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75"/>
  </p:notesMasterIdLst>
  <p:sldIdLst>
    <p:sldId id="256" r:id="rId2"/>
    <p:sldId id="321" r:id="rId3"/>
    <p:sldId id="487" r:id="rId4"/>
    <p:sldId id="566" r:id="rId5"/>
    <p:sldId id="574" r:id="rId6"/>
    <p:sldId id="573" r:id="rId7"/>
    <p:sldId id="567" r:id="rId8"/>
    <p:sldId id="537" r:id="rId9"/>
    <p:sldId id="411" r:id="rId10"/>
    <p:sldId id="527" r:id="rId11"/>
    <p:sldId id="607" r:id="rId12"/>
    <p:sldId id="500" r:id="rId13"/>
    <p:sldId id="529" r:id="rId14"/>
    <p:sldId id="540" r:id="rId15"/>
    <p:sldId id="541" r:id="rId16"/>
    <p:sldId id="512" r:id="rId17"/>
    <p:sldId id="606" r:id="rId18"/>
    <p:sldId id="608" r:id="rId19"/>
    <p:sldId id="501" r:id="rId20"/>
    <p:sldId id="503" r:id="rId21"/>
    <p:sldId id="542" r:id="rId22"/>
    <p:sldId id="504" r:id="rId23"/>
    <p:sldId id="505" r:id="rId24"/>
    <p:sldId id="543" r:id="rId25"/>
    <p:sldId id="545" r:id="rId26"/>
    <p:sldId id="544" r:id="rId27"/>
    <p:sldId id="546" r:id="rId28"/>
    <p:sldId id="412" r:id="rId29"/>
    <p:sldId id="413" r:id="rId30"/>
    <p:sldId id="414" r:id="rId31"/>
    <p:sldId id="548" r:id="rId32"/>
    <p:sldId id="415" r:id="rId33"/>
    <p:sldId id="416" r:id="rId34"/>
    <p:sldId id="547" r:id="rId35"/>
    <p:sldId id="417" r:id="rId36"/>
    <p:sldId id="549" r:id="rId37"/>
    <p:sldId id="509" r:id="rId38"/>
    <p:sldId id="609" r:id="rId39"/>
    <p:sldId id="418" r:id="rId40"/>
    <p:sldId id="419" r:id="rId41"/>
    <p:sldId id="420" r:id="rId42"/>
    <p:sldId id="467" r:id="rId43"/>
    <p:sldId id="536" r:id="rId44"/>
    <p:sldId id="532" r:id="rId45"/>
    <p:sldId id="559" r:id="rId46"/>
    <p:sldId id="473" r:id="rId47"/>
    <p:sldId id="479" r:id="rId48"/>
    <p:sldId id="481" r:id="rId49"/>
    <p:sldId id="482" r:id="rId50"/>
    <p:sldId id="552" r:id="rId51"/>
    <p:sldId id="362" r:id="rId52"/>
    <p:sldId id="553" r:id="rId53"/>
    <p:sldId id="554" r:id="rId54"/>
    <p:sldId id="556" r:id="rId55"/>
    <p:sldId id="557" r:id="rId56"/>
    <p:sldId id="558" r:id="rId57"/>
    <p:sldId id="568" r:id="rId58"/>
    <p:sldId id="555" r:id="rId59"/>
    <p:sldId id="570" r:id="rId60"/>
    <p:sldId id="571" r:id="rId61"/>
    <p:sldId id="535" r:id="rId62"/>
    <p:sldId id="604" r:id="rId63"/>
    <p:sldId id="611" r:id="rId64"/>
    <p:sldId id="485" r:id="rId65"/>
    <p:sldId id="572" r:id="rId66"/>
    <p:sldId id="353" r:id="rId67"/>
    <p:sldId id="534" r:id="rId68"/>
    <p:sldId id="354" r:id="rId69"/>
    <p:sldId id="355" r:id="rId70"/>
    <p:sldId id="486" r:id="rId71"/>
    <p:sldId id="550" r:id="rId72"/>
    <p:sldId id="343" r:id="rId73"/>
    <p:sldId id="358" r:id="rId74"/>
    <p:sldId id="359" r:id="rId75"/>
    <p:sldId id="346" r:id="rId76"/>
    <p:sldId id="348" r:id="rId77"/>
    <p:sldId id="455" r:id="rId78"/>
    <p:sldId id="456" r:id="rId79"/>
    <p:sldId id="457" r:id="rId80"/>
    <p:sldId id="458" r:id="rId81"/>
    <p:sldId id="460" r:id="rId82"/>
    <p:sldId id="474" r:id="rId83"/>
    <p:sldId id="476" r:id="rId84"/>
    <p:sldId id="477" r:id="rId85"/>
    <p:sldId id="478" r:id="rId86"/>
    <p:sldId id="610" r:id="rId87"/>
    <p:sldId id="588" r:id="rId88"/>
    <p:sldId id="332" r:id="rId89"/>
    <p:sldId id="406" r:id="rId90"/>
    <p:sldId id="361" r:id="rId91"/>
    <p:sldId id="337" r:id="rId92"/>
    <p:sldId id="366" r:id="rId93"/>
    <p:sldId id="367" r:id="rId94"/>
    <p:sldId id="368" r:id="rId95"/>
    <p:sldId id="373" r:id="rId96"/>
    <p:sldId id="562" r:id="rId97"/>
    <p:sldId id="390" r:id="rId98"/>
    <p:sldId id="334" r:id="rId99"/>
    <p:sldId id="385" r:id="rId100"/>
    <p:sldId id="386" r:id="rId101"/>
    <p:sldId id="388" r:id="rId102"/>
    <p:sldId id="387" r:id="rId103"/>
    <p:sldId id="396" r:id="rId104"/>
    <p:sldId id="398" r:id="rId105"/>
    <p:sldId id="397" r:id="rId106"/>
    <p:sldId id="402" r:id="rId107"/>
    <p:sldId id="440" r:id="rId108"/>
    <p:sldId id="401" r:id="rId109"/>
    <p:sldId id="403" r:id="rId110"/>
    <p:sldId id="404" r:id="rId111"/>
    <p:sldId id="405" r:id="rId112"/>
    <p:sldId id="564" r:id="rId113"/>
    <p:sldId id="439" r:id="rId114"/>
    <p:sldId id="435" r:id="rId115"/>
    <p:sldId id="437" r:id="rId116"/>
    <p:sldId id="438" r:id="rId117"/>
    <p:sldId id="384" r:id="rId118"/>
    <p:sldId id="379" r:id="rId119"/>
    <p:sldId id="380" r:id="rId120"/>
    <p:sldId id="381" r:id="rId121"/>
    <p:sldId id="392" r:id="rId122"/>
    <p:sldId id="565" r:id="rId123"/>
    <p:sldId id="442" r:id="rId124"/>
    <p:sldId id="443" r:id="rId125"/>
    <p:sldId id="445" r:id="rId126"/>
    <p:sldId id="446" r:id="rId127"/>
    <p:sldId id="447" r:id="rId128"/>
    <p:sldId id="448" r:id="rId129"/>
    <p:sldId id="449" r:id="rId130"/>
    <p:sldId id="450" r:id="rId131"/>
    <p:sldId id="451" r:id="rId132"/>
    <p:sldId id="395" r:id="rId133"/>
    <p:sldId id="488" r:id="rId134"/>
    <p:sldId id="493" r:id="rId135"/>
    <p:sldId id="351" r:id="rId136"/>
    <p:sldId id="323" r:id="rId137"/>
    <p:sldId id="538" r:id="rId138"/>
    <p:sldId id="521" r:id="rId139"/>
    <p:sldId id="463" r:id="rId140"/>
    <p:sldId id="516" r:id="rId141"/>
    <p:sldId id="520" r:id="rId142"/>
    <p:sldId id="489" r:id="rId143"/>
    <p:sldId id="518" r:id="rId144"/>
    <p:sldId id="576" r:id="rId145"/>
    <p:sldId id="575" r:id="rId146"/>
    <p:sldId id="577" r:id="rId147"/>
    <p:sldId id="578" r:id="rId148"/>
    <p:sldId id="593" r:id="rId149"/>
    <p:sldId id="594" r:id="rId150"/>
    <p:sldId id="580" r:id="rId151"/>
    <p:sldId id="581" r:id="rId152"/>
    <p:sldId id="582" r:id="rId153"/>
    <p:sldId id="583" r:id="rId154"/>
    <p:sldId id="584" r:id="rId155"/>
    <p:sldId id="586" r:id="rId156"/>
    <p:sldId id="466" r:id="rId157"/>
    <p:sldId id="595" r:id="rId158"/>
    <p:sldId id="587" r:id="rId159"/>
    <p:sldId id="589" r:id="rId160"/>
    <p:sldId id="600" r:id="rId161"/>
    <p:sldId id="410" r:id="rId162"/>
    <p:sldId id="596" r:id="rId163"/>
    <p:sldId id="597" r:id="rId164"/>
    <p:sldId id="598" r:id="rId165"/>
    <p:sldId id="599" r:id="rId166"/>
    <p:sldId id="601" r:id="rId167"/>
    <p:sldId id="602" r:id="rId168"/>
    <p:sldId id="603" r:id="rId169"/>
    <p:sldId id="605" r:id="rId170"/>
    <p:sldId id="492" r:id="rId171"/>
    <p:sldId id="496" r:id="rId172"/>
    <p:sldId id="495" r:id="rId173"/>
    <p:sldId id="513" r:id="rId1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ent Michael Skoumal" initials="BMS" lastIdx="1" clrIdx="0">
    <p:extLst/>
  </p:cmAuthor>
  <p:cmAuthor id="2" name="Brent Michael Skoumal" initials="BMS [2]" lastIdx="1" clrIdx="1">
    <p:extLst/>
  </p:cmAuthor>
  <p:cmAuthor id="3" name="Brent Michael Skoumal" initials="BMS [2] [2]" lastIdx="1" clrIdx="2">
    <p:extLst/>
  </p:cmAuthor>
  <p:cmAuthor id="4" name="Brent Michael Skoumal" initials="BMS [2] [3]" lastIdx="1" clrIdx="3">
    <p:extLst/>
  </p:cmAuthor>
  <p:cmAuthor id="5" name="Brent Michael Skoumal" initials="BMS [2] [4]" lastIdx="1" clrIdx="4">
    <p:extLst/>
  </p:cmAuthor>
  <p:cmAuthor id="6" name="Brent Michael Skoumal" initials="BMS [2] [5]" lastIdx="1"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563"/>
    <p:restoredTop sz="84055"/>
  </p:normalViewPr>
  <p:slideViewPr>
    <p:cSldViewPr snapToGrid="0" snapToObjects="1">
      <p:cViewPr>
        <p:scale>
          <a:sx n="100" d="100"/>
          <a:sy n="100" d="100"/>
        </p:scale>
        <p:origin x="1904" y="7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presProps" Target="presProps.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tableStyles" Target="tableStyle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notesMaster" Target="notesMasters/notes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commentAuthors" Target="commentAuthor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BE458A-CC06-48BE-991B-B3ACDD14B597}" type="datetimeFigureOut">
              <a:rPr lang="en-US" smtClean="0"/>
              <a:t>1/29/18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459E79-B3EA-453E-BDBA-60E25D7173B4}" type="slidenum">
              <a:rPr lang="en-US" smtClean="0"/>
              <a:t>‹#›</a:t>
            </a:fld>
            <a:endParaRPr lang="en-US" dirty="0"/>
          </a:p>
        </p:txBody>
      </p:sp>
    </p:spTree>
    <p:extLst>
      <p:ext uri="{BB962C8B-B14F-4D97-AF65-F5344CB8AC3E}">
        <p14:creationId xmlns:p14="http://schemas.microsoft.com/office/powerpoint/2010/main" val="567530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31</a:t>
            </a:fld>
            <a:endParaRPr lang="en-US" dirty="0"/>
          </a:p>
        </p:txBody>
      </p:sp>
    </p:spTree>
    <p:extLst>
      <p:ext uri="{BB962C8B-B14F-4D97-AF65-F5344CB8AC3E}">
        <p14:creationId xmlns:p14="http://schemas.microsoft.com/office/powerpoint/2010/main" val="4250774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109</a:t>
            </a:fld>
            <a:endParaRPr lang="en-US" dirty="0"/>
          </a:p>
        </p:txBody>
      </p:sp>
    </p:spTree>
    <p:extLst>
      <p:ext uri="{BB962C8B-B14F-4D97-AF65-F5344CB8AC3E}">
        <p14:creationId xmlns:p14="http://schemas.microsoft.com/office/powerpoint/2010/main" val="773723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110</a:t>
            </a:fld>
            <a:endParaRPr lang="en-US" dirty="0"/>
          </a:p>
        </p:txBody>
      </p:sp>
    </p:spTree>
    <p:extLst>
      <p:ext uri="{BB962C8B-B14F-4D97-AF65-F5344CB8AC3E}">
        <p14:creationId xmlns:p14="http://schemas.microsoft.com/office/powerpoint/2010/main" val="18361087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111</a:t>
            </a:fld>
            <a:endParaRPr lang="en-US" dirty="0"/>
          </a:p>
        </p:txBody>
      </p:sp>
    </p:spTree>
    <p:extLst>
      <p:ext uri="{BB962C8B-B14F-4D97-AF65-F5344CB8AC3E}">
        <p14:creationId xmlns:p14="http://schemas.microsoft.com/office/powerpoint/2010/main" val="15861120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113</a:t>
            </a:fld>
            <a:endParaRPr lang="en-US" dirty="0"/>
          </a:p>
        </p:txBody>
      </p:sp>
    </p:spTree>
    <p:extLst>
      <p:ext uri="{BB962C8B-B14F-4D97-AF65-F5344CB8AC3E}">
        <p14:creationId xmlns:p14="http://schemas.microsoft.com/office/powerpoint/2010/main" val="21192925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114</a:t>
            </a:fld>
            <a:endParaRPr lang="en-US" dirty="0"/>
          </a:p>
        </p:txBody>
      </p:sp>
    </p:spTree>
    <p:extLst>
      <p:ext uri="{BB962C8B-B14F-4D97-AF65-F5344CB8AC3E}">
        <p14:creationId xmlns:p14="http://schemas.microsoft.com/office/powerpoint/2010/main" val="11409405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115</a:t>
            </a:fld>
            <a:endParaRPr lang="en-US" dirty="0"/>
          </a:p>
        </p:txBody>
      </p:sp>
    </p:spTree>
    <p:extLst>
      <p:ext uri="{BB962C8B-B14F-4D97-AF65-F5344CB8AC3E}">
        <p14:creationId xmlns:p14="http://schemas.microsoft.com/office/powerpoint/2010/main" val="1493725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116</a:t>
            </a:fld>
            <a:endParaRPr lang="en-US" dirty="0"/>
          </a:p>
        </p:txBody>
      </p:sp>
    </p:spTree>
    <p:extLst>
      <p:ext uri="{BB962C8B-B14F-4D97-AF65-F5344CB8AC3E}">
        <p14:creationId xmlns:p14="http://schemas.microsoft.com/office/powerpoint/2010/main" val="9507388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123</a:t>
            </a:fld>
            <a:endParaRPr lang="en-US" dirty="0"/>
          </a:p>
        </p:txBody>
      </p:sp>
    </p:spTree>
    <p:extLst>
      <p:ext uri="{BB962C8B-B14F-4D97-AF65-F5344CB8AC3E}">
        <p14:creationId xmlns:p14="http://schemas.microsoft.com/office/powerpoint/2010/main" val="2281411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124</a:t>
            </a:fld>
            <a:endParaRPr lang="en-US" dirty="0"/>
          </a:p>
        </p:txBody>
      </p:sp>
    </p:spTree>
    <p:extLst>
      <p:ext uri="{BB962C8B-B14F-4D97-AF65-F5344CB8AC3E}">
        <p14:creationId xmlns:p14="http://schemas.microsoft.com/office/powerpoint/2010/main" val="4669382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125</a:t>
            </a:fld>
            <a:endParaRPr lang="en-US" dirty="0"/>
          </a:p>
        </p:txBody>
      </p:sp>
    </p:spTree>
    <p:extLst>
      <p:ext uri="{BB962C8B-B14F-4D97-AF65-F5344CB8AC3E}">
        <p14:creationId xmlns:p14="http://schemas.microsoft.com/office/powerpoint/2010/main" val="154295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However, the probability that X is exactly equal to some value is always zero because the area under the curve at a single point, which has no width, is zero.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example, the probability that a man weighs exactly 190 pounds to infinite precision is zero.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could calculate a nonzero probability that a man weighs more than 190 pounds, or less than 190 pounds, or between 189.9 and 190.1 pounds, but the probability that he weighs exactly 190 pounds is zero.</a:t>
            </a:r>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61</a:t>
            </a:fld>
            <a:endParaRPr lang="en-US" dirty="0"/>
          </a:p>
        </p:txBody>
      </p:sp>
    </p:spTree>
    <p:extLst>
      <p:ext uri="{BB962C8B-B14F-4D97-AF65-F5344CB8AC3E}">
        <p14:creationId xmlns:p14="http://schemas.microsoft.com/office/powerpoint/2010/main" val="2817883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126</a:t>
            </a:fld>
            <a:endParaRPr lang="en-US" dirty="0"/>
          </a:p>
        </p:txBody>
      </p:sp>
    </p:spTree>
    <p:extLst>
      <p:ext uri="{BB962C8B-B14F-4D97-AF65-F5344CB8AC3E}">
        <p14:creationId xmlns:p14="http://schemas.microsoft.com/office/powerpoint/2010/main" val="1734327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127</a:t>
            </a:fld>
            <a:endParaRPr lang="en-US" dirty="0"/>
          </a:p>
        </p:txBody>
      </p:sp>
    </p:spTree>
    <p:extLst>
      <p:ext uri="{BB962C8B-B14F-4D97-AF65-F5344CB8AC3E}">
        <p14:creationId xmlns:p14="http://schemas.microsoft.com/office/powerpoint/2010/main" val="2032863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128</a:t>
            </a:fld>
            <a:endParaRPr lang="en-US" dirty="0"/>
          </a:p>
        </p:txBody>
      </p:sp>
    </p:spTree>
    <p:extLst>
      <p:ext uri="{BB962C8B-B14F-4D97-AF65-F5344CB8AC3E}">
        <p14:creationId xmlns:p14="http://schemas.microsoft.com/office/powerpoint/2010/main" val="2726632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129</a:t>
            </a:fld>
            <a:endParaRPr lang="en-US" dirty="0"/>
          </a:p>
        </p:txBody>
      </p:sp>
    </p:spTree>
    <p:extLst>
      <p:ext uri="{BB962C8B-B14F-4D97-AF65-F5344CB8AC3E}">
        <p14:creationId xmlns:p14="http://schemas.microsoft.com/office/powerpoint/2010/main" val="3849846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130</a:t>
            </a:fld>
            <a:endParaRPr lang="en-US" dirty="0"/>
          </a:p>
        </p:txBody>
      </p:sp>
    </p:spTree>
    <p:extLst>
      <p:ext uri="{BB962C8B-B14F-4D97-AF65-F5344CB8AC3E}">
        <p14:creationId xmlns:p14="http://schemas.microsoft.com/office/powerpoint/2010/main" val="15291208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131</a:t>
            </a:fld>
            <a:endParaRPr lang="en-US" dirty="0"/>
          </a:p>
        </p:txBody>
      </p:sp>
    </p:spTree>
    <p:extLst>
      <p:ext uri="{BB962C8B-B14F-4D97-AF65-F5344CB8AC3E}">
        <p14:creationId xmlns:p14="http://schemas.microsoft.com/office/powerpoint/2010/main" val="21421048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161</a:t>
            </a:fld>
            <a:endParaRPr lang="en-US" dirty="0"/>
          </a:p>
        </p:txBody>
      </p:sp>
    </p:spTree>
    <p:extLst>
      <p:ext uri="{BB962C8B-B14F-4D97-AF65-F5344CB8AC3E}">
        <p14:creationId xmlns:p14="http://schemas.microsoft.com/office/powerpoint/2010/main" val="4063213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162</a:t>
            </a:fld>
            <a:endParaRPr lang="en-US" dirty="0"/>
          </a:p>
        </p:txBody>
      </p:sp>
    </p:spTree>
    <p:extLst>
      <p:ext uri="{BB962C8B-B14F-4D97-AF65-F5344CB8AC3E}">
        <p14:creationId xmlns:p14="http://schemas.microsoft.com/office/powerpoint/2010/main" val="12109747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163</a:t>
            </a:fld>
            <a:endParaRPr lang="en-US" dirty="0"/>
          </a:p>
        </p:txBody>
      </p:sp>
    </p:spTree>
    <p:extLst>
      <p:ext uri="{BB962C8B-B14F-4D97-AF65-F5344CB8AC3E}">
        <p14:creationId xmlns:p14="http://schemas.microsoft.com/office/powerpoint/2010/main" val="36756402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164</a:t>
            </a:fld>
            <a:endParaRPr lang="en-US" dirty="0"/>
          </a:p>
        </p:txBody>
      </p:sp>
    </p:spTree>
    <p:extLst>
      <p:ext uri="{BB962C8B-B14F-4D97-AF65-F5344CB8AC3E}">
        <p14:creationId xmlns:p14="http://schemas.microsoft.com/office/powerpoint/2010/main" val="2906910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63</a:t>
            </a:fld>
            <a:endParaRPr lang="en-US" dirty="0"/>
          </a:p>
        </p:txBody>
      </p:sp>
    </p:spTree>
    <p:extLst>
      <p:ext uri="{BB962C8B-B14F-4D97-AF65-F5344CB8AC3E}">
        <p14:creationId xmlns:p14="http://schemas.microsoft.com/office/powerpoint/2010/main" val="42431584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165</a:t>
            </a:fld>
            <a:endParaRPr lang="en-US" dirty="0"/>
          </a:p>
        </p:txBody>
      </p:sp>
    </p:spTree>
    <p:extLst>
      <p:ext uri="{BB962C8B-B14F-4D97-AF65-F5344CB8AC3E}">
        <p14:creationId xmlns:p14="http://schemas.microsoft.com/office/powerpoint/2010/main" val="7111739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167</a:t>
            </a:fld>
            <a:endParaRPr lang="en-US" dirty="0"/>
          </a:p>
        </p:txBody>
      </p:sp>
    </p:spTree>
    <p:extLst>
      <p:ext uri="{BB962C8B-B14F-4D97-AF65-F5344CB8AC3E}">
        <p14:creationId xmlns:p14="http://schemas.microsoft.com/office/powerpoint/2010/main" val="10155959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168</a:t>
            </a:fld>
            <a:endParaRPr lang="en-US" dirty="0"/>
          </a:p>
        </p:txBody>
      </p:sp>
    </p:spTree>
    <p:extLst>
      <p:ext uri="{BB962C8B-B14F-4D97-AF65-F5344CB8AC3E}">
        <p14:creationId xmlns:p14="http://schemas.microsoft.com/office/powerpoint/2010/main" val="41813186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169</a:t>
            </a:fld>
            <a:endParaRPr lang="en-US" dirty="0"/>
          </a:p>
        </p:txBody>
      </p:sp>
    </p:spTree>
    <p:extLst>
      <p:ext uri="{BB962C8B-B14F-4D97-AF65-F5344CB8AC3E}">
        <p14:creationId xmlns:p14="http://schemas.microsoft.com/office/powerpoint/2010/main" val="2786802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103</a:t>
            </a:fld>
            <a:endParaRPr lang="en-US" dirty="0"/>
          </a:p>
        </p:txBody>
      </p:sp>
    </p:spTree>
    <p:extLst>
      <p:ext uri="{BB962C8B-B14F-4D97-AF65-F5344CB8AC3E}">
        <p14:creationId xmlns:p14="http://schemas.microsoft.com/office/powerpoint/2010/main" val="1159153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104</a:t>
            </a:fld>
            <a:endParaRPr lang="en-US" dirty="0"/>
          </a:p>
        </p:txBody>
      </p:sp>
    </p:spTree>
    <p:extLst>
      <p:ext uri="{BB962C8B-B14F-4D97-AF65-F5344CB8AC3E}">
        <p14:creationId xmlns:p14="http://schemas.microsoft.com/office/powerpoint/2010/main" val="1154148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105</a:t>
            </a:fld>
            <a:endParaRPr lang="en-US" dirty="0"/>
          </a:p>
        </p:txBody>
      </p:sp>
    </p:spTree>
    <p:extLst>
      <p:ext uri="{BB962C8B-B14F-4D97-AF65-F5344CB8AC3E}">
        <p14:creationId xmlns:p14="http://schemas.microsoft.com/office/powerpoint/2010/main" val="727765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106</a:t>
            </a:fld>
            <a:endParaRPr lang="en-US" dirty="0"/>
          </a:p>
        </p:txBody>
      </p:sp>
    </p:spTree>
    <p:extLst>
      <p:ext uri="{BB962C8B-B14F-4D97-AF65-F5344CB8AC3E}">
        <p14:creationId xmlns:p14="http://schemas.microsoft.com/office/powerpoint/2010/main" val="1020188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107</a:t>
            </a:fld>
            <a:endParaRPr lang="en-US" dirty="0"/>
          </a:p>
        </p:txBody>
      </p:sp>
    </p:spTree>
    <p:extLst>
      <p:ext uri="{BB962C8B-B14F-4D97-AF65-F5344CB8AC3E}">
        <p14:creationId xmlns:p14="http://schemas.microsoft.com/office/powerpoint/2010/main" val="5381947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459E79-B3EA-453E-BDBA-60E25D7173B4}" type="slidenum">
              <a:rPr lang="en-US" smtClean="0"/>
              <a:t>108</a:t>
            </a:fld>
            <a:endParaRPr lang="en-US" dirty="0"/>
          </a:p>
        </p:txBody>
      </p:sp>
    </p:spTree>
    <p:extLst>
      <p:ext uri="{BB962C8B-B14F-4D97-AF65-F5344CB8AC3E}">
        <p14:creationId xmlns:p14="http://schemas.microsoft.com/office/powerpoint/2010/main" val="3736912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4896394" y="6356349"/>
            <a:ext cx="2743200" cy="365125"/>
          </a:xfrm>
        </p:spPr>
        <p:txBody>
          <a:bodyPr/>
          <a:lstStyle/>
          <a:p>
            <a:fld id="{04C01D68-98F0-4413-A543-950947CC53F4}" type="datetime1">
              <a:rPr lang="en-US" smtClean="0"/>
              <a:t>1/29/18</a:t>
            </a:fld>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ACD0CF0-90CC-9C41-A77B-2776398A8C8B}" type="slidenum">
              <a:rPr lang="en-US" smtClean="0"/>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915" y="5980830"/>
            <a:ext cx="3061222" cy="770569"/>
          </a:xfrm>
          <a:prstGeom prst="rect">
            <a:avLst/>
          </a:prstGeom>
        </p:spPr>
      </p:pic>
    </p:spTree>
    <p:extLst>
      <p:ext uri="{BB962C8B-B14F-4D97-AF65-F5344CB8AC3E}">
        <p14:creationId xmlns:p14="http://schemas.microsoft.com/office/powerpoint/2010/main" val="263369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166586-FB24-4278-9591-82C4BBCDCA89}" type="datetime1">
              <a:rPr lang="en-US" smtClean="0"/>
              <a:t>1/29/18</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ACD0CF0-90CC-9C41-A77B-2776398A8C8B}" type="slidenum">
              <a:rPr lang="en-US" smtClean="0"/>
              <a:t>‹#›</a:t>
            </a:fld>
            <a:endParaRPr lang="en-US" dirty="0"/>
          </a:p>
        </p:txBody>
      </p:sp>
    </p:spTree>
    <p:extLst>
      <p:ext uri="{BB962C8B-B14F-4D97-AF65-F5344CB8AC3E}">
        <p14:creationId xmlns:p14="http://schemas.microsoft.com/office/powerpoint/2010/main" val="608580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5A5CA0D-3537-42D6-B0CE-3FBC0D012150}" type="datetime1">
              <a:rPr lang="en-US" smtClean="0"/>
              <a:t>1/29/18</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ACD0CF0-90CC-9C41-A77B-2776398A8C8B}" type="slidenum">
              <a:rPr lang="en-US" smtClean="0"/>
              <a:t>‹#›</a:t>
            </a:fld>
            <a:endParaRPr lang="en-US" dirty="0"/>
          </a:p>
        </p:txBody>
      </p:sp>
    </p:spTree>
    <p:extLst>
      <p:ext uri="{BB962C8B-B14F-4D97-AF65-F5344CB8AC3E}">
        <p14:creationId xmlns:p14="http://schemas.microsoft.com/office/powerpoint/2010/main" val="2094933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0554" y="1"/>
            <a:ext cx="10515600" cy="731520"/>
          </a:xfrm>
        </p:spPr>
        <p:txBody>
          <a:bodyPr>
            <a:normAutofit/>
          </a:bodyPr>
          <a:lstStyle>
            <a:lvl1pPr>
              <a:defRPr sz="2800" b="1"/>
            </a:lvl1pPr>
          </a:lstStyle>
          <a:p>
            <a:r>
              <a:rPr lang="en-US" dirty="0"/>
              <a:t>Click to edit Master title style</a:t>
            </a:r>
          </a:p>
        </p:txBody>
      </p:sp>
      <p:sp>
        <p:nvSpPr>
          <p:cNvPr id="3" name="Content Placeholder 2"/>
          <p:cNvSpPr>
            <a:spLocks noGrp="1"/>
          </p:cNvSpPr>
          <p:nvPr>
            <p:ph idx="1"/>
          </p:nvPr>
        </p:nvSpPr>
        <p:spPr>
          <a:xfrm>
            <a:off x="80554" y="1066868"/>
            <a:ext cx="10515600" cy="4351338"/>
          </a:xfrm>
        </p:spPr>
        <p:txBody>
          <a:bodyPr/>
          <a:lstStyle>
            <a:lvl1pPr marL="228600" indent="-228600">
              <a:buFont typeface="Wingdings" panose="05000000000000000000" pitchFamily="2" charset="2"/>
              <a:buChar char="Ø"/>
              <a:defRPr/>
            </a:lvl1pPr>
            <a:lvl2pPr marL="685800" indent="-228600">
              <a:buFont typeface="Wingdings" panose="05000000000000000000" pitchFamily="2" charset="2"/>
              <a:buChar char="v"/>
              <a:defRPr/>
            </a:lvl2pPr>
            <a:lvl3pPr marL="1143000" indent="-228600">
              <a:buFont typeface="Wingdings" panose="05000000000000000000" pitchFamily="2" charset="2"/>
              <a:buChar char="Ø"/>
              <a:defRPr/>
            </a:lvl3pPr>
            <a:lvl4pPr marL="1600200" indent="-228600">
              <a:buFont typeface="Wingdings" panose="05000000000000000000" pitchFamily="2" charset="2"/>
              <a:buChar char="v"/>
              <a:defRPr/>
            </a:lvl4pPr>
            <a:lvl5pPr marL="2057400" indent="-228600">
              <a:buFont typeface="Wingdings" panose="05000000000000000000" pitchFamily="2" charset="2"/>
              <a:buChar char="Ø"/>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9106711" y="6356350"/>
            <a:ext cx="2743200" cy="365125"/>
          </a:xfrm>
          <a:prstGeom prst="rect">
            <a:avLst/>
          </a:prstGeom>
        </p:spPr>
        <p:txBody>
          <a:bodyPr/>
          <a:lstStyle>
            <a:lvl1pPr algn="r">
              <a:defRPr>
                <a:solidFill>
                  <a:schemeClr val="accent1"/>
                </a:solidFill>
              </a:defRPr>
            </a:lvl1pPr>
          </a:lstStyle>
          <a:p>
            <a:fld id="{5ACD0CF0-90CC-9C41-A77B-2776398A8C8B}" type="slidenum">
              <a:rPr lang="en-US" smtClean="0"/>
              <a:pPr/>
              <a:t>‹#›</a:t>
            </a:fld>
            <a:endParaRPr lang="en-US" dirty="0"/>
          </a:p>
        </p:txBody>
      </p:sp>
      <p:cxnSp>
        <p:nvCxnSpPr>
          <p:cNvPr id="8" name="Straight Connector 7"/>
          <p:cNvCxnSpPr/>
          <p:nvPr userDrawn="1"/>
        </p:nvCxnSpPr>
        <p:spPr>
          <a:xfrm flipV="1">
            <a:off x="0" y="631095"/>
            <a:ext cx="12192000" cy="26126"/>
          </a:xfrm>
          <a:prstGeom prst="line">
            <a:avLst/>
          </a:prstGeom>
          <a:ln w="349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2969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B3EDF1-F613-4DA2-A80A-754A6940B2FC}" type="datetime1">
              <a:rPr lang="en-US" smtClean="0"/>
              <a:t>1/29/18</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ACD0CF0-90CC-9C41-A77B-2776398A8C8B}" type="slidenum">
              <a:rPr lang="en-US" smtClean="0"/>
              <a:t>‹#›</a:t>
            </a:fld>
            <a:endParaRPr lang="en-US" dirty="0"/>
          </a:p>
        </p:txBody>
      </p:sp>
    </p:spTree>
    <p:extLst>
      <p:ext uri="{BB962C8B-B14F-4D97-AF65-F5344CB8AC3E}">
        <p14:creationId xmlns:p14="http://schemas.microsoft.com/office/powerpoint/2010/main" val="354157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D3B0033-72B4-4535-88FF-3AD028C99723}" type="datetime1">
              <a:rPr lang="en-US" smtClean="0"/>
              <a:t>1/29/18</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ACD0CF0-90CC-9C41-A77B-2776398A8C8B}" type="slidenum">
              <a:rPr lang="en-US" smtClean="0"/>
              <a:t>‹#›</a:t>
            </a:fld>
            <a:endParaRPr lang="en-US" dirty="0"/>
          </a:p>
        </p:txBody>
      </p:sp>
    </p:spTree>
    <p:extLst>
      <p:ext uri="{BB962C8B-B14F-4D97-AF65-F5344CB8AC3E}">
        <p14:creationId xmlns:p14="http://schemas.microsoft.com/office/powerpoint/2010/main" val="1642420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B2EC89-E834-484E-B15B-8A782CBE7E42}" type="datetime1">
              <a:rPr lang="en-US" smtClean="0"/>
              <a:t>1/29/18</a:t>
            </a:fld>
            <a:endParaRPr lang="en-US" dirty="0"/>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ACD0CF0-90CC-9C41-A77B-2776398A8C8B}" type="slidenum">
              <a:rPr lang="en-US" smtClean="0"/>
              <a:t>‹#›</a:t>
            </a:fld>
            <a:endParaRPr lang="en-US" dirty="0"/>
          </a:p>
        </p:txBody>
      </p:sp>
    </p:spTree>
    <p:extLst>
      <p:ext uri="{BB962C8B-B14F-4D97-AF65-F5344CB8AC3E}">
        <p14:creationId xmlns:p14="http://schemas.microsoft.com/office/powerpoint/2010/main" val="411150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0BFDB64-FBD6-4851-B5A5-2376FDD55407}" type="datetime1">
              <a:rPr lang="en-US" smtClean="0"/>
              <a:t>1/29/18</a:t>
            </a:fld>
            <a:endParaRPr lang="en-US" dirty="0"/>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ACD0CF0-90CC-9C41-A77B-2776398A8C8B}" type="slidenum">
              <a:rPr lang="en-US" smtClean="0"/>
              <a:t>‹#›</a:t>
            </a:fld>
            <a:endParaRPr lang="en-US" dirty="0"/>
          </a:p>
        </p:txBody>
      </p:sp>
    </p:spTree>
    <p:extLst>
      <p:ext uri="{BB962C8B-B14F-4D97-AF65-F5344CB8AC3E}">
        <p14:creationId xmlns:p14="http://schemas.microsoft.com/office/powerpoint/2010/main" val="1744502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96691A-4010-4E41-AAA5-8BA8423BEAFA}" type="datetime1">
              <a:rPr lang="en-US" smtClean="0"/>
              <a:t>1/29/18</a:t>
            </a:fld>
            <a:endParaRPr lang="en-US" dirty="0"/>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ACD0CF0-90CC-9C41-A77B-2776398A8C8B}" type="slidenum">
              <a:rPr lang="en-US" smtClean="0"/>
              <a:t>‹#›</a:t>
            </a:fld>
            <a:endParaRPr lang="en-US" dirty="0"/>
          </a:p>
        </p:txBody>
      </p:sp>
    </p:spTree>
    <p:extLst>
      <p:ext uri="{BB962C8B-B14F-4D97-AF65-F5344CB8AC3E}">
        <p14:creationId xmlns:p14="http://schemas.microsoft.com/office/powerpoint/2010/main" val="253587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A26292-8CED-46F0-BBB1-1BA0D2A33D09}" type="datetime1">
              <a:rPr lang="en-US" smtClean="0"/>
              <a:t>1/29/18</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ACD0CF0-90CC-9C41-A77B-2776398A8C8B}" type="slidenum">
              <a:rPr lang="en-US" smtClean="0"/>
              <a:t>‹#›</a:t>
            </a:fld>
            <a:endParaRPr lang="en-US" dirty="0"/>
          </a:p>
        </p:txBody>
      </p:sp>
    </p:spTree>
    <p:extLst>
      <p:ext uri="{BB962C8B-B14F-4D97-AF65-F5344CB8AC3E}">
        <p14:creationId xmlns:p14="http://schemas.microsoft.com/office/powerpoint/2010/main" val="1436481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1AD9AB-7BFD-44AF-B1FE-05602162B8C3}" type="datetime1">
              <a:rPr lang="en-US" smtClean="0"/>
              <a:t>1/29/18</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ACD0CF0-90CC-9C41-A77B-2776398A8C8B}" type="slidenum">
              <a:rPr lang="en-US" smtClean="0"/>
              <a:t>‹#›</a:t>
            </a:fld>
            <a:endParaRPr lang="en-US" dirty="0"/>
          </a:p>
        </p:txBody>
      </p:sp>
    </p:spTree>
    <p:extLst>
      <p:ext uri="{BB962C8B-B14F-4D97-AF65-F5344CB8AC3E}">
        <p14:creationId xmlns:p14="http://schemas.microsoft.com/office/powerpoint/2010/main" val="928436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887686" y="6355443"/>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5570EF-A0EC-4C7C-9082-FFE56C4913AF}" type="datetime1">
              <a:rPr lang="en-US" smtClean="0"/>
              <a:t>1/29/18</a:t>
            </a:fld>
            <a:endParaRPr lang="en-US" dirty="0"/>
          </a:p>
        </p:txBody>
      </p:sp>
      <p:pic>
        <p:nvPicPr>
          <p:cNvPr id="7" name="Picture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32915" y="5980830"/>
            <a:ext cx="3061222" cy="770569"/>
          </a:xfrm>
          <a:prstGeom prst="rect">
            <a:avLst/>
          </a:prstGeom>
        </p:spPr>
      </p:pic>
    </p:spTree>
    <p:extLst>
      <p:ext uri="{BB962C8B-B14F-4D97-AF65-F5344CB8AC3E}">
        <p14:creationId xmlns:p14="http://schemas.microsoft.com/office/powerpoint/2010/main" val="1800480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a:buChar char="•"/>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a:buChar char="•"/>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a:buChar char="•"/>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a:buChar char="•"/>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2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2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2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2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2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2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image" Target="../media/image18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10.png"/><Relationship Id="rId4" Type="http://schemas.openxmlformats.org/officeDocument/2006/relationships/image" Target="../media/image300.png"/></Relationships>
</file>

<file path=ppt/slides/_rels/slide13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10.png"/><Relationship Id="rId4" Type="http://schemas.openxmlformats.org/officeDocument/2006/relationships/image" Target="../media/image220.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en.wikipedia.org/wiki/Euclidean_distance" TargetMode="Externa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en.wikipedia.org/wiki/Probability_density_function" TargetMode="External"/><Relationship Id="rId2" Type="http://schemas.openxmlformats.org/officeDocument/2006/relationships/hyperlink" Target="https://en.wikipedia.org/wiki/Probability_mass_function"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915" y="5980830"/>
            <a:ext cx="3061222" cy="770569"/>
          </a:xfrm>
          <a:prstGeom prst="rect">
            <a:avLst/>
          </a:prstGeom>
        </p:spPr>
      </p:pic>
      <p:sp>
        <p:nvSpPr>
          <p:cNvPr id="2" name="Title 1"/>
          <p:cNvSpPr>
            <a:spLocks noGrp="1"/>
          </p:cNvSpPr>
          <p:nvPr>
            <p:ph type="ctrTitle"/>
          </p:nvPr>
        </p:nvSpPr>
        <p:spPr>
          <a:xfrm>
            <a:off x="1387813" y="188507"/>
            <a:ext cx="9144000" cy="2387600"/>
          </a:xfrm>
        </p:spPr>
        <p:txBody>
          <a:bodyPr/>
          <a:lstStyle/>
          <a:p>
            <a:r>
              <a:rPr lang="en-US" dirty="0"/>
              <a:t>Day 2</a:t>
            </a:r>
          </a:p>
        </p:txBody>
      </p:sp>
      <p:sp>
        <p:nvSpPr>
          <p:cNvPr id="3" name="Subtitle 2"/>
          <p:cNvSpPr>
            <a:spLocks noGrp="1"/>
          </p:cNvSpPr>
          <p:nvPr>
            <p:ph type="subTitle" idx="1"/>
          </p:nvPr>
        </p:nvSpPr>
        <p:spPr>
          <a:xfrm>
            <a:off x="1387813" y="2774157"/>
            <a:ext cx="9144000" cy="1655762"/>
          </a:xfrm>
        </p:spPr>
        <p:txBody>
          <a:bodyPr>
            <a:normAutofit/>
          </a:bodyPr>
          <a:lstStyle/>
          <a:p>
            <a:r>
              <a:rPr lang="en-US" sz="3600" dirty="0"/>
              <a:t>Intro to Classification Algorithms</a:t>
            </a:r>
          </a:p>
        </p:txBody>
      </p:sp>
    </p:spTree>
    <p:extLst>
      <p:ext uri="{BB962C8B-B14F-4D97-AF65-F5344CB8AC3E}">
        <p14:creationId xmlns:p14="http://schemas.microsoft.com/office/powerpoint/2010/main" val="1546521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Memory-Based Learning</a:t>
            </a:r>
          </a:p>
        </p:txBody>
      </p:sp>
      <p:sp>
        <p:nvSpPr>
          <p:cNvPr id="3" name="Content Placeholder 2"/>
          <p:cNvSpPr>
            <a:spLocks noGrp="1"/>
          </p:cNvSpPr>
          <p:nvPr>
            <p:ph idx="1"/>
          </p:nvPr>
        </p:nvSpPr>
        <p:spPr/>
        <p:txBody>
          <a:bodyPr>
            <a:normAutofit/>
          </a:bodyPr>
          <a:lstStyle/>
          <a:p>
            <a:pPr>
              <a:lnSpc>
                <a:spcPct val="80000"/>
              </a:lnSpc>
            </a:pPr>
            <a:r>
              <a:rPr lang="en-US" altLang="en-US" sz="2400" dirty="0"/>
              <a:t>How do we determine “similar”?</a:t>
            </a:r>
          </a:p>
          <a:p>
            <a:pPr>
              <a:lnSpc>
                <a:spcPct val="80000"/>
              </a:lnSpc>
            </a:pPr>
            <a:r>
              <a:rPr lang="en-US" altLang="en-US" sz="2400" dirty="0"/>
              <a:t>For instance, if we wanted to:</a:t>
            </a:r>
          </a:p>
          <a:p>
            <a:pPr>
              <a:lnSpc>
                <a:spcPct val="80000"/>
              </a:lnSpc>
            </a:pPr>
            <a:r>
              <a:rPr lang="en-US" altLang="en-US" sz="2400" dirty="0"/>
              <a:t>Predict Brent’s weight</a:t>
            </a:r>
          </a:p>
          <a:p>
            <a:pPr lvl="1">
              <a:lnSpc>
                <a:spcPct val="80000"/>
              </a:lnSpc>
            </a:pPr>
            <a:r>
              <a:rPr lang="en-US" altLang="en-US" dirty="0"/>
              <a:t>Who are the similar people?</a:t>
            </a:r>
          </a:p>
          <a:p>
            <a:pPr lvl="1">
              <a:lnSpc>
                <a:spcPct val="80000"/>
              </a:lnSpc>
            </a:pPr>
            <a:r>
              <a:rPr lang="en-US" altLang="en-US" dirty="0"/>
              <a:t>Similar age, diet, height, waistline, activity level …</a:t>
            </a:r>
          </a:p>
          <a:p>
            <a:pPr>
              <a:lnSpc>
                <a:spcPct val="80000"/>
              </a:lnSpc>
            </a:pPr>
            <a:r>
              <a:rPr lang="en-US" altLang="en-US" sz="2400" dirty="0"/>
              <a:t>Predict Brent’s IQ</a:t>
            </a:r>
          </a:p>
          <a:p>
            <a:pPr lvl="1">
              <a:lnSpc>
                <a:spcPct val="80000"/>
              </a:lnSpc>
            </a:pPr>
            <a:r>
              <a:rPr lang="en-US" altLang="en-US" dirty="0"/>
              <a:t>Similar occupation, writing style, undergraduate degree, SAT score, …</a:t>
            </a:r>
          </a:p>
          <a:p>
            <a:pPr>
              <a:lnSpc>
                <a:spcPct val="80000"/>
              </a:lnSpc>
            </a:pPr>
            <a:r>
              <a:rPr lang="en-US" altLang="en-US" sz="2400" dirty="0"/>
              <a:t>How would you quantify a comparison for these two?</a:t>
            </a:r>
          </a:p>
          <a:p>
            <a:pPr lvl="1">
              <a:lnSpc>
                <a:spcPct val="80000"/>
              </a:lnSpc>
            </a:pPr>
            <a:r>
              <a:rPr lang="en-US" altLang="en-US" dirty="0"/>
              <a:t>Need some metric…</a:t>
            </a:r>
          </a:p>
          <a:p>
            <a:pPr lvl="2">
              <a:lnSpc>
                <a:spcPct val="80000"/>
              </a:lnSpc>
            </a:pPr>
            <a:r>
              <a:rPr lang="en-US" altLang="en-US" sz="2400" dirty="0"/>
              <a:t>Distance?</a:t>
            </a:r>
          </a:p>
          <a:p>
            <a:pPr lvl="2">
              <a:lnSpc>
                <a:spcPct val="80000"/>
              </a:lnSpc>
            </a:pPr>
            <a:endParaRPr lang="en-US" altLang="en-US" sz="24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10</a:t>
            </a:fld>
            <a:endParaRPr lang="en-US" dirty="0"/>
          </a:p>
        </p:txBody>
      </p:sp>
    </p:spTree>
    <p:extLst>
      <p:ext uri="{BB962C8B-B14F-4D97-AF65-F5344CB8AC3E}">
        <p14:creationId xmlns:p14="http://schemas.microsoft.com/office/powerpoint/2010/main" val="19532934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Classifier Example</a:t>
            </a:r>
          </a:p>
        </p:txBody>
      </p:sp>
      <p:sp>
        <p:nvSpPr>
          <p:cNvPr id="4" name="Slide Number Placeholder 3"/>
          <p:cNvSpPr>
            <a:spLocks noGrp="1"/>
          </p:cNvSpPr>
          <p:nvPr>
            <p:ph type="sldNum" sz="quarter" idx="12"/>
          </p:nvPr>
        </p:nvSpPr>
        <p:spPr/>
        <p:txBody>
          <a:bodyPr/>
          <a:lstStyle/>
          <a:p>
            <a:fld id="{5ACD0CF0-90CC-9C41-A77B-2776398A8C8B}" type="slidenum">
              <a:rPr lang="en-US" smtClean="0"/>
              <a:pPr/>
              <a:t>100</a:t>
            </a:fld>
            <a:endParaRPr lang="en-US" dirty="0"/>
          </a:p>
        </p:txBody>
      </p:sp>
      <p:sp>
        <p:nvSpPr>
          <p:cNvPr id="12" name="Content Placeholder 2"/>
          <p:cNvSpPr txBox="1">
            <a:spLocks/>
          </p:cNvSpPr>
          <p:nvPr/>
        </p:nvSpPr>
        <p:spPr>
          <a:xfrm>
            <a:off x="80554" y="1066868"/>
            <a:ext cx="6130465" cy="48239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dirty="0"/>
              <a:t>Temperature</a:t>
            </a:r>
            <a:r>
              <a:rPr lang="en-US" dirty="0"/>
              <a:t> Frequency and Likelihood</a:t>
            </a:r>
          </a:p>
        </p:txBody>
      </p:sp>
      <p:pic>
        <p:nvPicPr>
          <p:cNvPr id="6" name="Picture 5"/>
          <p:cNvPicPr>
            <a:picLocks noChangeAspect="1"/>
          </p:cNvPicPr>
          <p:nvPr/>
        </p:nvPicPr>
        <p:blipFill>
          <a:blip r:embed="rId2"/>
          <a:stretch>
            <a:fillRect/>
          </a:stretch>
        </p:blipFill>
        <p:spPr>
          <a:xfrm>
            <a:off x="7214411" y="997585"/>
            <a:ext cx="4635500" cy="5092700"/>
          </a:xfrm>
          <a:prstGeom prst="rect">
            <a:avLst/>
          </a:prstGeom>
          <a:ln>
            <a:solidFill>
              <a:schemeClr val="accent1"/>
            </a:solidFill>
          </a:ln>
        </p:spPr>
      </p:pic>
      <p:graphicFrame>
        <p:nvGraphicFramePr>
          <p:cNvPr id="8" name="Content Placeholder 5"/>
          <p:cNvGraphicFramePr>
            <a:graphicFrameLocks/>
          </p:cNvGraphicFramePr>
          <p:nvPr>
            <p:extLst>
              <p:ext uri="{D42A27DB-BD31-4B8C-83A1-F6EECF244321}">
                <p14:modId xmlns:p14="http://schemas.microsoft.com/office/powerpoint/2010/main" val="2857118076"/>
              </p:ext>
            </p:extLst>
          </p:nvPr>
        </p:nvGraphicFramePr>
        <p:xfrm>
          <a:off x="396816" y="3442627"/>
          <a:ext cx="6489940" cy="2302566"/>
        </p:xfrm>
        <a:graphic>
          <a:graphicData uri="http://schemas.openxmlformats.org/drawingml/2006/table">
            <a:tbl>
              <a:tblPr firstRow="1" bandRow="1">
                <a:tableStyleId>{5C22544A-7EE6-4342-B048-85BDC9FD1C3A}</a:tableStyleId>
              </a:tblPr>
              <a:tblGrid>
                <a:gridCol w="1297988">
                  <a:extLst>
                    <a:ext uri="{9D8B030D-6E8A-4147-A177-3AD203B41FA5}">
                      <a16:colId xmlns:a16="http://schemas.microsoft.com/office/drawing/2014/main" val="20000"/>
                    </a:ext>
                  </a:extLst>
                </a:gridCol>
                <a:gridCol w="1297988">
                  <a:extLst>
                    <a:ext uri="{9D8B030D-6E8A-4147-A177-3AD203B41FA5}">
                      <a16:colId xmlns:a16="http://schemas.microsoft.com/office/drawing/2014/main" val="20001"/>
                    </a:ext>
                  </a:extLst>
                </a:gridCol>
                <a:gridCol w="1297988">
                  <a:extLst>
                    <a:ext uri="{9D8B030D-6E8A-4147-A177-3AD203B41FA5}">
                      <a16:colId xmlns:a16="http://schemas.microsoft.com/office/drawing/2014/main" val="20002"/>
                    </a:ext>
                  </a:extLst>
                </a:gridCol>
                <a:gridCol w="1297988">
                  <a:extLst>
                    <a:ext uri="{9D8B030D-6E8A-4147-A177-3AD203B41FA5}">
                      <a16:colId xmlns:a16="http://schemas.microsoft.com/office/drawing/2014/main" val="20003"/>
                    </a:ext>
                  </a:extLst>
                </a:gridCol>
                <a:gridCol w="1297988">
                  <a:extLst>
                    <a:ext uri="{9D8B030D-6E8A-4147-A177-3AD203B41FA5}">
                      <a16:colId xmlns:a16="http://schemas.microsoft.com/office/drawing/2014/main" val="20004"/>
                    </a:ext>
                  </a:extLst>
                </a:gridCol>
              </a:tblGrid>
              <a:tr h="383761">
                <a:tc gridSpan="5">
                  <a:txBody>
                    <a:bodyPr/>
                    <a:lstStyle/>
                    <a:p>
                      <a:pPr algn="ctr"/>
                      <a:r>
                        <a:rPr lang="en-US" dirty="0"/>
                        <a:t>Temperature</a:t>
                      </a:r>
                    </a:p>
                  </a:txBody>
                  <a:tcPr/>
                </a:tc>
                <a:tc hMerge="1">
                  <a:txBody>
                    <a:bodyPr/>
                    <a:lstStyle/>
                    <a:p>
                      <a:endParaRPr lang="en-US" dirty="0"/>
                    </a:p>
                  </a:txBody>
                  <a:tcPr/>
                </a:tc>
                <a:tc hMerge="1">
                  <a:txBody>
                    <a:bodyPr/>
                    <a:lstStyle/>
                    <a:p>
                      <a:endParaRPr lang="en-US" dirty="0"/>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383761">
                <a:tc>
                  <a:txBody>
                    <a:bodyPr/>
                    <a:lstStyle/>
                    <a:p>
                      <a:endParaRPr lang="en-US" dirty="0"/>
                    </a:p>
                  </a:txBody>
                  <a:tcPr/>
                </a:tc>
                <a:tc>
                  <a:txBody>
                    <a:bodyPr/>
                    <a:lstStyle/>
                    <a:p>
                      <a:r>
                        <a:rPr lang="en-US" dirty="0"/>
                        <a:t>YES</a:t>
                      </a:r>
                    </a:p>
                  </a:txBody>
                  <a:tcPr/>
                </a:tc>
                <a:tc>
                  <a:txBody>
                    <a:bodyPr/>
                    <a:lstStyle/>
                    <a:p>
                      <a:r>
                        <a:rPr lang="en-US" dirty="0"/>
                        <a:t>NO</a:t>
                      </a:r>
                    </a:p>
                  </a:txBody>
                  <a:tcPr/>
                </a:tc>
                <a:tc>
                  <a:txBody>
                    <a:bodyPr/>
                    <a:lstStyle/>
                    <a:p>
                      <a:r>
                        <a:rPr lang="en-US" dirty="0"/>
                        <a:t>P(YES)</a:t>
                      </a:r>
                    </a:p>
                  </a:txBody>
                  <a:tcPr/>
                </a:tc>
                <a:tc>
                  <a:txBody>
                    <a:bodyPr/>
                    <a:lstStyle/>
                    <a:p>
                      <a:r>
                        <a:rPr lang="en-US" dirty="0"/>
                        <a:t>P(NO)</a:t>
                      </a:r>
                    </a:p>
                  </a:txBody>
                  <a:tcPr/>
                </a:tc>
                <a:extLst>
                  <a:ext uri="{0D108BD9-81ED-4DB2-BD59-A6C34878D82A}">
                    <a16:rowId xmlns:a16="http://schemas.microsoft.com/office/drawing/2014/main" val="10001"/>
                  </a:ext>
                </a:extLst>
              </a:tr>
              <a:tr h="383761">
                <a:tc>
                  <a:txBody>
                    <a:bodyPr/>
                    <a:lstStyle/>
                    <a:p>
                      <a:r>
                        <a:rPr lang="en-US" dirty="0"/>
                        <a:t>Hot</a:t>
                      </a:r>
                    </a:p>
                  </a:txBody>
                  <a:tcPr/>
                </a:tc>
                <a:tc>
                  <a:txBody>
                    <a:bodyPr/>
                    <a:lstStyle/>
                    <a:p>
                      <a:r>
                        <a:rPr lang="en-US" dirty="0"/>
                        <a:t>2</a:t>
                      </a:r>
                    </a:p>
                  </a:txBody>
                  <a:tcPr/>
                </a:tc>
                <a:tc>
                  <a:txBody>
                    <a:bodyPr/>
                    <a:lstStyle/>
                    <a:p>
                      <a:r>
                        <a:rPr lang="en-US" dirty="0"/>
                        <a:t>2</a:t>
                      </a:r>
                    </a:p>
                  </a:txBody>
                  <a:tcPr/>
                </a:tc>
                <a:tc>
                  <a:txBody>
                    <a:bodyPr/>
                    <a:lstStyle/>
                    <a:p>
                      <a:r>
                        <a:rPr lang="en-US" dirty="0"/>
                        <a:t>2/9 = 0.22</a:t>
                      </a:r>
                    </a:p>
                  </a:txBody>
                  <a:tcPr/>
                </a:tc>
                <a:tc>
                  <a:txBody>
                    <a:bodyPr/>
                    <a:lstStyle/>
                    <a:p>
                      <a:r>
                        <a:rPr lang="en-US" dirty="0"/>
                        <a:t>2/5 = 0.4</a:t>
                      </a:r>
                    </a:p>
                  </a:txBody>
                  <a:tcPr/>
                </a:tc>
                <a:extLst>
                  <a:ext uri="{0D108BD9-81ED-4DB2-BD59-A6C34878D82A}">
                    <a16:rowId xmlns:a16="http://schemas.microsoft.com/office/drawing/2014/main" val="10002"/>
                  </a:ext>
                </a:extLst>
              </a:tr>
              <a:tr h="383761">
                <a:tc>
                  <a:txBody>
                    <a:bodyPr/>
                    <a:lstStyle/>
                    <a:p>
                      <a:r>
                        <a:rPr lang="en-US" dirty="0"/>
                        <a:t>Mild</a:t>
                      </a:r>
                    </a:p>
                  </a:txBody>
                  <a:tcPr/>
                </a:tc>
                <a:tc>
                  <a:txBody>
                    <a:bodyPr/>
                    <a:lstStyle/>
                    <a:p>
                      <a:r>
                        <a:rPr lang="en-US" dirty="0"/>
                        <a:t>4</a:t>
                      </a:r>
                    </a:p>
                  </a:txBody>
                  <a:tcPr/>
                </a:tc>
                <a:tc>
                  <a:txBody>
                    <a:bodyPr/>
                    <a:lstStyle/>
                    <a:p>
                      <a:r>
                        <a:rPr lang="en-US" dirty="0"/>
                        <a:t>2</a:t>
                      </a:r>
                    </a:p>
                  </a:txBody>
                  <a:tcPr/>
                </a:tc>
                <a:tc>
                  <a:txBody>
                    <a:bodyPr/>
                    <a:lstStyle/>
                    <a:p>
                      <a:r>
                        <a:rPr lang="en-US" dirty="0"/>
                        <a:t>4/9 = 0.44</a:t>
                      </a:r>
                    </a:p>
                  </a:txBody>
                  <a:tcPr/>
                </a:tc>
                <a:tc>
                  <a:txBody>
                    <a:bodyPr/>
                    <a:lstStyle/>
                    <a:p>
                      <a:r>
                        <a:rPr lang="en-US" dirty="0"/>
                        <a:t>2/5 = 0.4</a:t>
                      </a:r>
                    </a:p>
                  </a:txBody>
                  <a:tcPr/>
                </a:tc>
                <a:extLst>
                  <a:ext uri="{0D108BD9-81ED-4DB2-BD59-A6C34878D82A}">
                    <a16:rowId xmlns:a16="http://schemas.microsoft.com/office/drawing/2014/main" val="10003"/>
                  </a:ext>
                </a:extLst>
              </a:tr>
              <a:tr h="383761">
                <a:tc>
                  <a:txBody>
                    <a:bodyPr/>
                    <a:lstStyle/>
                    <a:p>
                      <a:pPr marL="0" algn="l" defTabSz="914400" rtl="0" eaLnBrk="1" latinLnBrk="0" hangingPunct="1"/>
                      <a:r>
                        <a:rPr lang="en-US" sz="1800" kern="1200" dirty="0">
                          <a:solidFill>
                            <a:schemeClr val="dk1"/>
                          </a:solidFill>
                          <a:latin typeface="+mn-lt"/>
                          <a:ea typeface="+mn-ea"/>
                          <a:cs typeface="+mn-cs"/>
                        </a:rPr>
                        <a:t>Cool</a:t>
                      </a:r>
                    </a:p>
                  </a:txBody>
                  <a:tcPr/>
                </a:tc>
                <a:tc>
                  <a:txBody>
                    <a:bodyPr/>
                    <a:lstStyle/>
                    <a:p>
                      <a:pPr marL="0" algn="l" defTabSz="914400" rtl="0" eaLnBrk="1" latinLnBrk="0" hangingPunct="1"/>
                      <a:r>
                        <a:rPr lang="en-US" sz="1800" kern="1200" dirty="0">
                          <a:solidFill>
                            <a:schemeClr val="dk1"/>
                          </a:solidFill>
                          <a:latin typeface="+mn-lt"/>
                          <a:ea typeface="+mn-ea"/>
                          <a:cs typeface="+mn-cs"/>
                        </a:rPr>
                        <a:t>3</a:t>
                      </a:r>
                    </a:p>
                  </a:txBody>
                  <a:tcPr/>
                </a:tc>
                <a:tc>
                  <a:txBody>
                    <a:bodyPr/>
                    <a:lstStyle/>
                    <a:p>
                      <a:pPr marL="0" algn="l" defTabSz="914400" rtl="0" eaLnBrk="1" latinLnBrk="0" hangingPunct="1"/>
                      <a:r>
                        <a:rPr lang="en-US" sz="1800" kern="1200" dirty="0">
                          <a:solidFill>
                            <a:schemeClr val="dk1"/>
                          </a:solidFill>
                          <a:latin typeface="+mn-lt"/>
                          <a:ea typeface="+mn-ea"/>
                          <a:cs typeface="+mn-cs"/>
                        </a:rPr>
                        <a:t>1</a:t>
                      </a:r>
                    </a:p>
                  </a:txBody>
                  <a:tcPr/>
                </a:tc>
                <a:tc>
                  <a:txBody>
                    <a:bodyPr/>
                    <a:lstStyle/>
                    <a:p>
                      <a:pPr marL="0" algn="l" defTabSz="914400" rtl="0" eaLnBrk="1" latinLnBrk="0" hangingPunct="1"/>
                      <a:r>
                        <a:rPr lang="en-US" sz="1800" kern="1200" dirty="0">
                          <a:solidFill>
                            <a:schemeClr val="dk1"/>
                          </a:solidFill>
                          <a:latin typeface="+mn-lt"/>
                          <a:ea typeface="+mn-ea"/>
                          <a:cs typeface="+mn-cs"/>
                        </a:rPr>
                        <a:t>3/9 = 0.33</a:t>
                      </a:r>
                    </a:p>
                  </a:txBody>
                  <a:tcPr/>
                </a:tc>
                <a:tc>
                  <a:txBody>
                    <a:bodyPr/>
                    <a:lstStyle/>
                    <a:p>
                      <a:pPr marL="0" algn="l" defTabSz="914400" rtl="0" eaLnBrk="1" latinLnBrk="0" hangingPunct="1"/>
                      <a:r>
                        <a:rPr lang="en-US" sz="1800" kern="1200" dirty="0">
                          <a:solidFill>
                            <a:schemeClr val="dk1"/>
                          </a:solidFill>
                          <a:latin typeface="+mn-lt"/>
                          <a:ea typeface="+mn-ea"/>
                          <a:cs typeface="+mn-cs"/>
                        </a:rPr>
                        <a:t>1/5 = 0.2</a:t>
                      </a:r>
                    </a:p>
                  </a:txBody>
                  <a:tcPr/>
                </a:tc>
                <a:extLst>
                  <a:ext uri="{0D108BD9-81ED-4DB2-BD59-A6C34878D82A}">
                    <a16:rowId xmlns:a16="http://schemas.microsoft.com/office/drawing/2014/main" val="10004"/>
                  </a:ext>
                </a:extLst>
              </a:tr>
              <a:tr h="383761">
                <a:tc>
                  <a:txBody>
                    <a:bodyPr/>
                    <a:lstStyle/>
                    <a:p>
                      <a:pPr marL="0" algn="l" defTabSz="914400" rtl="0" eaLnBrk="1" latinLnBrk="0" hangingPunct="1"/>
                      <a:r>
                        <a:rPr lang="en-US" sz="1800" kern="1200" dirty="0">
                          <a:solidFill>
                            <a:schemeClr val="dk1"/>
                          </a:solidFill>
                          <a:latin typeface="+mn-lt"/>
                          <a:ea typeface="+mn-ea"/>
                          <a:cs typeface="+mn-cs"/>
                        </a:rPr>
                        <a:t>Total</a:t>
                      </a:r>
                    </a:p>
                  </a:txBody>
                  <a:tcPr/>
                </a:tc>
                <a:tc>
                  <a:txBody>
                    <a:bodyPr/>
                    <a:lstStyle/>
                    <a:p>
                      <a:pPr marL="0" algn="l" defTabSz="914400" rtl="0" eaLnBrk="1" latinLnBrk="0" hangingPunct="1"/>
                      <a:r>
                        <a:rPr lang="en-US" sz="1800" kern="1200" dirty="0">
                          <a:solidFill>
                            <a:schemeClr val="dk1"/>
                          </a:solidFill>
                          <a:latin typeface="+mn-lt"/>
                          <a:ea typeface="+mn-ea"/>
                          <a:cs typeface="+mn-cs"/>
                        </a:rPr>
                        <a:t>9</a:t>
                      </a:r>
                    </a:p>
                  </a:txBody>
                  <a:tcPr/>
                </a:tc>
                <a:tc>
                  <a:txBody>
                    <a:bodyPr/>
                    <a:lstStyle/>
                    <a:p>
                      <a:pPr marL="0" algn="l" defTabSz="914400" rtl="0" eaLnBrk="1" latinLnBrk="0" hangingPunct="1"/>
                      <a:r>
                        <a:rPr lang="en-US" sz="1800" kern="1200" dirty="0">
                          <a:solidFill>
                            <a:schemeClr val="dk1"/>
                          </a:solidFill>
                          <a:latin typeface="+mn-lt"/>
                          <a:ea typeface="+mn-ea"/>
                          <a:cs typeface="+mn-cs"/>
                        </a:rPr>
                        <a:t>5</a:t>
                      </a:r>
                    </a:p>
                  </a:txBody>
                  <a:tcPr/>
                </a:tc>
                <a:tc>
                  <a:txBody>
                    <a:bodyPr/>
                    <a:lstStyle/>
                    <a:p>
                      <a:pPr marL="0" algn="l" defTabSz="914400" rtl="0" eaLnBrk="1" latinLnBrk="0" hangingPunct="1"/>
                      <a:r>
                        <a:rPr lang="en-US" sz="1800" kern="1200" dirty="0">
                          <a:solidFill>
                            <a:schemeClr val="dk1"/>
                          </a:solidFill>
                          <a:latin typeface="+mn-lt"/>
                          <a:ea typeface="+mn-ea"/>
                          <a:cs typeface="+mn-cs"/>
                        </a:rPr>
                        <a:t>9/9 = 1</a:t>
                      </a:r>
                    </a:p>
                  </a:txBody>
                  <a:tcPr/>
                </a:tc>
                <a:tc>
                  <a:txBody>
                    <a:bodyPr/>
                    <a:lstStyle/>
                    <a:p>
                      <a:pPr marL="0" algn="l" defTabSz="914400" rtl="0" eaLnBrk="1" latinLnBrk="0" hangingPunct="1"/>
                      <a:r>
                        <a:rPr lang="en-US" sz="1800" kern="1200" dirty="0">
                          <a:solidFill>
                            <a:schemeClr val="dk1"/>
                          </a:solidFill>
                          <a:latin typeface="+mn-lt"/>
                          <a:ea typeface="+mn-ea"/>
                          <a:cs typeface="+mn-cs"/>
                        </a:rPr>
                        <a:t>5/5 = 1</a:t>
                      </a:r>
                    </a:p>
                  </a:txBody>
                  <a:tcPr/>
                </a:tc>
                <a:extLst>
                  <a:ext uri="{0D108BD9-81ED-4DB2-BD59-A6C34878D82A}">
                    <a16:rowId xmlns:a16="http://schemas.microsoft.com/office/drawing/2014/main" val="10005"/>
                  </a:ext>
                </a:extLst>
              </a:tr>
            </a:tbl>
          </a:graphicData>
        </a:graphic>
      </p:graphicFrame>
      <p:sp>
        <p:nvSpPr>
          <p:cNvPr id="9" name="Rectangle 8"/>
          <p:cNvSpPr/>
          <p:nvPr/>
        </p:nvSpPr>
        <p:spPr>
          <a:xfrm>
            <a:off x="8488392" y="928610"/>
            <a:ext cx="972002" cy="516167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5665998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Classifier Example</a:t>
            </a:r>
          </a:p>
        </p:txBody>
      </p:sp>
      <p:sp>
        <p:nvSpPr>
          <p:cNvPr id="4" name="Slide Number Placeholder 3"/>
          <p:cNvSpPr>
            <a:spLocks noGrp="1"/>
          </p:cNvSpPr>
          <p:nvPr>
            <p:ph type="sldNum" sz="quarter" idx="12"/>
          </p:nvPr>
        </p:nvSpPr>
        <p:spPr/>
        <p:txBody>
          <a:bodyPr/>
          <a:lstStyle/>
          <a:p>
            <a:fld id="{5ACD0CF0-90CC-9C41-A77B-2776398A8C8B}" type="slidenum">
              <a:rPr lang="en-US" smtClean="0"/>
              <a:pPr/>
              <a:t>101</a:t>
            </a:fld>
            <a:endParaRPr lang="en-US" dirty="0"/>
          </a:p>
        </p:txBody>
      </p:sp>
      <p:sp>
        <p:nvSpPr>
          <p:cNvPr id="12" name="Content Placeholder 2"/>
          <p:cNvSpPr txBox="1">
            <a:spLocks/>
          </p:cNvSpPr>
          <p:nvPr/>
        </p:nvSpPr>
        <p:spPr>
          <a:xfrm>
            <a:off x="80554" y="1066868"/>
            <a:ext cx="6441016" cy="48239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dirty="0"/>
              <a:t>Humidity </a:t>
            </a:r>
            <a:r>
              <a:rPr lang="en-US" dirty="0"/>
              <a:t>Frequency and Likelihood</a:t>
            </a:r>
          </a:p>
        </p:txBody>
      </p:sp>
      <p:pic>
        <p:nvPicPr>
          <p:cNvPr id="6" name="Picture 5"/>
          <p:cNvPicPr>
            <a:picLocks noChangeAspect="1"/>
          </p:cNvPicPr>
          <p:nvPr/>
        </p:nvPicPr>
        <p:blipFill>
          <a:blip r:embed="rId2"/>
          <a:stretch>
            <a:fillRect/>
          </a:stretch>
        </p:blipFill>
        <p:spPr>
          <a:xfrm>
            <a:off x="7214411" y="997585"/>
            <a:ext cx="4635500" cy="5092700"/>
          </a:xfrm>
          <a:prstGeom prst="rect">
            <a:avLst/>
          </a:prstGeom>
          <a:ln>
            <a:solidFill>
              <a:schemeClr val="accent1"/>
            </a:solidFill>
          </a:ln>
        </p:spPr>
      </p:pic>
      <p:graphicFrame>
        <p:nvGraphicFramePr>
          <p:cNvPr id="7" name="Content Placeholder 5"/>
          <p:cNvGraphicFramePr>
            <a:graphicFrameLocks noGrp="1"/>
          </p:cNvGraphicFramePr>
          <p:nvPr>
            <p:ph idx="1"/>
            <p:extLst>
              <p:ext uri="{D42A27DB-BD31-4B8C-83A1-F6EECF244321}">
                <p14:modId xmlns:p14="http://schemas.microsoft.com/office/powerpoint/2010/main" val="1343227381"/>
              </p:ext>
            </p:extLst>
          </p:nvPr>
        </p:nvGraphicFramePr>
        <p:xfrm>
          <a:off x="224286" y="3478857"/>
          <a:ext cx="6743475" cy="2000700"/>
        </p:xfrm>
        <a:graphic>
          <a:graphicData uri="http://schemas.openxmlformats.org/drawingml/2006/table">
            <a:tbl>
              <a:tblPr firstRow="1" bandRow="1">
                <a:tableStyleId>{5C22544A-7EE6-4342-B048-85BDC9FD1C3A}</a:tableStyleId>
              </a:tblPr>
              <a:tblGrid>
                <a:gridCol w="1348695">
                  <a:extLst>
                    <a:ext uri="{9D8B030D-6E8A-4147-A177-3AD203B41FA5}">
                      <a16:colId xmlns:a16="http://schemas.microsoft.com/office/drawing/2014/main" val="20000"/>
                    </a:ext>
                  </a:extLst>
                </a:gridCol>
                <a:gridCol w="1348695">
                  <a:extLst>
                    <a:ext uri="{9D8B030D-6E8A-4147-A177-3AD203B41FA5}">
                      <a16:colId xmlns:a16="http://schemas.microsoft.com/office/drawing/2014/main" val="20001"/>
                    </a:ext>
                  </a:extLst>
                </a:gridCol>
                <a:gridCol w="1348695">
                  <a:extLst>
                    <a:ext uri="{9D8B030D-6E8A-4147-A177-3AD203B41FA5}">
                      <a16:colId xmlns:a16="http://schemas.microsoft.com/office/drawing/2014/main" val="20002"/>
                    </a:ext>
                  </a:extLst>
                </a:gridCol>
                <a:gridCol w="1348695">
                  <a:extLst>
                    <a:ext uri="{9D8B030D-6E8A-4147-A177-3AD203B41FA5}">
                      <a16:colId xmlns:a16="http://schemas.microsoft.com/office/drawing/2014/main" val="20003"/>
                    </a:ext>
                  </a:extLst>
                </a:gridCol>
                <a:gridCol w="1348695">
                  <a:extLst>
                    <a:ext uri="{9D8B030D-6E8A-4147-A177-3AD203B41FA5}">
                      <a16:colId xmlns:a16="http://schemas.microsoft.com/office/drawing/2014/main" val="20004"/>
                    </a:ext>
                  </a:extLst>
                </a:gridCol>
              </a:tblGrid>
              <a:tr h="400140">
                <a:tc gridSpan="5">
                  <a:txBody>
                    <a:bodyPr/>
                    <a:lstStyle/>
                    <a:p>
                      <a:pPr algn="ctr"/>
                      <a:r>
                        <a:rPr lang="en-US" dirty="0"/>
                        <a:t>Humidity</a:t>
                      </a:r>
                    </a:p>
                  </a:txBody>
                  <a:tcPr/>
                </a:tc>
                <a:tc hMerge="1">
                  <a:txBody>
                    <a:bodyPr/>
                    <a:lstStyle/>
                    <a:p>
                      <a:endParaRPr lang="en-US" dirty="0"/>
                    </a:p>
                  </a:txBody>
                  <a:tcPr/>
                </a:tc>
                <a:tc hMerge="1">
                  <a:txBody>
                    <a:bodyPr/>
                    <a:lstStyle/>
                    <a:p>
                      <a:endParaRPr lang="en-US" dirty="0"/>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400140">
                <a:tc>
                  <a:txBody>
                    <a:bodyPr/>
                    <a:lstStyle/>
                    <a:p>
                      <a:endParaRPr lang="en-US" dirty="0"/>
                    </a:p>
                  </a:txBody>
                  <a:tcPr/>
                </a:tc>
                <a:tc>
                  <a:txBody>
                    <a:bodyPr/>
                    <a:lstStyle/>
                    <a:p>
                      <a:r>
                        <a:rPr lang="en-US" dirty="0"/>
                        <a:t>YES</a:t>
                      </a:r>
                    </a:p>
                  </a:txBody>
                  <a:tcPr/>
                </a:tc>
                <a:tc>
                  <a:txBody>
                    <a:bodyPr/>
                    <a:lstStyle/>
                    <a:p>
                      <a:r>
                        <a:rPr lang="en-US" dirty="0"/>
                        <a:t>NO</a:t>
                      </a:r>
                    </a:p>
                  </a:txBody>
                  <a:tcPr/>
                </a:tc>
                <a:tc>
                  <a:txBody>
                    <a:bodyPr/>
                    <a:lstStyle/>
                    <a:p>
                      <a:r>
                        <a:rPr lang="en-US" dirty="0"/>
                        <a:t>P(YES)</a:t>
                      </a:r>
                    </a:p>
                  </a:txBody>
                  <a:tcPr/>
                </a:tc>
                <a:tc>
                  <a:txBody>
                    <a:bodyPr/>
                    <a:lstStyle/>
                    <a:p>
                      <a:r>
                        <a:rPr lang="en-US" dirty="0"/>
                        <a:t>P(NO)</a:t>
                      </a:r>
                    </a:p>
                  </a:txBody>
                  <a:tcPr/>
                </a:tc>
                <a:extLst>
                  <a:ext uri="{0D108BD9-81ED-4DB2-BD59-A6C34878D82A}">
                    <a16:rowId xmlns:a16="http://schemas.microsoft.com/office/drawing/2014/main" val="10001"/>
                  </a:ext>
                </a:extLst>
              </a:tr>
              <a:tr h="400140">
                <a:tc>
                  <a:txBody>
                    <a:bodyPr/>
                    <a:lstStyle/>
                    <a:p>
                      <a:pPr marL="0" algn="l" defTabSz="914400" rtl="0" eaLnBrk="1" latinLnBrk="0" hangingPunct="1"/>
                      <a:r>
                        <a:rPr lang="en-US" sz="1800" kern="1200" dirty="0">
                          <a:solidFill>
                            <a:schemeClr val="dk1"/>
                          </a:solidFill>
                          <a:latin typeface="+mn-lt"/>
                          <a:ea typeface="+mn-ea"/>
                          <a:cs typeface="+mn-cs"/>
                        </a:rPr>
                        <a:t>High</a:t>
                      </a:r>
                    </a:p>
                  </a:txBody>
                  <a:tcPr/>
                </a:tc>
                <a:tc>
                  <a:txBody>
                    <a:bodyPr/>
                    <a:lstStyle/>
                    <a:p>
                      <a:pPr marL="0" algn="l" defTabSz="914400" rtl="0" eaLnBrk="1" latinLnBrk="0" hangingPunct="1"/>
                      <a:r>
                        <a:rPr lang="en-US" sz="1800" kern="1200" dirty="0">
                          <a:solidFill>
                            <a:schemeClr val="dk1"/>
                          </a:solidFill>
                          <a:latin typeface="+mn-lt"/>
                          <a:ea typeface="+mn-ea"/>
                          <a:cs typeface="+mn-cs"/>
                        </a:rPr>
                        <a:t>3</a:t>
                      </a:r>
                    </a:p>
                  </a:txBody>
                  <a:tcPr/>
                </a:tc>
                <a:tc>
                  <a:txBody>
                    <a:bodyPr/>
                    <a:lstStyle/>
                    <a:p>
                      <a:pPr marL="0" algn="l" defTabSz="914400" rtl="0" eaLnBrk="1" latinLnBrk="0" hangingPunct="1"/>
                      <a:r>
                        <a:rPr lang="en-US" sz="1800" kern="1200" dirty="0">
                          <a:solidFill>
                            <a:schemeClr val="dk1"/>
                          </a:solidFill>
                          <a:latin typeface="+mn-lt"/>
                          <a:ea typeface="+mn-ea"/>
                          <a:cs typeface="+mn-cs"/>
                        </a:rPr>
                        <a:t>4</a:t>
                      </a:r>
                    </a:p>
                  </a:txBody>
                  <a:tcPr/>
                </a:tc>
                <a:tc>
                  <a:txBody>
                    <a:bodyPr/>
                    <a:lstStyle/>
                    <a:p>
                      <a:pPr marL="0" algn="l" defTabSz="914400" rtl="0" eaLnBrk="1" latinLnBrk="0" hangingPunct="1"/>
                      <a:r>
                        <a:rPr lang="en-US" sz="1800" kern="1200" dirty="0">
                          <a:solidFill>
                            <a:schemeClr val="dk1"/>
                          </a:solidFill>
                          <a:latin typeface="+mn-lt"/>
                          <a:ea typeface="+mn-ea"/>
                          <a:cs typeface="+mn-cs"/>
                        </a:rPr>
                        <a:t>3/9 = 0.33</a:t>
                      </a:r>
                    </a:p>
                  </a:txBody>
                  <a:tcPr/>
                </a:tc>
                <a:tc>
                  <a:txBody>
                    <a:bodyPr/>
                    <a:lstStyle/>
                    <a:p>
                      <a:pPr marL="0" algn="l" defTabSz="914400" rtl="0" eaLnBrk="1" latinLnBrk="0" hangingPunct="1"/>
                      <a:r>
                        <a:rPr lang="en-US" sz="1800" kern="1200" dirty="0">
                          <a:solidFill>
                            <a:schemeClr val="dk1"/>
                          </a:solidFill>
                          <a:latin typeface="+mn-lt"/>
                          <a:ea typeface="+mn-ea"/>
                          <a:cs typeface="+mn-cs"/>
                        </a:rPr>
                        <a:t>4/5 = 0.8</a:t>
                      </a:r>
                    </a:p>
                  </a:txBody>
                  <a:tcPr/>
                </a:tc>
                <a:extLst>
                  <a:ext uri="{0D108BD9-81ED-4DB2-BD59-A6C34878D82A}">
                    <a16:rowId xmlns:a16="http://schemas.microsoft.com/office/drawing/2014/main" val="10002"/>
                  </a:ext>
                </a:extLst>
              </a:tr>
              <a:tr h="400140">
                <a:tc>
                  <a:txBody>
                    <a:bodyPr/>
                    <a:lstStyle/>
                    <a:p>
                      <a:r>
                        <a:rPr lang="en-US" dirty="0"/>
                        <a:t>Normal</a:t>
                      </a:r>
                    </a:p>
                  </a:txBody>
                  <a:tcPr/>
                </a:tc>
                <a:tc>
                  <a:txBody>
                    <a:bodyPr/>
                    <a:lstStyle/>
                    <a:p>
                      <a:r>
                        <a:rPr lang="en-US" dirty="0"/>
                        <a:t>6</a:t>
                      </a:r>
                    </a:p>
                  </a:txBody>
                  <a:tcPr/>
                </a:tc>
                <a:tc>
                  <a:txBody>
                    <a:bodyPr/>
                    <a:lstStyle/>
                    <a:p>
                      <a:r>
                        <a:rPr lang="en-US" dirty="0"/>
                        <a:t>1</a:t>
                      </a:r>
                    </a:p>
                  </a:txBody>
                  <a:tcPr/>
                </a:tc>
                <a:tc>
                  <a:txBody>
                    <a:bodyPr/>
                    <a:lstStyle/>
                    <a:p>
                      <a:r>
                        <a:rPr lang="en-US" dirty="0"/>
                        <a:t>6/9 = 0.66</a:t>
                      </a:r>
                    </a:p>
                  </a:txBody>
                  <a:tcPr/>
                </a:tc>
                <a:tc>
                  <a:txBody>
                    <a:bodyPr/>
                    <a:lstStyle/>
                    <a:p>
                      <a:r>
                        <a:rPr lang="en-US" dirty="0"/>
                        <a:t>1/5 = 0.2</a:t>
                      </a:r>
                    </a:p>
                  </a:txBody>
                  <a:tcPr/>
                </a:tc>
                <a:extLst>
                  <a:ext uri="{0D108BD9-81ED-4DB2-BD59-A6C34878D82A}">
                    <a16:rowId xmlns:a16="http://schemas.microsoft.com/office/drawing/2014/main" val="10003"/>
                  </a:ext>
                </a:extLst>
              </a:tr>
              <a:tr h="400140">
                <a:tc>
                  <a:txBody>
                    <a:bodyPr/>
                    <a:lstStyle/>
                    <a:p>
                      <a:r>
                        <a:rPr lang="en-US" dirty="0"/>
                        <a:t>Total</a:t>
                      </a:r>
                    </a:p>
                  </a:txBody>
                  <a:tcPr/>
                </a:tc>
                <a:tc>
                  <a:txBody>
                    <a:bodyPr/>
                    <a:lstStyle/>
                    <a:p>
                      <a:r>
                        <a:rPr lang="en-US" dirty="0"/>
                        <a:t>9</a:t>
                      </a:r>
                    </a:p>
                  </a:txBody>
                  <a:tcPr/>
                </a:tc>
                <a:tc>
                  <a:txBody>
                    <a:bodyPr/>
                    <a:lstStyle/>
                    <a:p>
                      <a:r>
                        <a:rPr lang="en-US" dirty="0"/>
                        <a:t>5</a:t>
                      </a:r>
                    </a:p>
                  </a:txBody>
                  <a:tcPr/>
                </a:tc>
                <a:tc>
                  <a:txBody>
                    <a:bodyPr/>
                    <a:lstStyle/>
                    <a:p>
                      <a:r>
                        <a:rPr lang="en-US" dirty="0"/>
                        <a:t>9/9 = 1</a:t>
                      </a:r>
                    </a:p>
                  </a:txBody>
                  <a:tcPr/>
                </a:tc>
                <a:tc>
                  <a:txBody>
                    <a:bodyPr/>
                    <a:lstStyle/>
                    <a:p>
                      <a:r>
                        <a:rPr lang="en-US" dirty="0"/>
                        <a:t>5/5 = 1</a:t>
                      </a:r>
                    </a:p>
                  </a:txBody>
                  <a:tcPr/>
                </a:tc>
                <a:extLst>
                  <a:ext uri="{0D108BD9-81ED-4DB2-BD59-A6C34878D82A}">
                    <a16:rowId xmlns:a16="http://schemas.microsoft.com/office/drawing/2014/main" val="10004"/>
                  </a:ext>
                </a:extLst>
              </a:tr>
            </a:tbl>
          </a:graphicData>
        </a:graphic>
      </p:graphicFrame>
      <p:sp>
        <p:nvSpPr>
          <p:cNvPr id="8" name="Rectangle 7"/>
          <p:cNvSpPr/>
          <p:nvPr/>
        </p:nvSpPr>
        <p:spPr>
          <a:xfrm>
            <a:off x="9420045" y="928610"/>
            <a:ext cx="972002" cy="516167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576460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Classifier Example</a:t>
            </a:r>
          </a:p>
        </p:txBody>
      </p:sp>
      <p:sp>
        <p:nvSpPr>
          <p:cNvPr id="4" name="Slide Number Placeholder 3"/>
          <p:cNvSpPr>
            <a:spLocks noGrp="1"/>
          </p:cNvSpPr>
          <p:nvPr>
            <p:ph type="sldNum" sz="quarter" idx="12"/>
          </p:nvPr>
        </p:nvSpPr>
        <p:spPr/>
        <p:txBody>
          <a:bodyPr/>
          <a:lstStyle/>
          <a:p>
            <a:fld id="{5ACD0CF0-90CC-9C41-A77B-2776398A8C8B}" type="slidenum">
              <a:rPr lang="en-US" smtClean="0"/>
              <a:pPr/>
              <a:t>102</a:t>
            </a:fld>
            <a:endParaRPr lang="en-US" dirty="0"/>
          </a:p>
        </p:txBody>
      </p:sp>
      <p:sp>
        <p:nvSpPr>
          <p:cNvPr id="12" name="Content Placeholder 2"/>
          <p:cNvSpPr txBox="1">
            <a:spLocks/>
          </p:cNvSpPr>
          <p:nvPr/>
        </p:nvSpPr>
        <p:spPr>
          <a:xfrm>
            <a:off x="80554" y="1066868"/>
            <a:ext cx="6232323" cy="48239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dirty="0"/>
              <a:t>Windy</a:t>
            </a:r>
            <a:r>
              <a:rPr lang="en-US" dirty="0"/>
              <a:t> Frequency and Likelihood</a:t>
            </a:r>
          </a:p>
        </p:txBody>
      </p:sp>
      <p:pic>
        <p:nvPicPr>
          <p:cNvPr id="6" name="Picture 5"/>
          <p:cNvPicPr>
            <a:picLocks noChangeAspect="1"/>
          </p:cNvPicPr>
          <p:nvPr/>
        </p:nvPicPr>
        <p:blipFill>
          <a:blip r:embed="rId2"/>
          <a:stretch>
            <a:fillRect/>
          </a:stretch>
        </p:blipFill>
        <p:spPr>
          <a:xfrm>
            <a:off x="7214411" y="997585"/>
            <a:ext cx="4635500" cy="5092700"/>
          </a:xfrm>
          <a:prstGeom prst="rect">
            <a:avLst/>
          </a:prstGeom>
          <a:ln>
            <a:solidFill>
              <a:schemeClr val="accent1"/>
            </a:solidFill>
          </a:ln>
        </p:spPr>
      </p:pic>
      <p:sp>
        <p:nvSpPr>
          <p:cNvPr id="7" name="Rectangle 6"/>
          <p:cNvSpPr/>
          <p:nvPr/>
        </p:nvSpPr>
        <p:spPr>
          <a:xfrm>
            <a:off x="10110153" y="963097"/>
            <a:ext cx="972002" cy="516167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8" name="Content Placeholder 5"/>
          <p:cNvGraphicFramePr>
            <a:graphicFrameLocks noGrp="1"/>
          </p:cNvGraphicFramePr>
          <p:nvPr>
            <p:ph idx="1"/>
            <p:extLst>
              <p:ext uri="{D42A27DB-BD31-4B8C-83A1-F6EECF244321}">
                <p14:modId xmlns:p14="http://schemas.microsoft.com/office/powerpoint/2010/main" val="2994230090"/>
              </p:ext>
            </p:extLst>
          </p:nvPr>
        </p:nvGraphicFramePr>
        <p:xfrm>
          <a:off x="258792" y="3467819"/>
          <a:ext cx="6735835" cy="2007240"/>
        </p:xfrm>
        <a:graphic>
          <a:graphicData uri="http://schemas.openxmlformats.org/drawingml/2006/table">
            <a:tbl>
              <a:tblPr firstRow="1" bandRow="1">
                <a:tableStyleId>{5C22544A-7EE6-4342-B048-85BDC9FD1C3A}</a:tableStyleId>
              </a:tblPr>
              <a:tblGrid>
                <a:gridCol w="1347167">
                  <a:extLst>
                    <a:ext uri="{9D8B030D-6E8A-4147-A177-3AD203B41FA5}">
                      <a16:colId xmlns:a16="http://schemas.microsoft.com/office/drawing/2014/main" val="20000"/>
                    </a:ext>
                  </a:extLst>
                </a:gridCol>
                <a:gridCol w="1347167">
                  <a:extLst>
                    <a:ext uri="{9D8B030D-6E8A-4147-A177-3AD203B41FA5}">
                      <a16:colId xmlns:a16="http://schemas.microsoft.com/office/drawing/2014/main" val="20001"/>
                    </a:ext>
                  </a:extLst>
                </a:gridCol>
                <a:gridCol w="1347167">
                  <a:extLst>
                    <a:ext uri="{9D8B030D-6E8A-4147-A177-3AD203B41FA5}">
                      <a16:colId xmlns:a16="http://schemas.microsoft.com/office/drawing/2014/main" val="20002"/>
                    </a:ext>
                  </a:extLst>
                </a:gridCol>
                <a:gridCol w="1347167">
                  <a:extLst>
                    <a:ext uri="{9D8B030D-6E8A-4147-A177-3AD203B41FA5}">
                      <a16:colId xmlns:a16="http://schemas.microsoft.com/office/drawing/2014/main" val="20003"/>
                    </a:ext>
                  </a:extLst>
                </a:gridCol>
                <a:gridCol w="1347167">
                  <a:extLst>
                    <a:ext uri="{9D8B030D-6E8A-4147-A177-3AD203B41FA5}">
                      <a16:colId xmlns:a16="http://schemas.microsoft.com/office/drawing/2014/main" val="20004"/>
                    </a:ext>
                  </a:extLst>
                </a:gridCol>
              </a:tblGrid>
              <a:tr h="401448">
                <a:tc gridSpan="5">
                  <a:txBody>
                    <a:bodyPr/>
                    <a:lstStyle/>
                    <a:p>
                      <a:pPr algn="ctr"/>
                      <a:r>
                        <a:rPr lang="en-US" dirty="0"/>
                        <a:t>Windy</a:t>
                      </a:r>
                    </a:p>
                  </a:txBody>
                  <a:tcPr/>
                </a:tc>
                <a:tc hMerge="1">
                  <a:txBody>
                    <a:bodyPr/>
                    <a:lstStyle/>
                    <a:p>
                      <a:endParaRPr lang="en-US" dirty="0"/>
                    </a:p>
                  </a:txBody>
                  <a:tcPr/>
                </a:tc>
                <a:tc hMerge="1">
                  <a:txBody>
                    <a:bodyPr/>
                    <a:lstStyle/>
                    <a:p>
                      <a:endParaRPr lang="en-US" dirty="0"/>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401448">
                <a:tc>
                  <a:txBody>
                    <a:bodyPr/>
                    <a:lstStyle/>
                    <a:p>
                      <a:endParaRPr lang="en-US" dirty="0"/>
                    </a:p>
                  </a:txBody>
                  <a:tcPr/>
                </a:tc>
                <a:tc>
                  <a:txBody>
                    <a:bodyPr/>
                    <a:lstStyle/>
                    <a:p>
                      <a:r>
                        <a:rPr lang="en-US" dirty="0"/>
                        <a:t>YES</a:t>
                      </a:r>
                    </a:p>
                  </a:txBody>
                  <a:tcPr/>
                </a:tc>
                <a:tc>
                  <a:txBody>
                    <a:bodyPr/>
                    <a:lstStyle/>
                    <a:p>
                      <a:r>
                        <a:rPr lang="en-US" dirty="0"/>
                        <a:t>NO</a:t>
                      </a:r>
                    </a:p>
                  </a:txBody>
                  <a:tcPr/>
                </a:tc>
                <a:tc>
                  <a:txBody>
                    <a:bodyPr/>
                    <a:lstStyle/>
                    <a:p>
                      <a:r>
                        <a:rPr lang="en-US" dirty="0"/>
                        <a:t>P(YES)</a:t>
                      </a:r>
                    </a:p>
                  </a:txBody>
                  <a:tcPr/>
                </a:tc>
                <a:tc>
                  <a:txBody>
                    <a:bodyPr/>
                    <a:lstStyle/>
                    <a:p>
                      <a:r>
                        <a:rPr lang="en-US" dirty="0"/>
                        <a:t>P(NO)</a:t>
                      </a:r>
                    </a:p>
                  </a:txBody>
                  <a:tcPr/>
                </a:tc>
                <a:extLst>
                  <a:ext uri="{0D108BD9-81ED-4DB2-BD59-A6C34878D82A}">
                    <a16:rowId xmlns:a16="http://schemas.microsoft.com/office/drawing/2014/main" val="10001"/>
                  </a:ext>
                </a:extLst>
              </a:tr>
              <a:tr h="401448">
                <a:tc>
                  <a:txBody>
                    <a:bodyPr/>
                    <a:lstStyle/>
                    <a:p>
                      <a:r>
                        <a:rPr lang="en-US" dirty="0"/>
                        <a:t>FALSE</a:t>
                      </a:r>
                    </a:p>
                  </a:txBody>
                  <a:tcPr/>
                </a:tc>
                <a:tc>
                  <a:txBody>
                    <a:bodyPr/>
                    <a:lstStyle/>
                    <a:p>
                      <a:r>
                        <a:rPr lang="en-US" dirty="0"/>
                        <a:t>6</a:t>
                      </a:r>
                    </a:p>
                  </a:txBody>
                  <a:tcPr/>
                </a:tc>
                <a:tc>
                  <a:txBody>
                    <a:bodyPr/>
                    <a:lstStyle/>
                    <a:p>
                      <a:r>
                        <a:rPr lang="en-US" dirty="0"/>
                        <a:t>2</a:t>
                      </a:r>
                    </a:p>
                  </a:txBody>
                  <a:tcPr/>
                </a:tc>
                <a:tc>
                  <a:txBody>
                    <a:bodyPr/>
                    <a:lstStyle/>
                    <a:p>
                      <a:r>
                        <a:rPr lang="en-US" dirty="0"/>
                        <a:t>6/9 = 0.66</a:t>
                      </a:r>
                    </a:p>
                  </a:txBody>
                  <a:tcPr/>
                </a:tc>
                <a:tc>
                  <a:txBody>
                    <a:bodyPr/>
                    <a:lstStyle/>
                    <a:p>
                      <a:r>
                        <a:rPr lang="en-US" dirty="0"/>
                        <a:t>2/5 = 0.4</a:t>
                      </a:r>
                    </a:p>
                  </a:txBody>
                  <a:tcPr/>
                </a:tc>
                <a:extLst>
                  <a:ext uri="{0D108BD9-81ED-4DB2-BD59-A6C34878D82A}">
                    <a16:rowId xmlns:a16="http://schemas.microsoft.com/office/drawing/2014/main" val="10002"/>
                  </a:ext>
                </a:extLst>
              </a:tr>
              <a:tr h="401448">
                <a:tc>
                  <a:txBody>
                    <a:bodyPr/>
                    <a:lstStyle/>
                    <a:p>
                      <a:pPr marL="0" algn="l" defTabSz="914400" rtl="0" eaLnBrk="1" latinLnBrk="0" hangingPunct="1"/>
                      <a:r>
                        <a:rPr lang="en-US" sz="1800" kern="1200" dirty="0">
                          <a:solidFill>
                            <a:schemeClr val="dk1"/>
                          </a:solidFill>
                          <a:latin typeface="+mn-lt"/>
                          <a:ea typeface="+mn-ea"/>
                          <a:cs typeface="+mn-cs"/>
                        </a:rPr>
                        <a:t>TRUE</a:t>
                      </a:r>
                    </a:p>
                  </a:txBody>
                  <a:tcPr/>
                </a:tc>
                <a:tc>
                  <a:txBody>
                    <a:bodyPr/>
                    <a:lstStyle/>
                    <a:p>
                      <a:pPr marL="0" algn="l" defTabSz="914400" rtl="0" eaLnBrk="1" latinLnBrk="0" hangingPunct="1"/>
                      <a:r>
                        <a:rPr lang="en-US" sz="1800" kern="1200" dirty="0">
                          <a:solidFill>
                            <a:schemeClr val="dk1"/>
                          </a:solidFill>
                          <a:latin typeface="+mn-lt"/>
                          <a:ea typeface="+mn-ea"/>
                          <a:cs typeface="+mn-cs"/>
                        </a:rPr>
                        <a:t>3</a:t>
                      </a:r>
                    </a:p>
                  </a:txBody>
                  <a:tcPr/>
                </a:tc>
                <a:tc>
                  <a:txBody>
                    <a:bodyPr/>
                    <a:lstStyle/>
                    <a:p>
                      <a:pPr marL="0" algn="l" defTabSz="914400" rtl="0" eaLnBrk="1" latinLnBrk="0" hangingPunct="1"/>
                      <a:r>
                        <a:rPr lang="en-US" sz="1800" kern="1200" dirty="0">
                          <a:solidFill>
                            <a:schemeClr val="dk1"/>
                          </a:solidFill>
                          <a:latin typeface="+mn-lt"/>
                          <a:ea typeface="+mn-ea"/>
                          <a:cs typeface="+mn-cs"/>
                        </a:rPr>
                        <a:t>3</a:t>
                      </a:r>
                    </a:p>
                  </a:txBody>
                  <a:tcPr/>
                </a:tc>
                <a:tc>
                  <a:txBody>
                    <a:bodyPr/>
                    <a:lstStyle/>
                    <a:p>
                      <a:pPr marL="0" algn="l" defTabSz="914400" rtl="0" eaLnBrk="1" latinLnBrk="0" hangingPunct="1"/>
                      <a:r>
                        <a:rPr lang="en-US" sz="1800" kern="1200" dirty="0">
                          <a:solidFill>
                            <a:schemeClr val="dk1"/>
                          </a:solidFill>
                          <a:latin typeface="+mn-lt"/>
                          <a:ea typeface="+mn-ea"/>
                          <a:cs typeface="+mn-cs"/>
                        </a:rPr>
                        <a:t>3/9 = 0.33</a:t>
                      </a:r>
                    </a:p>
                  </a:txBody>
                  <a:tcPr/>
                </a:tc>
                <a:tc>
                  <a:txBody>
                    <a:bodyPr/>
                    <a:lstStyle/>
                    <a:p>
                      <a:pPr marL="0" algn="l" defTabSz="914400" rtl="0" eaLnBrk="1" latinLnBrk="0" hangingPunct="1"/>
                      <a:r>
                        <a:rPr lang="en-US" sz="1800" kern="1200" dirty="0">
                          <a:solidFill>
                            <a:schemeClr val="dk1"/>
                          </a:solidFill>
                          <a:latin typeface="+mn-lt"/>
                          <a:ea typeface="+mn-ea"/>
                          <a:cs typeface="+mn-cs"/>
                        </a:rPr>
                        <a:t>3/5 = 0.6</a:t>
                      </a:r>
                    </a:p>
                  </a:txBody>
                  <a:tcPr/>
                </a:tc>
                <a:extLst>
                  <a:ext uri="{0D108BD9-81ED-4DB2-BD59-A6C34878D82A}">
                    <a16:rowId xmlns:a16="http://schemas.microsoft.com/office/drawing/2014/main" val="10003"/>
                  </a:ext>
                </a:extLst>
              </a:tr>
              <a:tr h="401448">
                <a:tc>
                  <a:txBody>
                    <a:bodyPr/>
                    <a:lstStyle/>
                    <a:p>
                      <a:r>
                        <a:rPr lang="en-US" dirty="0"/>
                        <a:t>Total</a:t>
                      </a:r>
                    </a:p>
                  </a:txBody>
                  <a:tcPr/>
                </a:tc>
                <a:tc>
                  <a:txBody>
                    <a:bodyPr/>
                    <a:lstStyle/>
                    <a:p>
                      <a:r>
                        <a:rPr lang="en-US" dirty="0"/>
                        <a:t>9</a:t>
                      </a:r>
                    </a:p>
                  </a:txBody>
                  <a:tcPr/>
                </a:tc>
                <a:tc>
                  <a:txBody>
                    <a:bodyPr/>
                    <a:lstStyle/>
                    <a:p>
                      <a:r>
                        <a:rPr lang="en-US" dirty="0"/>
                        <a:t>5</a:t>
                      </a:r>
                    </a:p>
                  </a:txBody>
                  <a:tcPr/>
                </a:tc>
                <a:tc>
                  <a:txBody>
                    <a:bodyPr/>
                    <a:lstStyle/>
                    <a:p>
                      <a:r>
                        <a:rPr lang="en-US" dirty="0"/>
                        <a:t>9/9 = 1</a:t>
                      </a:r>
                    </a:p>
                  </a:txBody>
                  <a:tcPr/>
                </a:tc>
                <a:tc>
                  <a:txBody>
                    <a:bodyPr/>
                    <a:lstStyle/>
                    <a:p>
                      <a:r>
                        <a:rPr lang="en-US" dirty="0"/>
                        <a:t>5/5 = 1</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06165001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 Rule applied to data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54" y="1110153"/>
                <a:ext cx="11107906" cy="4902458"/>
              </a:xfrm>
            </p:spPr>
            <p:txBody>
              <a:bodyPr anchor="ctr">
                <a:noAutofit/>
              </a:bodyPr>
              <a:lstStyle/>
              <a:p>
                <a:pPr marL="0" indent="0">
                  <a:buNone/>
                </a:pPr>
                <a14:m>
                  <m:oMathPara xmlns:m="http://schemas.openxmlformats.org/officeDocument/2006/math">
                    <m:oMathParaPr>
                      <m:jc m:val="center"/>
                    </m:oMathParaPr>
                    <m:oMath xmlns:m="http://schemas.openxmlformats.org/officeDocument/2006/math">
                      <m:r>
                        <m:rPr>
                          <m:nor/>
                        </m:rPr>
                        <a:rPr lang="en-US" sz="3600" b="0" i="0" smtClean="0">
                          <a:latin typeface="Cambria Math" charset="0"/>
                        </a:rPr>
                        <m:t>P</m:t>
                      </m:r>
                      <m:d>
                        <m:dPr>
                          <m:ctrlPr>
                            <a:rPr lang="en-US" sz="3600" b="0" i="1" smtClean="0">
                              <a:latin typeface="Cambria Math" panose="02040503050406030204" pitchFamily="18" charset="0"/>
                            </a:rPr>
                          </m:ctrlPr>
                        </m:dPr>
                        <m:e>
                          <m:r>
                            <m:rPr>
                              <m:nor/>
                            </m:rPr>
                            <a:rPr lang="en-US" sz="3600" b="0" i="0" smtClean="0">
                              <a:latin typeface="Cambria Math" charset="0"/>
                            </a:rPr>
                            <m:t>C</m:t>
                          </m:r>
                        </m:e>
                        <m:e>
                          <m:r>
                            <m:rPr>
                              <m:nor/>
                            </m:rPr>
                            <a:rPr lang="en-US" sz="3600" b="0" i="0" smtClean="0">
                              <a:latin typeface="Cambria Math" charset="0"/>
                            </a:rPr>
                            <m:t>X</m:t>
                          </m:r>
                        </m:e>
                      </m:d>
                      <m:r>
                        <m:rPr>
                          <m:nor/>
                        </m:rPr>
                        <a:rPr lang="en-US" sz="3600" b="0" i="0" smtClean="0">
                          <a:latin typeface="Cambria Math" charset="0"/>
                        </a:rPr>
                        <m:t>= </m:t>
                      </m:r>
                      <m:f>
                        <m:fPr>
                          <m:ctrlPr>
                            <a:rPr lang="mr-IN" sz="3600" b="0" i="1" smtClean="0">
                              <a:latin typeface="Cambria Math" panose="02040503050406030204" pitchFamily="18" charset="0"/>
                            </a:rPr>
                          </m:ctrlPr>
                        </m:fPr>
                        <m:num>
                          <m:r>
                            <m:rPr>
                              <m:nor/>
                            </m:rPr>
                            <a:rPr lang="en-US" sz="3600" b="0" i="0" smtClean="0">
                              <a:latin typeface="Cambria Math" charset="0"/>
                            </a:rPr>
                            <m:t>P</m:t>
                          </m:r>
                          <m:d>
                            <m:dPr>
                              <m:ctrlPr>
                                <a:rPr lang="en-US" sz="3600" b="0" i="1" smtClean="0">
                                  <a:latin typeface="Cambria Math" panose="02040503050406030204" pitchFamily="18" charset="0"/>
                                </a:rPr>
                              </m:ctrlPr>
                            </m:dPr>
                            <m:e>
                              <m:r>
                                <m:rPr>
                                  <m:nor/>
                                </m:rPr>
                                <a:rPr lang="en-US" sz="3600" b="0" i="0" smtClean="0">
                                  <a:latin typeface="Cambria Math" charset="0"/>
                                </a:rPr>
                                <m:t>X</m:t>
                              </m:r>
                            </m:e>
                            <m:e>
                              <m:r>
                                <m:rPr>
                                  <m:nor/>
                                </m:rPr>
                                <a:rPr lang="en-US" sz="3600" b="0" i="0" smtClean="0">
                                  <a:latin typeface="Cambria Math" charset="0"/>
                                </a:rPr>
                                <m:t>C</m:t>
                              </m:r>
                            </m:e>
                          </m:d>
                          <m:r>
                            <m:rPr>
                              <m:nor/>
                            </m:rPr>
                            <a:rPr lang="en-US" sz="3600" b="0" i="0" smtClean="0">
                              <a:latin typeface="Cambria Math" charset="0"/>
                            </a:rPr>
                            <m:t>∗</m:t>
                          </m:r>
                          <m:r>
                            <m:rPr>
                              <m:nor/>
                            </m:rPr>
                            <a:rPr lang="en-US" sz="3600" b="0" i="0" smtClean="0">
                              <a:latin typeface="Cambria Math" charset="0"/>
                            </a:rPr>
                            <m:t>P</m:t>
                          </m:r>
                          <m:r>
                            <m:rPr>
                              <m:nor/>
                            </m:rPr>
                            <a:rPr lang="en-US" sz="3600" b="0" i="0" smtClean="0">
                              <a:latin typeface="Cambria Math" charset="0"/>
                            </a:rPr>
                            <m:t>(</m:t>
                          </m:r>
                          <m:r>
                            <m:rPr>
                              <m:nor/>
                            </m:rPr>
                            <a:rPr lang="en-US" sz="3600" b="0" i="0" smtClean="0">
                              <a:latin typeface="Cambria Math" charset="0"/>
                            </a:rPr>
                            <m:t>C</m:t>
                          </m:r>
                          <m:r>
                            <m:rPr>
                              <m:nor/>
                            </m:rPr>
                            <a:rPr lang="en-US" sz="3600" b="0" i="0" smtClean="0">
                              <a:latin typeface="Cambria Math" charset="0"/>
                            </a:rPr>
                            <m:t>)</m:t>
                          </m:r>
                        </m:num>
                        <m:den>
                          <m:r>
                            <m:rPr>
                              <m:nor/>
                            </m:rPr>
                            <a:rPr lang="en-US" sz="3600" b="0" i="0" smtClean="0">
                              <a:latin typeface="Cambria Math" charset="0"/>
                            </a:rPr>
                            <m:t>P</m:t>
                          </m:r>
                          <m:r>
                            <m:rPr>
                              <m:nor/>
                            </m:rPr>
                            <a:rPr lang="en-US" sz="3600" b="0" i="0" smtClean="0">
                              <a:latin typeface="Cambria Math" charset="0"/>
                            </a:rPr>
                            <m:t>(</m:t>
                          </m:r>
                          <m:r>
                            <m:rPr>
                              <m:nor/>
                            </m:rPr>
                            <a:rPr lang="en-US" sz="3600" b="0" i="0" smtClean="0">
                              <a:latin typeface="Cambria Math" charset="0"/>
                            </a:rPr>
                            <m:t>X</m:t>
                          </m:r>
                          <m:r>
                            <m:rPr>
                              <m:nor/>
                            </m:rPr>
                            <a:rPr lang="en-US" sz="3600" b="0" i="0" smtClean="0">
                              <a:latin typeface="Cambria Math" charset="0"/>
                            </a:rPr>
                            <m:t>)</m:t>
                          </m:r>
                        </m:den>
                      </m:f>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54" y="1110153"/>
                <a:ext cx="11107906" cy="4902458"/>
              </a:xfrm>
              <a:blipFill rotWithShape="0">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103</a:t>
            </a:fld>
            <a:endParaRPr lang="en-US" dirty="0"/>
          </a:p>
        </p:txBody>
      </p:sp>
      <p:sp>
        <p:nvSpPr>
          <p:cNvPr id="5" name="Content Placeholder 2">
            <a:extLst>
              <a:ext uri="{FF2B5EF4-FFF2-40B4-BE49-F238E27FC236}">
                <a16:creationId xmlns:a16="http://schemas.microsoft.com/office/drawing/2014/main" id="{222836A7-B834-0A43-AD3D-07ECBD5CCF4F}"/>
              </a:ext>
            </a:extLst>
          </p:cNvPr>
          <p:cNvSpPr txBox="1">
            <a:spLocks/>
          </p:cNvSpPr>
          <p:nvPr/>
        </p:nvSpPr>
        <p:spPr>
          <a:xfrm>
            <a:off x="80554" y="1066868"/>
            <a:ext cx="10515600" cy="48239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Bayes rule is merely the mathematical relation between the prior allocations of credibility and the posterior reallocation of credibility (conditional on data)</a:t>
            </a:r>
          </a:p>
        </p:txBody>
      </p:sp>
    </p:spTree>
    <p:extLst>
      <p:ext uri="{BB962C8B-B14F-4D97-AF65-F5344CB8AC3E}">
        <p14:creationId xmlns:p14="http://schemas.microsoft.com/office/powerpoint/2010/main" val="9045752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 Rule Explained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54" y="1110153"/>
                <a:ext cx="11107906" cy="4902458"/>
              </a:xfrm>
            </p:spPr>
            <p:txBody>
              <a:bodyPr anchor="ctr">
                <a:noAutofit/>
              </a:bodyPr>
              <a:lstStyle/>
              <a:p>
                <a:pPr marL="0" indent="0">
                  <a:buNone/>
                </a:pPr>
                <a14:m>
                  <m:oMathPara xmlns:m="http://schemas.openxmlformats.org/officeDocument/2006/math">
                    <m:oMathParaPr>
                      <m:jc m:val="center"/>
                    </m:oMathParaPr>
                    <m:oMath xmlns:m="http://schemas.openxmlformats.org/officeDocument/2006/math">
                      <m:r>
                        <m:rPr>
                          <m:nor/>
                        </m:rPr>
                        <a:rPr lang="en-US" sz="3600" b="0" i="0" smtClean="0">
                          <a:latin typeface="Cambria Math" charset="0"/>
                        </a:rPr>
                        <m:t>P</m:t>
                      </m:r>
                      <m:d>
                        <m:dPr>
                          <m:ctrlPr>
                            <a:rPr lang="en-US" sz="3600" b="0" i="1" smtClean="0">
                              <a:latin typeface="Cambria Math" panose="02040503050406030204" pitchFamily="18" charset="0"/>
                            </a:rPr>
                          </m:ctrlPr>
                        </m:dPr>
                        <m:e>
                          <m:r>
                            <m:rPr>
                              <m:nor/>
                            </m:rPr>
                            <a:rPr lang="en-US" sz="3600" b="0" i="0" smtClean="0">
                              <a:latin typeface="Cambria Math" charset="0"/>
                            </a:rPr>
                            <m:t>C</m:t>
                          </m:r>
                        </m:e>
                        <m:e>
                          <m:r>
                            <m:rPr>
                              <m:nor/>
                            </m:rPr>
                            <a:rPr lang="en-US" sz="3600" b="0" i="0" smtClean="0">
                              <a:latin typeface="Cambria Math" charset="0"/>
                            </a:rPr>
                            <m:t>X</m:t>
                          </m:r>
                        </m:e>
                      </m:d>
                      <m:r>
                        <m:rPr>
                          <m:nor/>
                        </m:rPr>
                        <a:rPr lang="en-US" sz="3600" b="0" i="0" smtClean="0">
                          <a:latin typeface="Cambria Math" charset="0"/>
                        </a:rPr>
                        <m:t>= </m:t>
                      </m:r>
                      <m:f>
                        <m:fPr>
                          <m:ctrlPr>
                            <a:rPr lang="mr-IN" sz="3600" b="0" i="1" smtClean="0">
                              <a:latin typeface="Cambria Math" panose="02040503050406030204" pitchFamily="18" charset="0"/>
                            </a:rPr>
                          </m:ctrlPr>
                        </m:fPr>
                        <m:num>
                          <m:r>
                            <m:rPr>
                              <m:nor/>
                            </m:rPr>
                            <a:rPr lang="en-US" sz="3600" b="0" i="0" smtClean="0">
                              <a:latin typeface="Cambria Math" charset="0"/>
                            </a:rPr>
                            <m:t>P</m:t>
                          </m:r>
                          <m:d>
                            <m:dPr>
                              <m:ctrlPr>
                                <a:rPr lang="en-US" sz="3600" b="0" i="1" smtClean="0">
                                  <a:latin typeface="Cambria Math" panose="02040503050406030204" pitchFamily="18" charset="0"/>
                                </a:rPr>
                              </m:ctrlPr>
                            </m:dPr>
                            <m:e>
                              <m:r>
                                <m:rPr>
                                  <m:nor/>
                                </m:rPr>
                                <a:rPr lang="en-US" sz="3600" b="0" i="0" smtClean="0">
                                  <a:latin typeface="Cambria Math" charset="0"/>
                                </a:rPr>
                                <m:t>X</m:t>
                              </m:r>
                            </m:e>
                            <m:e>
                              <m:r>
                                <m:rPr>
                                  <m:nor/>
                                </m:rPr>
                                <a:rPr lang="en-US" sz="3600" b="0" i="0" smtClean="0">
                                  <a:latin typeface="Cambria Math" charset="0"/>
                                </a:rPr>
                                <m:t>C</m:t>
                              </m:r>
                            </m:e>
                          </m:d>
                          <m:r>
                            <m:rPr>
                              <m:nor/>
                            </m:rPr>
                            <a:rPr lang="en-US" sz="3600" b="0" i="0" smtClean="0">
                              <a:latin typeface="Cambria Math" charset="0"/>
                            </a:rPr>
                            <m:t>∗</m:t>
                          </m:r>
                          <m:r>
                            <m:rPr>
                              <m:nor/>
                            </m:rPr>
                            <a:rPr lang="en-US" sz="3600" b="0" i="0" smtClean="0">
                              <a:latin typeface="Cambria Math" charset="0"/>
                            </a:rPr>
                            <m:t>P</m:t>
                          </m:r>
                          <m:r>
                            <m:rPr>
                              <m:nor/>
                            </m:rPr>
                            <a:rPr lang="en-US" sz="3600" b="0" i="0" smtClean="0">
                              <a:latin typeface="Cambria Math" charset="0"/>
                            </a:rPr>
                            <m:t>(</m:t>
                          </m:r>
                          <m:r>
                            <m:rPr>
                              <m:nor/>
                            </m:rPr>
                            <a:rPr lang="en-US" sz="3600" b="0" i="0" smtClean="0">
                              <a:latin typeface="Cambria Math" charset="0"/>
                            </a:rPr>
                            <m:t>C</m:t>
                          </m:r>
                          <m:r>
                            <m:rPr>
                              <m:nor/>
                            </m:rPr>
                            <a:rPr lang="en-US" sz="3600" b="0" i="0" smtClean="0">
                              <a:latin typeface="Cambria Math" charset="0"/>
                            </a:rPr>
                            <m:t>)</m:t>
                          </m:r>
                        </m:num>
                        <m:den>
                          <m:r>
                            <m:rPr>
                              <m:nor/>
                            </m:rPr>
                            <a:rPr lang="en-US" sz="3600" b="0" i="0" smtClean="0">
                              <a:latin typeface="Cambria Math" charset="0"/>
                            </a:rPr>
                            <m:t>P</m:t>
                          </m:r>
                          <m:r>
                            <m:rPr>
                              <m:nor/>
                            </m:rPr>
                            <a:rPr lang="en-US" sz="3600" b="0" i="0" smtClean="0">
                              <a:latin typeface="Cambria Math" charset="0"/>
                            </a:rPr>
                            <m:t>(</m:t>
                          </m:r>
                          <m:r>
                            <m:rPr>
                              <m:nor/>
                            </m:rPr>
                            <a:rPr lang="en-US" sz="3600" b="0" i="0" smtClean="0">
                              <a:latin typeface="Cambria Math" charset="0"/>
                            </a:rPr>
                            <m:t>X</m:t>
                          </m:r>
                          <m:r>
                            <m:rPr>
                              <m:nor/>
                            </m:rPr>
                            <a:rPr lang="en-US" sz="3600" b="0" i="0" smtClean="0">
                              <a:latin typeface="Cambria Math" charset="0"/>
                            </a:rPr>
                            <m:t>)</m:t>
                          </m:r>
                        </m:den>
                      </m:f>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54" y="1110153"/>
                <a:ext cx="11107906" cy="4902458"/>
              </a:xfrm>
              <a:blipFill rotWithShape="0">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104</a:t>
            </a:fld>
            <a:endParaRPr lang="en-US" dirty="0"/>
          </a:p>
        </p:txBody>
      </p:sp>
      <p:sp>
        <p:nvSpPr>
          <p:cNvPr id="6" name="Line Callout 1 5"/>
          <p:cNvSpPr/>
          <p:nvPr/>
        </p:nvSpPr>
        <p:spPr>
          <a:xfrm>
            <a:off x="629729" y="1110154"/>
            <a:ext cx="2484408" cy="937808"/>
          </a:xfrm>
          <a:prstGeom prst="borderCallout1">
            <a:avLst>
              <a:gd name="adj1" fmla="val 226784"/>
              <a:gd name="adj2" fmla="val 126523"/>
              <a:gd name="adj3" fmla="val 102550"/>
              <a:gd name="adj4" fmla="val 9979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629728" y="1110152"/>
            <a:ext cx="2484407" cy="923330"/>
          </a:xfrm>
          <a:prstGeom prst="rect">
            <a:avLst/>
          </a:prstGeom>
          <a:noFill/>
        </p:spPr>
        <p:txBody>
          <a:bodyPr wrap="square" rtlCol="0">
            <a:spAutoFit/>
          </a:bodyPr>
          <a:lstStyle/>
          <a:p>
            <a:r>
              <a:rPr lang="en-US" b="1" dirty="0">
                <a:solidFill>
                  <a:schemeClr val="accent1"/>
                </a:solidFill>
              </a:rPr>
              <a:t>Posterior Probability </a:t>
            </a:r>
            <a:r>
              <a:rPr lang="en-US" dirty="0">
                <a:solidFill>
                  <a:schemeClr val="accent1"/>
                </a:solidFill>
              </a:rPr>
              <a:t>of class </a:t>
            </a:r>
            <a:r>
              <a:rPr lang="de-DE" dirty="0">
                <a:solidFill>
                  <a:schemeClr val="accent1"/>
                </a:solidFill>
              </a:rPr>
              <a:t>(C) given predictor (X)</a:t>
            </a:r>
            <a:endParaRPr lang="en-US" dirty="0">
              <a:solidFill>
                <a:schemeClr val="accent1"/>
              </a:solidFill>
            </a:endParaRPr>
          </a:p>
        </p:txBody>
      </p:sp>
    </p:spTree>
    <p:extLst>
      <p:ext uri="{BB962C8B-B14F-4D97-AF65-F5344CB8AC3E}">
        <p14:creationId xmlns:p14="http://schemas.microsoft.com/office/powerpoint/2010/main" val="16411872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 Rule Explained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54" y="1110153"/>
                <a:ext cx="11107906" cy="4902458"/>
              </a:xfrm>
            </p:spPr>
            <p:txBody>
              <a:bodyPr anchor="ctr">
                <a:noAutofit/>
              </a:bodyPr>
              <a:lstStyle/>
              <a:p>
                <a:pPr marL="0" indent="0">
                  <a:buNone/>
                </a:pPr>
                <a14:m>
                  <m:oMathPara xmlns:m="http://schemas.openxmlformats.org/officeDocument/2006/math">
                    <m:oMathParaPr>
                      <m:jc m:val="center"/>
                    </m:oMathParaPr>
                    <m:oMath xmlns:m="http://schemas.openxmlformats.org/officeDocument/2006/math">
                      <m:r>
                        <m:rPr>
                          <m:nor/>
                        </m:rPr>
                        <a:rPr lang="en-US" sz="3600" b="0" i="0" smtClean="0">
                          <a:latin typeface="Cambria Math" charset="0"/>
                        </a:rPr>
                        <m:t>P</m:t>
                      </m:r>
                      <m:d>
                        <m:dPr>
                          <m:ctrlPr>
                            <a:rPr lang="en-US" sz="3600" b="0" i="1" smtClean="0">
                              <a:latin typeface="Cambria Math" panose="02040503050406030204" pitchFamily="18" charset="0"/>
                            </a:rPr>
                          </m:ctrlPr>
                        </m:dPr>
                        <m:e>
                          <m:r>
                            <m:rPr>
                              <m:nor/>
                            </m:rPr>
                            <a:rPr lang="en-US" sz="3600" b="0" i="0" smtClean="0">
                              <a:latin typeface="Cambria Math" charset="0"/>
                            </a:rPr>
                            <m:t>C</m:t>
                          </m:r>
                        </m:e>
                        <m:e>
                          <m:r>
                            <m:rPr>
                              <m:nor/>
                            </m:rPr>
                            <a:rPr lang="en-US" sz="3600" b="0" i="0" smtClean="0">
                              <a:latin typeface="Cambria Math" charset="0"/>
                            </a:rPr>
                            <m:t>X</m:t>
                          </m:r>
                        </m:e>
                      </m:d>
                      <m:r>
                        <m:rPr>
                          <m:nor/>
                        </m:rPr>
                        <a:rPr lang="en-US" sz="3600" b="0" i="0" smtClean="0">
                          <a:latin typeface="Cambria Math" charset="0"/>
                        </a:rPr>
                        <m:t>= </m:t>
                      </m:r>
                      <m:f>
                        <m:fPr>
                          <m:ctrlPr>
                            <a:rPr lang="mr-IN" sz="3600" b="0" i="1" smtClean="0">
                              <a:latin typeface="Cambria Math" panose="02040503050406030204" pitchFamily="18" charset="0"/>
                            </a:rPr>
                          </m:ctrlPr>
                        </m:fPr>
                        <m:num>
                          <m:r>
                            <m:rPr>
                              <m:nor/>
                            </m:rPr>
                            <a:rPr lang="en-US" sz="3600" b="0" i="0" smtClean="0">
                              <a:latin typeface="Cambria Math" charset="0"/>
                            </a:rPr>
                            <m:t>P</m:t>
                          </m:r>
                          <m:d>
                            <m:dPr>
                              <m:ctrlPr>
                                <a:rPr lang="en-US" sz="3600" b="0" i="1" smtClean="0">
                                  <a:latin typeface="Cambria Math" panose="02040503050406030204" pitchFamily="18" charset="0"/>
                                </a:rPr>
                              </m:ctrlPr>
                            </m:dPr>
                            <m:e>
                              <m:r>
                                <m:rPr>
                                  <m:nor/>
                                </m:rPr>
                                <a:rPr lang="en-US" sz="3600" b="0" i="0" smtClean="0">
                                  <a:latin typeface="Cambria Math" charset="0"/>
                                </a:rPr>
                                <m:t>X</m:t>
                              </m:r>
                            </m:e>
                            <m:e>
                              <m:r>
                                <m:rPr>
                                  <m:nor/>
                                </m:rPr>
                                <a:rPr lang="en-US" sz="3600" b="0" i="0" smtClean="0">
                                  <a:latin typeface="Cambria Math" charset="0"/>
                                </a:rPr>
                                <m:t>C</m:t>
                              </m:r>
                            </m:e>
                          </m:d>
                          <m:r>
                            <m:rPr>
                              <m:nor/>
                            </m:rPr>
                            <a:rPr lang="en-US" sz="3600" b="0" i="0" smtClean="0">
                              <a:latin typeface="Cambria Math" charset="0"/>
                            </a:rPr>
                            <m:t>∗</m:t>
                          </m:r>
                          <m:r>
                            <m:rPr>
                              <m:nor/>
                            </m:rPr>
                            <a:rPr lang="en-US" sz="3600" b="0" i="0" smtClean="0">
                              <a:latin typeface="Cambria Math" charset="0"/>
                            </a:rPr>
                            <m:t>P</m:t>
                          </m:r>
                          <m:r>
                            <m:rPr>
                              <m:nor/>
                            </m:rPr>
                            <a:rPr lang="en-US" sz="3600" b="0" i="0" smtClean="0">
                              <a:latin typeface="Cambria Math" charset="0"/>
                            </a:rPr>
                            <m:t>(</m:t>
                          </m:r>
                          <m:r>
                            <m:rPr>
                              <m:nor/>
                            </m:rPr>
                            <a:rPr lang="en-US" sz="3600" b="0" i="0" smtClean="0">
                              <a:latin typeface="Cambria Math" charset="0"/>
                            </a:rPr>
                            <m:t>C</m:t>
                          </m:r>
                          <m:r>
                            <m:rPr>
                              <m:nor/>
                            </m:rPr>
                            <a:rPr lang="en-US" sz="3600" b="0" i="0" smtClean="0">
                              <a:latin typeface="Cambria Math" charset="0"/>
                            </a:rPr>
                            <m:t>)</m:t>
                          </m:r>
                        </m:num>
                        <m:den>
                          <m:r>
                            <m:rPr>
                              <m:nor/>
                            </m:rPr>
                            <a:rPr lang="en-US" sz="3600" b="0" i="0" smtClean="0">
                              <a:latin typeface="Cambria Math" charset="0"/>
                            </a:rPr>
                            <m:t>P</m:t>
                          </m:r>
                          <m:r>
                            <m:rPr>
                              <m:nor/>
                            </m:rPr>
                            <a:rPr lang="en-US" sz="3600" b="0" i="0" smtClean="0">
                              <a:latin typeface="Cambria Math" charset="0"/>
                            </a:rPr>
                            <m:t>(</m:t>
                          </m:r>
                          <m:r>
                            <m:rPr>
                              <m:nor/>
                            </m:rPr>
                            <a:rPr lang="en-US" sz="3600" b="0" i="0" smtClean="0">
                              <a:latin typeface="Cambria Math" charset="0"/>
                            </a:rPr>
                            <m:t>X</m:t>
                          </m:r>
                          <m:r>
                            <m:rPr>
                              <m:nor/>
                            </m:rPr>
                            <a:rPr lang="en-US" sz="3600" b="0" i="0" smtClean="0">
                              <a:latin typeface="Cambria Math" charset="0"/>
                            </a:rPr>
                            <m:t>)</m:t>
                          </m:r>
                        </m:den>
                      </m:f>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54" y="1110153"/>
                <a:ext cx="11107906" cy="4902458"/>
              </a:xfrm>
              <a:blipFill rotWithShape="0">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105</a:t>
            </a:fld>
            <a:endParaRPr lang="en-US" dirty="0"/>
          </a:p>
        </p:txBody>
      </p:sp>
      <p:sp>
        <p:nvSpPr>
          <p:cNvPr id="6" name="Line Callout 1 5"/>
          <p:cNvSpPr/>
          <p:nvPr/>
        </p:nvSpPr>
        <p:spPr>
          <a:xfrm>
            <a:off x="629729" y="1110154"/>
            <a:ext cx="2484408" cy="937808"/>
          </a:xfrm>
          <a:prstGeom prst="borderCallout1">
            <a:avLst>
              <a:gd name="adj1" fmla="val 226784"/>
              <a:gd name="adj2" fmla="val 126523"/>
              <a:gd name="adj3" fmla="val 102550"/>
              <a:gd name="adj4" fmla="val 9979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629728" y="1110152"/>
            <a:ext cx="2484407" cy="923330"/>
          </a:xfrm>
          <a:prstGeom prst="rect">
            <a:avLst/>
          </a:prstGeom>
          <a:noFill/>
        </p:spPr>
        <p:txBody>
          <a:bodyPr wrap="square" rtlCol="0">
            <a:spAutoFit/>
          </a:bodyPr>
          <a:lstStyle/>
          <a:p>
            <a:r>
              <a:rPr lang="en-US" b="1" dirty="0">
                <a:solidFill>
                  <a:schemeClr val="accent1"/>
                </a:solidFill>
              </a:rPr>
              <a:t>Posterior Probability </a:t>
            </a:r>
            <a:r>
              <a:rPr lang="en-US" dirty="0">
                <a:solidFill>
                  <a:schemeClr val="accent1"/>
                </a:solidFill>
              </a:rPr>
              <a:t>of class </a:t>
            </a:r>
            <a:r>
              <a:rPr lang="de-DE" dirty="0">
                <a:solidFill>
                  <a:schemeClr val="accent1"/>
                </a:solidFill>
              </a:rPr>
              <a:t>(C) given predictor (X)</a:t>
            </a:r>
            <a:endParaRPr lang="en-US" dirty="0">
              <a:solidFill>
                <a:schemeClr val="accent1"/>
              </a:solidFill>
            </a:endParaRPr>
          </a:p>
        </p:txBody>
      </p:sp>
      <p:sp>
        <p:nvSpPr>
          <p:cNvPr id="8" name="Line Callout 1 7"/>
          <p:cNvSpPr/>
          <p:nvPr/>
        </p:nvSpPr>
        <p:spPr>
          <a:xfrm>
            <a:off x="629729" y="4343074"/>
            <a:ext cx="2342072" cy="937810"/>
          </a:xfrm>
          <a:prstGeom prst="borderCallout1">
            <a:avLst>
              <a:gd name="adj1" fmla="val -53604"/>
              <a:gd name="adj2" fmla="val 129910"/>
              <a:gd name="adj3" fmla="val -585"/>
              <a:gd name="adj4" fmla="val 10192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629728" y="4357553"/>
            <a:ext cx="2484407" cy="923330"/>
          </a:xfrm>
          <a:prstGeom prst="rect">
            <a:avLst/>
          </a:prstGeom>
          <a:noFill/>
        </p:spPr>
        <p:txBody>
          <a:bodyPr wrap="square" rtlCol="0">
            <a:spAutoFit/>
          </a:bodyPr>
          <a:lstStyle/>
          <a:p>
            <a:r>
              <a:rPr lang="en-US" dirty="0">
                <a:solidFill>
                  <a:schemeClr val="accent1"/>
                </a:solidFill>
              </a:rPr>
              <a:t>This represents the probability of C being true, provided X is true</a:t>
            </a:r>
          </a:p>
        </p:txBody>
      </p:sp>
    </p:spTree>
    <p:extLst>
      <p:ext uri="{BB962C8B-B14F-4D97-AF65-F5344CB8AC3E}">
        <p14:creationId xmlns:p14="http://schemas.microsoft.com/office/powerpoint/2010/main" val="7797151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 Rule Explained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54" y="1110153"/>
                <a:ext cx="11107906" cy="4902458"/>
              </a:xfrm>
            </p:spPr>
            <p:txBody>
              <a:bodyPr anchor="ctr">
                <a:noAutofit/>
              </a:bodyPr>
              <a:lstStyle/>
              <a:p>
                <a:pPr marL="0" indent="0">
                  <a:buNone/>
                </a:pPr>
                <a14:m>
                  <m:oMathPara xmlns:m="http://schemas.openxmlformats.org/officeDocument/2006/math">
                    <m:oMathParaPr>
                      <m:jc m:val="center"/>
                    </m:oMathParaPr>
                    <m:oMath xmlns:m="http://schemas.openxmlformats.org/officeDocument/2006/math">
                      <m:r>
                        <m:rPr>
                          <m:nor/>
                        </m:rPr>
                        <a:rPr lang="en-US" sz="3600" b="0" i="0" smtClean="0">
                          <a:latin typeface="Cambria Math" charset="0"/>
                        </a:rPr>
                        <m:t>P</m:t>
                      </m:r>
                      <m:d>
                        <m:dPr>
                          <m:ctrlPr>
                            <a:rPr lang="en-US" sz="3600" b="0" i="1" smtClean="0">
                              <a:latin typeface="Cambria Math" panose="02040503050406030204" pitchFamily="18" charset="0"/>
                            </a:rPr>
                          </m:ctrlPr>
                        </m:dPr>
                        <m:e>
                          <m:r>
                            <m:rPr>
                              <m:nor/>
                            </m:rPr>
                            <a:rPr lang="en-US" sz="3600" b="0" i="0" smtClean="0">
                              <a:latin typeface="Cambria Math" charset="0"/>
                            </a:rPr>
                            <m:t>C</m:t>
                          </m:r>
                        </m:e>
                        <m:e>
                          <m:r>
                            <m:rPr>
                              <m:nor/>
                            </m:rPr>
                            <a:rPr lang="en-US" sz="3600" b="0" i="0" smtClean="0">
                              <a:latin typeface="Cambria Math" charset="0"/>
                            </a:rPr>
                            <m:t>X</m:t>
                          </m:r>
                        </m:e>
                      </m:d>
                      <m:r>
                        <m:rPr>
                          <m:nor/>
                        </m:rPr>
                        <a:rPr lang="en-US" sz="3600" b="0" i="0" smtClean="0">
                          <a:latin typeface="Cambria Math" charset="0"/>
                        </a:rPr>
                        <m:t>= </m:t>
                      </m:r>
                      <m:f>
                        <m:fPr>
                          <m:ctrlPr>
                            <a:rPr lang="mr-IN" sz="3600" b="0" i="1" smtClean="0">
                              <a:latin typeface="Cambria Math" panose="02040503050406030204" pitchFamily="18" charset="0"/>
                            </a:rPr>
                          </m:ctrlPr>
                        </m:fPr>
                        <m:num>
                          <m:r>
                            <m:rPr>
                              <m:nor/>
                            </m:rPr>
                            <a:rPr lang="en-US" sz="3600" b="0" i="0" smtClean="0">
                              <a:latin typeface="Cambria Math" charset="0"/>
                            </a:rPr>
                            <m:t>P</m:t>
                          </m:r>
                          <m:d>
                            <m:dPr>
                              <m:ctrlPr>
                                <a:rPr lang="en-US" sz="3600" b="0" i="1" smtClean="0">
                                  <a:latin typeface="Cambria Math" panose="02040503050406030204" pitchFamily="18" charset="0"/>
                                </a:rPr>
                              </m:ctrlPr>
                            </m:dPr>
                            <m:e>
                              <m:r>
                                <m:rPr>
                                  <m:nor/>
                                </m:rPr>
                                <a:rPr lang="en-US" sz="3600" b="0" i="0" smtClean="0">
                                  <a:latin typeface="Cambria Math" charset="0"/>
                                </a:rPr>
                                <m:t>X</m:t>
                              </m:r>
                            </m:e>
                            <m:e>
                              <m:r>
                                <m:rPr>
                                  <m:nor/>
                                </m:rPr>
                                <a:rPr lang="en-US" sz="3600" b="0" i="0" smtClean="0">
                                  <a:latin typeface="Cambria Math" charset="0"/>
                                </a:rPr>
                                <m:t>C</m:t>
                              </m:r>
                            </m:e>
                          </m:d>
                          <m:r>
                            <m:rPr>
                              <m:nor/>
                            </m:rPr>
                            <a:rPr lang="en-US" sz="3600" b="0" i="0" smtClean="0">
                              <a:latin typeface="Cambria Math" charset="0"/>
                            </a:rPr>
                            <m:t>∗</m:t>
                          </m:r>
                          <m:r>
                            <m:rPr>
                              <m:nor/>
                            </m:rPr>
                            <a:rPr lang="en-US" sz="3600" b="0" i="0" smtClean="0">
                              <a:latin typeface="Cambria Math" charset="0"/>
                            </a:rPr>
                            <m:t>P</m:t>
                          </m:r>
                          <m:r>
                            <m:rPr>
                              <m:nor/>
                            </m:rPr>
                            <a:rPr lang="en-US" sz="3600" b="0" i="0" smtClean="0">
                              <a:latin typeface="Cambria Math" charset="0"/>
                            </a:rPr>
                            <m:t>(</m:t>
                          </m:r>
                          <m:r>
                            <m:rPr>
                              <m:nor/>
                            </m:rPr>
                            <a:rPr lang="en-US" sz="3600" b="0" i="0" smtClean="0">
                              <a:latin typeface="Cambria Math" charset="0"/>
                            </a:rPr>
                            <m:t>C</m:t>
                          </m:r>
                          <m:r>
                            <m:rPr>
                              <m:nor/>
                            </m:rPr>
                            <a:rPr lang="en-US" sz="3600" b="0" i="0" smtClean="0">
                              <a:latin typeface="Cambria Math" charset="0"/>
                            </a:rPr>
                            <m:t>)</m:t>
                          </m:r>
                        </m:num>
                        <m:den>
                          <m:r>
                            <m:rPr>
                              <m:nor/>
                            </m:rPr>
                            <a:rPr lang="en-US" sz="3600" b="0" i="0" smtClean="0">
                              <a:latin typeface="Cambria Math" charset="0"/>
                            </a:rPr>
                            <m:t>P</m:t>
                          </m:r>
                          <m:r>
                            <m:rPr>
                              <m:nor/>
                            </m:rPr>
                            <a:rPr lang="en-US" sz="3600" b="0" i="0" smtClean="0">
                              <a:latin typeface="Cambria Math" charset="0"/>
                            </a:rPr>
                            <m:t>(</m:t>
                          </m:r>
                          <m:r>
                            <m:rPr>
                              <m:nor/>
                            </m:rPr>
                            <a:rPr lang="en-US" sz="3600" b="0" i="0" smtClean="0">
                              <a:latin typeface="Cambria Math" charset="0"/>
                            </a:rPr>
                            <m:t>X</m:t>
                          </m:r>
                          <m:r>
                            <m:rPr>
                              <m:nor/>
                            </m:rPr>
                            <a:rPr lang="en-US" sz="3600" b="0" i="0" smtClean="0">
                              <a:latin typeface="Cambria Math" charset="0"/>
                            </a:rPr>
                            <m:t>)</m:t>
                          </m:r>
                        </m:den>
                      </m:f>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54" y="1110153"/>
                <a:ext cx="11107906" cy="4902458"/>
              </a:xfrm>
              <a:blipFill rotWithShape="0">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106</a:t>
            </a:fld>
            <a:endParaRPr lang="en-US" dirty="0"/>
          </a:p>
        </p:txBody>
      </p:sp>
      <p:sp>
        <p:nvSpPr>
          <p:cNvPr id="6" name="Line Callout 1 5"/>
          <p:cNvSpPr/>
          <p:nvPr/>
        </p:nvSpPr>
        <p:spPr>
          <a:xfrm>
            <a:off x="4096150" y="1175297"/>
            <a:ext cx="2484408" cy="1214807"/>
          </a:xfrm>
          <a:prstGeom prst="borderCallout1">
            <a:avLst>
              <a:gd name="adj1" fmla="val 143981"/>
              <a:gd name="adj2" fmla="val 68484"/>
              <a:gd name="adj3" fmla="val 98800"/>
              <a:gd name="adj4" fmla="val 4883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4096151" y="1189776"/>
            <a:ext cx="2484407" cy="1200329"/>
          </a:xfrm>
          <a:prstGeom prst="rect">
            <a:avLst/>
          </a:prstGeom>
          <a:noFill/>
        </p:spPr>
        <p:txBody>
          <a:bodyPr wrap="square" rtlCol="0">
            <a:spAutoFit/>
          </a:bodyPr>
          <a:lstStyle/>
          <a:p>
            <a:r>
              <a:rPr lang="de-DE" b="1" dirty="0">
                <a:solidFill>
                  <a:schemeClr val="accent1"/>
                </a:solidFill>
              </a:rPr>
              <a:t>Likelihood</a:t>
            </a:r>
            <a:r>
              <a:rPr lang="de-DE" dirty="0">
                <a:solidFill>
                  <a:schemeClr val="accent1"/>
                </a:solidFill>
              </a:rPr>
              <a:t> - the conditional probability of the predictor-given the class</a:t>
            </a:r>
            <a:endParaRPr lang="en-US" dirty="0">
              <a:solidFill>
                <a:schemeClr val="accent1"/>
              </a:solidFill>
            </a:endParaRPr>
          </a:p>
        </p:txBody>
      </p:sp>
    </p:spTree>
    <p:extLst>
      <p:ext uri="{BB962C8B-B14F-4D97-AF65-F5344CB8AC3E}">
        <p14:creationId xmlns:p14="http://schemas.microsoft.com/office/powerpoint/2010/main" val="15393440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 Rule Explained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54" y="1110153"/>
                <a:ext cx="11107906" cy="4902458"/>
              </a:xfrm>
            </p:spPr>
            <p:txBody>
              <a:bodyPr anchor="ctr">
                <a:noAutofit/>
              </a:bodyPr>
              <a:lstStyle/>
              <a:p>
                <a:pPr marL="0" indent="0">
                  <a:buNone/>
                </a:pPr>
                <a14:m>
                  <m:oMathPara xmlns:m="http://schemas.openxmlformats.org/officeDocument/2006/math">
                    <m:oMathParaPr>
                      <m:jc m:val="center"/>
                    </m:oMathParaPr>
                    <m:oMath xmlns:m="http://schemas.openxmlformats.org/officeDocument/2006/math">
                      <m:r>
                        <m:rPr>
                          <m:nor/>
                        </m:rPr>
                        <a:rPr lang="en-US" sz="3600" b="0" i="0" smtClean="0">
                          <a:latin typeface="Cambria Math" charset="0"/>
                        </a:rPr>
                        <m:t>P</m:t>
                      </m:r>
                      <m:d>
                        <m:dPr>
                          <m:ctrlPr>
                            <a:rPr lang="en-US" sz="3600" b="0" i="1" smtClean="0">
                              <a:latin typeface="Cambria Math" panose="02040503050406030204" pitchFamily="18" charset="0"/>
                            </a:rPr>
                          </m:ctrlPr>
                        </m:dPr>
                        <m:e>
                          <m:r>
                            <m:rPr>
                              <m:nor/>
                            </m:rPr>
                            <a:rPr lang="en-US" sz="3600" b="0" i="0" smtClean="0">
                              <a:latin typeface="Cambria Math" charset="0"/>
                            </a:rPr>
                            <m:t>C</m:t>
                          </m:r>
                        </m:e>
                        <m:e>
                          <m:r>
                            <m:rPr>
                              <m:nor/>
                            </m:rPr>
                            <a:rPr lang="en-US" sz="3600" b="0" i="0" smtClean="0">
                              <a:latin typeface="Cambria Math" charset="0"/>
                            </a:rPr>
                            <m:t>X</m:t>
                          </m:r>
                        </m:e>
                      </m:d>
                      <m:r>
                        <m:rPr>
                          <m:nor/>
                        </m:rPr>
                        <a:rPr lang="en-US" sz="3600" b="0" i="0" smtClean="0">
                          <a:latin typeface="Cambria Math" charset="0"/>
                        </a:rPr>
                        <m:t>= </m:t>
                      </m:r>
                      <m:f>
                        <m:fPr>
                          <m:ctrlPr>
                            <a:rPr lang="mr-IN" sz="3600" b="0" i="1" smtClean="0">
                              <a:latin typeface="Cambria Math" panose="02040503050406030204" pitchFamily="18" charset="0"/>
                            </a:rPr>
                          </m:ctrlPr>
                        </m:fPr>
                        <m:num>
                          <m:r>
                            <m:rPr>
                              <m:nor/>
                            </m:rPr>
                            <a:rPr lang="en-US" sz="3600" b="0" i="0" smtClean="0">
                              <a:latin typeface="Cambria Math" charset="0"/>
                            </a:rPr>
                            <m:t>P</m:t>
                          </m:r>
                          <m:d>
                            <m:dPr>
                              <m:ctrlPr>
                                <a:rPr lang="en-US" sz="3600" b="0" i="1" smtClean="0">
                                  <a:latin typeface="Cambria Math" panose="02040503050406030204" pitchFamily="18" charset="0"/>
                                </a:rPr>
                              </m:ctrlPr>
                            </m:dPr>
                            <m:e>
                              <m:r>
                                <m:rPr>
                                  <m:nor/>
                                </m:rPr>
                                <a:rPr lang="en-US" sz="3600" b="0" i="0" smtClean="0">
                                  <a:latin typeface="Cambria Math" charset="0"/>
                                </a:rPr>
                                <m:t>X</m:t>
                              </m:r>
                            </m:e>
                            <m:e>
                              <m:r>
                                <m:rPr>
                                  <m:nor/>
                                </m:rPr>
                                <a:rPr lang="en-US" sz="3600" b="0" i="0" smtClean="0">
                                  <a:latin typeface="Cambria Math" charset="0"/>
                                </a:rPr>
                                <m:t>C</m:t>
                              </m:r>
                            </m:e>
                          </m:d>
                          <m:r>
                            <m:rPr>
                              <m:nor/>
                            </m:rPr>
                            <a:rPr lang="en-US" sz="3600" b="0" i="0" smtClean="0">
                              <a:latin typeface="Cambria Math" charset="0"/>
                            </a:rPr>
                            <m:t>∗</m:t>
                          </m:r>
                          <m:r>
                            <m:rPr>
                              <m:nor/>
                            </m:rPr>
                            <a:rPr lang="en-US" sz="3600" b="0" i="0" smtClean="0">
                              <a:latin typeface="Cambria Math" charset="0"/>
                            </a:rPr>
                            <m:t>P</m:t>
                          </m:r>
                          <m:r>
                            <m:rPr>
                              <m:nor/>
                            </m:rPr>
                            <a:rPr lang="en-US" sz="3600" b="0" i="0" smtClean="0">
                              <a:latin typeface="Cambria Math" charset="0"/>
                            </a:rPr>
                            <m:t>(</m:t>
                          </m:r>
                          <m:r>
                            <m:rPr>
                              <m:nor/>
                            </m:rPr>
                            <a:rPr lang="en-US" sz="3600" b="0" i="0" smtClean="0">
                              <a:latin typeface="Cambria Math" charset="0"/>
                            </a:rPr>
                            <m:t>C</m:t>
                          </m:r>
                          <m:r>
                            <m:rPr>
                              <m:nor/>
                            </m:rPr>
                            <a:rPr lang="en-US" sz="3600" b="0" i="0" smtClean="0">
                              <a:latin typeface="Cambria Math" charset="0"/>
                            </a:rPr>
                            <m:t>)</m:t>
                          </m:r>
                        </m:num>
                        <m:den>
                          <m:r>
                            <m:rPr>
                              <m:nor/>
                            </m:rPr>
                            <a:rPr lang="en-US" sz="3600" b="0" i="0" smtClean="0">
                              <a:latin typeface="Cambria Math" charset="0"/>
                            </a:rPr>
                            <m:t>P</m:t>
                          </m:r>
                          <m:r>
                            <m:rPr>
                              <m:nor/>
                            </m:rPr>
                            <a:rPr lang="en-US" sz="3600" b="0" i="0" smtClean="0">
                              <a:latin typeface="Cambria Math" charset="0"/>
                            </a:rPr>
                            <m:t>(</m:t>
                          </m:r>
                          <m:r>
                            <m:rPr>
                              <m:nor/>
                            </m:rPr>
                            <a:rPr lang="en-US" sz="3600" b="0" i="0" smtClean="0">
                              <a:latin typeface="Cambria Math" charset="0"/>
                            </a:rPr>
                            <m:t>X</m:t>
                          </m:r>
                          <m:r>
                            <m:rPr>
                              <m:nor/>
                            </m:rPr>
                            <a:rPr lang="en-US" sz="3600" b="0" i="0" smtClean="0">
                              <a:latin typeface="Cambria Math" charset="0"/>
                            </a:rPr>
                            <m:t>)</m:t>
                          </m:r>
                        </m:den>
                      </m:f>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54" y="1110153"/>
                <a:ext cx="11107906" cy="4902458"/>
              </a:xfrm>
              <a:blipFill rotWithShape="0">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107</a:t>
            </a:fld>
            <a:endParaRPr lang="en-US" dirty="0"/>
          </a:p>
        </p:txBody>
      </p:sp>
      <p:sp>
        <p:nvSpPr>
          <p:cNvPr id="6" name="Line Callout 1 5"/>
          <p:cNvSpPr/>
          <p:nvPr/>
        </p:nvSpPr>
        <p:spPr>
          <a:xfrm>
            <a:off x="4096150" y="1175297"/>
            <a:ext cx="2484408" cy="1214807"/>
          </a:xfrm>
          <a:prstGeom prst="borderCallout1">
            <a:avLst>
              <a:gd name="adj1" fmla="val 143981"/>
              <a:gd name="adj2" fmla="val 68484"/>
              <a:gd name="adj3" fmla="val 98800"/>
              <a:gd name="adj4" fmla="val 4883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4096151" y="1189776"/>
            <a:ext cx="2484407" cy="1200329"/>
          </a:xfrm>
          <a:prstGeom prst="rect">
            <a:avLst/>
          </a:prstGeom>
          <a:noFill/>
        </p:spPr>
        <p:txBody>
          <a:bodyPr wrap="square" rtlCol="0">
            <a:spAutoFit/>
          </a:bodyPr>
          <a:lstStyle/>
          <a:p>
            <a:r>
              <a:rPr lang="de-DE" b="1" dirty="0">
                <a:solidFill>
                  <a:schemeClr val="accent1"/>
                </a:solidFill>
              </a:rPr>
              <a:t>Likelihood</a:t>
            </a:r>
            <a:r>
              <a:rPr lang="de-DE" dirty="0">
                <a:solidFill>
                  <a:schemeClr val="accent1"/>
                </a:solidFill>
              </a:rPr>
              <a:t> - the conditional probability of the predictor-given the class</a:t>
            </a:r>
            <a:endParaRPr lang="en-US" dirty="0">
              <a:solidFill>
                <a:schemeClr val="accent1"/>
              </a:solidFill>
            </a:endParaRPr>
          </a:p>
        </p:txBody>
      </p:sp>
      <p:sp>
        <p:nvSpPr>
          <p:cNvPr id="8" name="Line Callout 1 7"/>
          <p:cNvSpPr/>
          <p:nvPr/>
        </p:nvSpPr>
        <p:spPr>
          <a:xfrm>
            <a:off x="4176388" y="4777766"/>
            <a:ext cx="2323931" cy="937810"/>
          </a:xfrm>
          <a:prstGeom prst="borderCallout1">
            <a:avLst>
              <a:gd name="adj1" fmla="val -141732"/>
              <a:gd name="adj2" fmla="val 72455"/>
              <a:gd name="adj3" fmla="val -585"/>
              <a:gd name="adj4" fmla="val 5046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4176388" y="4777766"/>
            <a:ext cx="2323931" cy="923330"/>
          </a:xfrm>
          <a:prstGeom prst="rect">
            <a:avLst/>
          </a:prstGeom>
        </p:spPr>
        <p:txBody>
          <a:bodyPr wrap="square">
            <a:spAutoFit/>
          </a:bodyPr>
          <a:lstStyle/>
          <a:p>
            <a:r>
              <a:rPr lang="en-US" dirty="0">
                <a:solidFill>
                  <a:schemeClr val="accent1"/>
                </a:solidFill>
              </a:rPr>
              <a:t>This represents the probability of X being true provided C is true</a:t>
            </a:r>
          </a:p>
        </p:txBody>
      </p:sp>
    </p:spTree>
    <p:extLst>
      <p:ext uri="{BB962C8B-B14F-4D97-AF65-F5344CB8AC3E}">
        <p14:creationId xmlns:p14="http://schemas.microsoft.com/office/powerpoint/2010/main" val="551245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 Rule Explained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54" y="1110153"/>
                <a:ext cx="11107906" cy="4902458"/>
              </a:xfrm>
            </p:spPr>
            <p:txBody>
              <a:bodyPr anchor="ctr">
                <a:noAutofit/>
              </a:bodyPr>
              <a:lstStyle/>
              <a:p>
                <a:pPr marL="0" indent="0">
                  <a:buNone/>
                </a:pPr>
                <a14:m>
                  <m:oMathPara xmlns:m="http://schemas.openxmlformats.org/officeDocument/2006/math">
                    <m:oMathParaPr>
                      <m:jc m:val="center"/>
                    </m:oMathParaPr>
                    <m:oMath xmlns:m="http://schemas.openxmlformats.org/officeDocument/2006/math">
                      <m:r>
                        <m:rPr>
                          <m:nor/>
                        </m:rPr>
                        <a:rPr lang="en-US" sz="3600" b="0" i="0" smtClean="0">
                          <a:latin typeface="Cambria Math" charset="0"/>
                        </a:rPr>
                        <m:t>P</m:t>
                      </m:r>
                      <m:d>
                        <m:dPr>
                          <m:ctrlPr>
                            <a:rPr lang="en-US" sz="3600" b="0" i="1" smtClean="0">
                              <a:latin typeface="Cambria Math" panose="02040503050406030204" pitchFamily="18" charset="0"/>
                            </a:rPr>
                          </m:ctrlPr>
                        </m:dPr>
                        <m:e>
                          <m:r>
                            <m:rPr>
                              <m:nor/>
                            </m:rPr>
                            <a:rPr lang="en-US" sz="3600" b="0" i="0" smtClean="0">
                              <a:latin typeface="Cambria Math" charset="0"/>
                            </a:rPr>
                            <m:t>C</m:t>
                          </m:r>
                        </m:e>
                        <m:e>
                          <m:r>
                            <m:rPr>
                              <m:nor/>
                            </m:rPr>
                            <a:rPr lang="en-US" sz="3600" b="0" i="0" smtClean="0">
                              <a:latin typeface="Cambria Math" charset="0"/>
                            </a:rPr>
                            <m:t>X</m:t>
                          </m:r>
                        </m:e>
                      </m:d>
                      <m:r>
                        <m:rPr>
                          <m:nor/>
                        </m:rPr>
                        <a:rPr lang="en-US" sz="3600" b="0" i="0" smtClean="0">
                          <a:latin typeface="Cambria Math" charset="0"/>
                        </a:rPr>
                        <m:t>= </m:t>
                      </m:r>
                      <m:f>
                        <m:fPr>
                          <m:ctrlPr>
                            <a:rPr lang="mr-IN" sz="3600" b="0" i="1" smtClean="0">
                              <a:latin typeface="Cambria Math" panose="02040503050406030204" pitchFamily="18" charset="0"/>
                            </a:rPr>
                          </m:ctrlPr>
                        </m:fPr>
                        <m:num>
                          <m:r>
                            <m:rPr>
                              <m:nor/>
                            </m:rPr>
                            <a:rPr lang="en-US" sz="3600" b="0" i="0" smtClean="0">
                              <a:latin typeface="Cambria Math" charset="0"/>
                            </a:rPr>
                            <m:t>P</m:t>
                          </m:r>
                          <m:d>
                            <m:dPr>
                              <m:ctrlPr>
                                <a:rPr lang="en-US" sz="3600" b="0" i="1" smtClean="0">
                                  <a:latin typeface="Cambria Math" panose="02040503050406030204" pitchFamily="18" charset="0"/>
                                </a:rPr>
                              </m:ctrlPr>
                            </m:dPr>
                            <m:e>
                              <m:r>
                                <m:rPr>
                                  <m:nor/>
                                </m:rPr>
                                <a:rPr lang="en-US" sz="3600" b="0" i="0" smtClean="0">
                                  <a:latin typeface="Cambria Math" charset="0"/>
                                </a:rPr>
                                <m:t>X</m:t>
                              </m:r>
                            </m:e>
                            <m:e>
                              <m:r>
                                <m:rPr>
                                  <m:nor/>
                                </m:rPr>
                                <a:rPr lang="en-US" sz="3600" b="0" i="0" smtClean="0">
                                  <a:latin typeface="Cambria Math" charset="0"/>
                                </a:rPr>
                                <m:t>C</m:t>
                              </m:r>
                            </m:e>
                          </m:d>
                          <m:r>
                            <m:rPr>
                              <m:nor/>
                            </m:rPr>
                            <a:rPr lang="en-US" sz="3600" b="0" i="0" smtClean="0">
                              <a:latin typeface="Cambria Math" charset="0"/>
                            </a:rPr>
                            <m:t>∗</m:t>
                          </m:r>
                          <m:r>
                            <m:rPr>
                              <m:nor/>
                            </m:rPr>
                            <a:rPr lang="en-US" sz="3600" b="0" i="0" smtClean="0">
                              <a:latin typeface="Cambria Math" charset="0"/>
                            </a:rPr>
                            <m:t>P</m:t>
                          </m:r>
                          <m:r>
                            <m:rPr>
                              <m:nor/>
                            </m:rPr>
                            <a:rPr lang="en-US" sz="3600" b="0" i="0" smtClean="0">
                              <a:latin typeface="Cambria Math" charset="0"/>
                            </a:rPr>
                            <m:t>(</m:t>
                          </m:r>
                          <m:r>
                            <m:rPr>
                              <m:nor/>
                            </m:rPr>
                            <a:rPr lang="en-US" sz="3600" b="0" i="0" smtClean="0">
                              <a:latin typeface="Cambria Math" charset="0"/>
                            </a:rPr>
                            <m:t>C</m:t>
                          </m:r>
                          <m:r>
                            <m:rPr>
                              <m:nor/>
                            </m:rPr>
                            <a:rPr lang="en-US" sz="3600" b="0" i="0" smtClean="0">
                              <a:latin typeface="Cambria Math" charset="0"/>
                            </a:rPr>
                            <m:t>)</m:t>
                          </m:r>
                        </m:num>
                        <m:den>
                          <m:r>
                            <m:rPr>
                              <m:nor/>
                            </m:rPr>
                            <a:rPr lang="en-US" sz="3600" b="0" i="0" smtClean="0">
                              <a:latin typeface="Cambria Math" charset="0"/>
                            </a:rPr>
                            <m:t>P</m:t>
                          </m:r>
                          <m:r>
                            <m:rPr>
                              <m:nor/>
                            </m:rPr>
                            <a:rPr lang="en-US" sz="3600" b="0" i="0" smtClean="0">
                              <a:latin typeface="Cambria Math" charset="0"/>
                            </a:rPr>
                            <m:t>(</m:t>
                          </m:r>
                          <m:r>
                            <m:rPr>
                              <m:nor/>
                            </m:rPr>
                            <a:rPr lang="en-US" sz="3600" b="0" i="0" smtClean="0">
                              <a:latin typeface="Cambria Math" charset="0"/>
                            </a:rPr>
                            <m:t>X</m:t>
                          </m:r>
                          <m:r>
                            <m:rPr>
                              <m:nor/>
                            </m:rPr>
                            <a:rPr lang="en-US" sz="3600" b="0" i="0" smtClean="0">
                              <a:latin typeface="Cambria Math" charset="0"/>
                            </a:rPr>
                            <m:t>)</m:t>
                          </m:r>
                        </m:den>
                      </m:f>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54" y="1110153"/>
                <a:ext cx="11107906" cy="4902458"/>
              </a:xfrm>
              <a:blipFill rotWithShape="0">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108</a:t>
            </a:fld>
            <a:endParaRPr lang="en-US" dirty="0"/>
          </a:p>
        </p:txBody>
      </p:sp>
      <p:sp>
        <p:nvSpPr>
          <p:cNvPr id="6" name="Line Callout 1 5"/>
          <p:cNvSpPr/>
          <p:nvPr/>
        </p:nvSpPr>
        <p:spPr>
          <a:xfrm>
            <a:off x="7864506" y="1110152"/>
            <a:ext cx="1877371" cy="937809"/>
          </a:xfrm>
          <a:prstGeom prst="borderCallout1">
            <a:avLst>
              <a:gd name="adj1" fmla="val 204283"/>
              <a:gd name="adj2" fmla="val -5488"/>
              <a:gd name="adj3" fmla="val 98800"/>
              <a:gd name="adj4" fmla="val 4883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7864507" y="1124631"/>
            <a:ext cx="1719108" cy="923330"/>
          </a:xfrm>
          <a:prstGeom prst="rect">
            <a:avLst/>
          </a:prstGeom>
          <a:noFill/>
        </p:spPr>
        <p:txBody>
          <a:bodyPr wrap="square" rtlCol="0">
            <a:spAutoFit/>
          </a:bodyPr>
          <a:lstStyle/>
          <a:p>
            <a:r>
              <a:rPr lang="de-DE" b="1" dirty="0">
                <a:solidFill>
                  <a:schemeClr val="accent1"/>
                </a:solidFill>
              </a:rPr>
              <a:t>Prior Probability</a:t>
            </a:r>
            <a:r>
              <a:rPr lang="de-DE" dirty="0">
                <a:solidFill>
                  <a:schemeClr val="accent1"/>
                </a:solidFill>
              </a:rPr>
              <a:t> of the Class</a:t>
            </a:r>
            <a:endParaRPr lang="en-US" dirty="0">
              <a:solidFill>
                <a:schemeClr val="accent1"/>
              </a:solidFill>
            </a:endParaRPr>
          </a:p>
        </p:txBody>
      </p:sp>
    </p:spTree>
    <p:extLst>
      <p:ext uri="{BB962C8B-B14F-4D97-AF65-F5344CB8AC3E}">
        <p14:creationId xmlns:p14="http://schemas.microsoft.com/office/powerpoint/2010/main" val="20284212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 Rule Explained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54" y="1110153"/>
                <a:ext cx="11107906" cy="4902458"/>
              </a:xfrm>
            </p:spPr>
            <p:txBody>
              <a:bodyPr anchor="ctr">
                <a:noAutofit/>
              </a:bodyPr>
              <a:lstStyle/>
              <a:p>
                <a:pPr marL="0" indent="0">
                  <a:buNone/>
                </a:pPr>
                <a14:m>
                  <m:oMathPara xmlns:m="http://schemas.openxmlformats.org/officeDocument/2006/math">
                    <m:oMathParaPr>
                      <m:jc m:val="center"/>
                    </m:oMathParaPr>
                    <m:oMath xmlns:m="http://schemas.openxmlformats.org/officeDocument/2006/math">
                      <m:r>
                        <m:rPr>
                          <m:nor/>
                        </m:rPr>
                        <a:rPr lang="en-US" sz="3600" b="0" i="0" smtClean="0">
                          <a:latin typeface="Cambria Math" charset="0"/>
                        </a:rPr>
                        <m:t>P</m:t>
                      </m:r>
                      <m:d>
                        <m:dPr>
                          <m:ctrlPr>
                            <a:rPr lang="en-US" sz="3600" b="0" i="1" smtClean="0">
                              <a:latin typeface="Cambria Math" panose="02040503050406030204" pitchFamily="18" charset="0"/>
                            </a:rPr>
                          </m:ctrlPr>
                        </m:dPr>
                        <m:e>
                          <m:r>
                            <m:rPr>
                              <m:nor/>
                            </m:rPr>
                            <a:rPr lang="en-US" sz="3600" b="0" i="0" smtClean="0">
                              <a:latin typeface="Cambria Math" charset="0"/>
                            </a:rPr>
                            <m:t>C</m:t>
                          </m:r>
                        </m:e>
                        <m:e>
                          <m:r>
                            <m:rPr>
                              <m:nor/>
                            </m:rPr>
                            <a:rPr lang="en-US" sz="3600" b="0" i="0" smtClean="0">
                              <a:latin typeface="Cambria Math" charset="0"/>
                            </a:rPr>
                            <m:t>X</m:t>
                          </m:r>
                        </m:e>
                      </m:d>
                      <m:r>
                        <m:rPr>
                          <m:nor/>
                        </m:rPr>
                        <a:rPr lang="en-US" sz="3600" b="0" i="0" smtClean="0">
                          <a:latin typeface="Cambria Math" charset="0"/>
                        </a:rPr>
                        <m:t>= </m:t>
                      </m:r>
                      <m:f>
                        <m:fPr>
                          <m:ctrlPr>
                            <a:rPr lang="mr-IN" sz="3600" b="0" i="1" smtClean="0">
                              <a:latin typeface="Cambria Math" panose="02040503050406030204" pitchFamily="18" charset="0"/>
                            </a:rPr>
                          </m:ctrlPr>
                        </m:fPr>
                        <m:num>
                          <m:r>
                            <m:rPr>
                              <m:nor/>
                            </m:rPr>
                            <a:rPr lang="en-US" sz="3600" b="0" i="0" smtClean="0">
                              <a:latin typeface="Cambria Math" charset="0"/>
                            </a:rPr>
                            <m:t>P</m:t>
                          </m:r>
                          <m:d>
                            <m:dPr>
                              <m:ctrlPr>
                                <a:rPr lang="en-US" sz="3600" b="0" i="1" smtClean="0">
                                  <a:latin typeface="Cambria Math" panose="02040503050406030204" pitchFamily="18" charset="0"/>
                                </a:rPr>
                              </m:ctrlPr>
                            </m:dPr>
                            <m:e>
                              <m:r>
                                <m:rPr>
                                  <m:nor/>
                                </m:rPr>
                                <a:rPr lang="en-US" sz="3600" b="0" i="0" smtClean="0">
                                  <a:latin typeface="Cambria Math" charset="0"/>
                                </a:rPr>
                                <m:t>X</m:t>
                              </m:r>
                            </m:e>
                            <m:e>
                              <m:r>
                                <m:rPr>
                                  <m:nor/>
                                </m:rPr>
                                <a:rPr lang="en-US" sz="3600" b="0" i="0" smtClean="0">
                                  <a:latin typeface="Cambria Math" charset="0"/>
                                </a:rPr>
                                <m:t>C</m:t>
                              </m:r>
                            </m:e>
                          </m:d>
                          <m:r>
                            <m:rPr>
                              <m:nor/>
                            </m:rPr>
                            <a:rPr lang="en-US" sz="3600" b="0" i="0" smtClean="0">
                              <a:latin typeface="Cambria Math" charset="0"/>
                            </a:rPr>
                            <m:t>∗</m:t>
                          </m:r>
                          <m:r>
                            <m:rPr>
                              <m:nor/>
                            </m:rPr>
                            <a:rPr lang="en-US" sz="3600" b="0" i="0" smtClean="0">
                              <a:latin typeface="Cambria Math" charset="0"/>
                            </a:rPr>
                            <m:t>P</m:t>
                          </m:r>
                          <m:r>
                            <m:rPr>
                              <m:nor/>
                            </m:rPr>
                            <a:rPr lang="en-US" sz="3600" b="0" i="0" smtClean="0">
                              <a:latin typeface="Cambria Math" charset="0"/>
                            </a:rPr>
                            <m:t>(</m:t>
                          </m:r>
                          <m:r>
                            <m:rPr>
                              <m:nor/>
                            </m:rPr>
                            <a:rPr lang="en-US" sz="3600" b="0" i="0" smtClean="0">
                              <a:latin typeface="Cambria Math" charset="0"/>
                            </a:rPr>
                            <m:t>C</m:t>
                          </m:r>
                          <m:r>
                            <m:rPr>
                              <m:nor/>
                            </m:rPr>
                            <a:rPr lang="en-US" sz="3600" b="0" i="0" smtClean="0">
                              <a:latin typeface="Cambria Math" charset="0"/>
                            </a:rPr>
                            <m:t>)</m:t>
                          </m:r>
                        </m:num>
                        <m:den>
                          <m:r>
                            <m:rPr>
                              <m:nor/>
                            </m:rPr>
                            <a:rPr lang="en-US" sz="3600" b="0" i="0" smtClean="0">
                              <a:latin typeface="Cambria Math" charset="0"/>
                            </a:rPr>
                            <m:t>P</m:t>
                          </m:r>
                          <m:r>
                            <m:rPr>
                              <m:nor/>
                            </m:rPr>
                            <a:rPr lang="en-US" sz="3600" b="0" i="0" smtClean="0">
                              <a:latin typeface="Cambria Math" charset="0"/>
                            </a:rPr>
                            <m:t>(</m:t>
                          </m:r>
                          <m:r>
                            <m:rPr>
                              <m:nor/>
                            </m:rPr>
                            <a:rPr lang="en-US" sz="3600" b="0" i="0" smtClean="0">
                              <a:latin typeface="Cambria Math" charset="0"/>
                            </a:rPr>
                            <m:t>X</m:t>
                          </m:r>
                          <m:r>
                            <m:rPr>
                              <m:nor/>
                            </m:rPr>
                            <a:rPr lang="en-US" sz="3600" b="0" i="0" smtClean="0">
                              <a:latin typeface="Cambria Math" charset="0"/>
                            </a:rPr>
                            <m:t>)</m:t>
                          </m:r>
                        </m:den>
                      </m:f>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54" y="1110153"/>
                <a:ext cx="11107906" cy="4902458"/>
              </a:xfrm>
              <a:blipFill rotWithShape="0">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109</a:t>
            </a:fld>
            <a:endParaRPr lang="en-US" dirty="0"/>
          </a:p>
        </p:txBody>
      </p:sp>
      <p:sp>
        <p:nvSpPr>
          <p:cNvPr id="6" name="Line Callout 1 5"/>
          <p:cNvSpPr/>
          <p:nvPr/>
        </p:nvSpPr>
        <p:spPr>
          <a:xfrm>
            <a:off x="7864506" y="1110152"/>
            <a:ext cx="1877371" cy="937809"/>
          </a:xfrm>
          <a:prstGeom prst="borderCallout1">
            <a:avLst>
              <a:gd name="adj1" fmla="val 204283"/>
              <a:gd name="adj2" fmla="val -5488"/>
              <a:gd name="adj3" fmla="val 98800"/>
              <a:gd name="adj4" fmla="val 4883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7864507" y="1124631"/>
            <a:ext cx="1719108" cy="923330"/>
          </a:xfrm>
          <a:prstGeom prst="rect">
            <a:avLst/>
          </a:prstGeom>
          <a:noFill/>
        </p:spPr>
        <p:txBody>
          <a:bodyPr wrap="square" rtlCol="0">
            <a:spAutoFit/>
          </a:bodyPr>
          <a:lstStyle/>
          <a:p>
            <a:r>
              <a:rPr lang="de-DE" b="1" dirty="0">
                <a:solidFill>
                  <a:schemeClr val="accent1"/>
                </a:solidFill>
              </a:rPr>
              <a:t>Prior Probability</a:t>
            </a:r>
            <a:r>
              <a:rPr lang="de-DE" dirty="0">
                <a:solidFill>
                  <a:schemeClr val="accent1"/>
                </a:solidFill>
              </a:rPr>
              <a:t> of the Class</a:t>
            </a:r>
            <a:endParaRPr lang="en-US" dirty="0">
              <a:solidFill>
                <a:schemeClr val="accent1"/>
              </a:solidFill>
            </a:endParaRPr>
          </a:p>
        </p:txBody>
      </p:sp>
      <p:sp>
        <p:nvSpPr>
          <p:cNvPr id="8" name="Line Callout 1 7"/>
          <p:cNvSpPr/>
          <p:nvPr/>
        </p:nvSpPr>
        <p:spPr>
          <a:xfrm>
            <a:off x="8105531" y="5007876"/>
            <a:ext cx="2761761" cy="937810"/>
          </a:xfrm>
          <a:prstGeom prst="borderCallout1">
            <a:avLst>
              <a:gd name="adj1" fmla="val -171733"/>
              <a:gd name="adj2" fmla="val -10861"/>
              <a:gd name="adj3" fmla="val -585"/>
              <a:gd name="adj4" fmla="val 5046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8034914" y="5007876"/>
            <a:ext cx="3153545" cy="923330"/>
          </a:xfrm>
          <a:prstGeom prst="rect">
            <a:avLst/>
          </a:prstGeom>
          <a:noFill/>
        </p:spPr>
        <p:txBody>
          <a:bodyPr wrap="square" rtlCol="0">
            <a:spAutoFit/>
          </a:bodyPr>
          <a:lstStyle/>
          <a:p>
            <a:r>
              <a:rPr lang="en-US" dirty="0">
                <a:solidFill>
                  <a:schemeClr val="accent1"/>
                </a:solidFill>
              </a:rPr>
              <a:t>This represents the </a:t>
            </a:r>
            <a:r>
              <a:rPr lang="de-DE" dirty="0">
                <a:solidFill>
                  <a:schemeClr val="accent1"/>
                </a:solidFill>
              </a:rPr>
              <a:t>observed probability of the class out of all the observations</a:t>
            </a:r>
            <a:endParaRPr lang="en-US" dirty="0">
              <a:solidFill>
                <a:schemeClr val="accent1"/>
              </a:solidFill>
            </a:endParaRPr>
          </a:p>
        </p:txBody>
      </p:sp>
    </p:spTree>
    <p:extLst>
      <p:ext uri="{BB962C8B-B14F-4D97-AF65-F5344CB8AC3E}">
        <p14:creationId xmlns:p14="http://schemas.microsoft.com/office/powerpoint/2010/main" val="299290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kNN</a:t>
            </a:r>
            <a:r>
              <a:rPr lang="en-US" dirty="0"/>
              <a:t> Model Representation</a:t>
            </a:r>
          </a:p>
        </p:txBody>
      </p:sp>
      <p:sp>
        <p:nvSpPr>
          <p:cNvPr id="3" name="Content Placeholder 2"/>
          <p:cNvSpPr>
            <a:spLocks noGrp="1"/>
          </p:cNvSpPr>
          <p:nvPr>
            <p:ph idx="1"/>
          </p:nvPr>
        </p:nvSpPr>
        <p:spPr/>
        <p:txBody>
          <a:bodyPr>
            <a:normAutofit/>
          </a:bodyPr>
          <a:lstStyle/>
          <a:p>
            <a:pPr fontAlgn="base"/>
            <a:r>
              <a:rPr lang="en-US" sz="2400" dirty="0"/>
              <a:t>The model representation for KNN is the entire training dataset.</a:t>
            </a:r>
          </a:p>
          <a:p>
            <a:pPr fontAlgn="base"/>
            <a:r>
              <a:rPr lang="en-US" sz="2400" dirty="0"/>
              <a:t>It is as simple as that.</a:t>
            </a:r>
          </a:p>
          <a:p>
            <a:pPr fontAlgn="base"/>
            <a:r>
              <a:rPr lang="en-US" sz="2400" dirty="0"/>
              <a:t>KNN has no “model” other than storing the entire dataset, so there is no learning required.</a:t>
            </a:r>
          </a:p>
          <a:p>
            <a:pPr fontAlgn="base"/>
            <a:r>
              <a:rPr lang="en-US" sz="2400" dirty="0"/>
              <a:t>Efficient implementations can store the data using complex data structures (k-d trees) to make look-up during prediction efficient.</a:t>
            </a:r>
          </a:p>
          <a:p>
            <a:pPr fontAlgn="base"/>
            <a:r>
              <a:rPr lang="en-US" sz="2400" dirty="0"/>
              <a:t>Because the entire training dataset is stored, you may want to think carefully about the consistency of your training data. It might be a good idea to curate it, update it often as new data becomes available and remove erroneous and outlier data.</a:t>
            </a:r>
          </a:p>
          <a:p>
            <a:pPr lvl="2">
              <a:lnSpc>
                <a:spcPct val="80000"/>
              </a:lnSpc>
            </a:pPr>
            <a:endParaRPr lang="en-US" altLang="en-US" sz="24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11</a:t>
            </a:fld>
            <a:endParaRPr lang="en-US" dirty="0"/>
          </a:p>
        </p:txBody>
      </p:sp>
    </p:spTree>
    <p:extLst>
      <p:ext uri="{BB962C8B-B14F-4D97-AF65-F5344CB8AC3E}">
        <p14:creationId xmlns:p14="http://schemas.microsoft.com/office/powerpoint/2010/main" val="20510504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 Rule Explained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54" y="1110153"/>
                <a:ext cx="11107906" cy="4902458"/>
              </a:xfrm>
            </p:spPr>
            <p:txBody>
              <a:bodyPr anchor="ctr">
                <a:noAutofit/>
              </a:bodyPr>
              <a:lstStyle/>
              <a:p>
                <a:pPr marL="0" indent="0">
                  <a:buNone/>
                </a:pPr>
                <a14:m>
                  <m:oMathPara xmlns:m="http://schemas.openxmlformats.org/officeDocument/2006/math">
                    <m:oMathParaPr>
                      <m:jc m:val="center"/>
                    </m:oMathParaPr>
                    <m:oMath xmlns:m="http://schemas.openxmlformats.org/officeDocument/2006/math">
                      <m:r>
                        <m:rPr>
                          <m:nor/>
                        </m:rPr>
                        <a:rPr lang="en-US" sz="3600" b="0" i="0" smtClean="0">
                          <a:latin typeface="Cambria Math" charset="0"/>
                        </a:rPr>
                        <m:t>P</m:t>
                      </m:r>
                      <m:d>
                        <m:dPr>
                          <m:ctrlPr>
                            <a:rPr lang="en-US" sz="3600" b="0" i="1" smtClean="0">
                              <a:latin typeface="Cambria Math" panose="02040503050406030204" pitchFamily="18" charset="0"/>
                            </a:rPr>
                          </m:ctrlPr>
                        </m:dPr>
                        <m:e>
                          <m:r>
                            <m:rPr>
                              <m:nor/>
                            </m:rPr>
                            <a:rPr lang="en-US" sz="3600" b="0" i="0" smtClean="0">
                              <a:latin typeface="Cambria Math" charset="0"/>
                            </a:rPr>
                            <m:t>C</m:t>
                          </m:r>
                        </m:e>
                        <m:e>
                          <m:r>
                            <m:rPr>
                              <m:nor/>
                            </m:rPr>
                            <a:rPr lang="en-US" sz="3600" b="0" i="0" smtClean="0">
                              <a:latin typeface="Cambria Math" charset="0"/>
                            </a:rPr>
                            <m:t>X</m:t>
                          </m:r>
                        </m:e>
                      </m:d>
                      <m:r>
                        <m:rPr>
                          <m:nor/>
                        </m:rPr>
                        <a:rPr lang="en-US" sz="3600" b="0" i="0" smtClean="0">
                          <a:latin typeface="Cambria Math" charset="0"/>
                        </a:rPr>
                        <m:t>= </m:t>
                      </m:r>
                      <m:f>
                        <m:fPr>
                          <m:ctrlPr>
                            <a:rPr lang="mr-IN" sz="3600" b="0" i="1" smtClean="0">
                              <a:latin typeface="Cambria Math" panose="02040503050406030204" pitchFamily="18" charset="0"/>
                            </a:rPr>
                          </m:ctrlPr>
                        </m:fPr>
                        <m:num>
                          <m:r>
                            <m:rPr>
                              <m:nor/>
                            </m:rPr>
                            <a:rPr lang="en-US" sz="3600" b="0" i="0" smtClean="0">
                              <a:latin typeface="Cambria Math" charset="0"/>
                            </a:rPr>
                            <m:t>P</m:t>
                          </m:r>
                          <m:d>
                            <m:dPr>
                              <m:ctrlPr>
                                <a:rPr lang="en-US" sz="3600" b="0" i="1" smtClean="0">
                                  <a:latin typeface="Cambria Math" panose="02040503050406030204" pitchFamily="18" charset="0"/>
                                </a:rPr>
                              </m:ctrlPr>
                            </m:dPr>
                            <m:e>
                              <m:r>
                                <m:rPr>
                                  <m:nor/>
                                </m:rPr>
                                <a:rPr lang="en-US" sz="3600" b="0" i="0" smtClean="0">
                                  <a:latin typeface="Cambria Math" charset="0"/>
                                </a:rPr>
                                <m:t>X</m:t>
                              </m:r>
                            </m:e>
                            <m:e>
                              <m:r>
                                <m:rPr>
                                  <m:nor/>
                                </m:rPr>
                                <a:rPr lang="en-US" sz="3600" b="0" i="0" smtClean="0">
                                  <a:latin typeface="Cambria Math" charset="0"/>
                                </a:rPr>
                                <m:t>C</m:t>
                              </m:r>
                            </m:e>
                          </m:d>
                          <m:r>
                            <m:rPr>
                              <m:nor/>
                            </m:rPr>
                            <a:rPr lang="en-US" sz="3600" b="0" i="0" smtClean="0">
                              <a:latin typeface="Cambria Math" charset="0"/>
                            </a:rPr>
                            <m:t>∗</m:t>
                          </m:r>
                          <m:r>
                            <m:rPr>
                              <m:nor/>
                            </m:rPr>
                            <a:rPr lang="en-US" sz="3600" b="0" i="0" smtClean="0">
                              <a:latin typeface="Cambria Math" charset="0"/>
                            </a:rPr>
                            <m:t>P</m:t>
                          </m:r>
                          <m:r>
                            <m:rPr>
                              <m:nor/>
                            </m:rPr>
                            <a:rPr lang="en-US" sz="3600" b="0" i="0" smtClean="0">
                              <a:latin typeface="Cambria Math" charset="0"/>
                            </a:rPr>
                            <m:t>(</m:t>
                          </m:r>
                          <m:r>
                            <m:rPr>
                              <m:nor/>
                            </m:rPr>
                            <a:rPr lang="en-US" sz="3600" b="0" i="0" smtClean="0">
                              <a:latin typeface="Cambria Math" charset="0"/>
                            </a:rPr>
                            <m:t>C</m:t>
                          </m:r>
                          <m:r>
                            <m:rPr>
                              <m:nor/>
                            </m:rPr>
                            <a:rPr lang="en-US" sz="3600" b="0" i="0" smtClean="0">
                              <a:latin typeface="Cambria Math" charset="0"/>
                            </a:rPr>
                            <m:t>)</m:t>
                          </m:r>
                        </m:num>
                        <m:den>
                          <m:r>
                            <m:rPr>
                              <m:nor/>
                            </m:rPr>
                            <a:rPr lang="en-US" sz="3600" b="0" i="0" smtClean="0">
                              <a:latin typeface="Cambria Math" charset="0"/>
                            </a:rPr>
                            <m:t>P</m:t>
                          </m:r>
                          <m:r>
                            <m:rPr>
                              <m:nor/>
                            </m:rPr>
                            <a:rPr lang="en-US" sz="3600" b="0" i="0" smtClean="0">
                              <a:latin typeface="Cambria Math" charset="0"/>
                            </a:rPr>
                            <m:t>(</m:t>
                          </m:r>
                          <m:r>
                            <m:rPr>
                              <m:nor/>
                            </m:rPr>
                            <a:rPr lang="en-US" sz="3600" b="0" i="0" smtClean="0">
                              <a:latin typeface="Cambria Math" charset="0"/>
                            </a:rPr>
                            <m:t>X</m:t>
                          </m:r>
                          <m:r>
                            <m:rPr>
                              <m:nor/>
                            </m:rPr>
                            <a:rPr lang="en-US" sz="3600" b="0" i="0" smtClean="0">
                              <a:latin typeface="Cambria Math" charset="0"/>
                            </a:rPr>
                            <m:t>)</m:t>
                          </m:r>
                        </m:den>
                      </m:f>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54" y="1110153"/>
                <a:ext cx="11107906" cy="4902458"/>
              </a:xfrm>
              <a:blipFill rotWithShape="0">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110</a:t>
            </a:fld>
            <a:endParaRPr lang="en-US" dirty="0"/>
          </a:p>
        </p:txBody>
      </p:sp>
      <p:sp>
        <p:nvSpPr>
          <p:cNvPr id="6" name="Line Callout 1 5"/>
          <p:cNvSpPr/>
          <p:nvPr/>
        </p:nvSpPr>
        <p:spPr>
          <a:xfrm>
            <a:off x="2224186" y="4377785"/>
            <a:ext cx="1877371" cy="937809"/>
          </a:xfrm>
          <a:prstGeom prst="borderCallout1">
            <a:avLst>
              <a:gd name="adj1" fmla="val 52402"/>
              <a:gd name="adj2" fmla="val 99418"/>
              <a:gd name="adj3" fmla="val -30580"/>
              <a:gd name="adj4" fmla="val 19776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2303318" y="4377785"/>
            <a:ext cx="1719108" cy="923330"/>
          </a:xfrm>
          <a:prstGeom prst="rect">
            <a:avLst/>
          </a:prstGeom>
          <a:noFill/>
        </p:spPr>
        <p:txBody>
          <a:bodyPr wrap="square" rtlCol="0">
            <a:spAutoFit/>
          </a:bodyPr>
          <a:lstStyle/>
          <a:p>
            <a:r>
              <a:rPr lang="de-DE" b="1" dirty="0">
                <a:solidFill>
                  <a:schemeClr val="accent1"/>
                </a:solidFill>
              </a:rPr>
              <a:t>Prior Probability</a:t>
            </a:r>
            <a:r>
              <a:rPr lang="de-DE" dirty="0">
                <a:solidFill>
                  <a:schemeClr val="accent1"/>
                </a:solidFill>
              </a:rPr>
              <a:t> of the Predictor</a:t>
            </a:r>
            <a:endParaRPr lang="en-US" dirty="0">
              <a:solidFill>
                <a:schemeClr val="accent1"/>
              </a:solidFill>
            </a:endParaRPr>
          </a:p>
        </p:txBody>
      </p:sp>
    </p:spTree>
    <p:extLst>
      <p:ext uri="{BB962C8B-B14F-4D97-AF65-F5344CB8AC3E}">
        <p14:creationId xmlns:p14="http://schemas.microsoft.com/office/powerpoint/2010/main" val="94537514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 Rule Explained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54" y="1110153"/>
                <a:ext cx="11107906" cy="4902458"/>
              </a:xfrm>
            </p:spPr>
            <p:txBody>
              <a:bodyPr anchor="ctr">
                <a:noAutofit/>
              </a:bodyPr>
              <a:lstStyle/>
              <a:p>
                <a:pPr marL="0" indent="0">
                  <a:buNone/>
                </a:pPr>
                <a14:m>
                  <m:oMathPara xmlns:m="http://schemas.openxmlformats.org/officeDocument/2006/math">
                    <m:oMathParaPr>
                      <m:jc m:val="center"/>
                    </m:oMathParaPr>
                    <m:oMath xmlns:m="http://schemas.openxmlformats.org/officeDocument/2006/math">
                      <m:r>
                        <m:rPr>
                          <m:nor/>
                        </m:rPr>
                        <a:rPr lang="en-US" sz="3600" b="0" i="0" smtClean="0">
                          <a:latin typeface="Cambria Math" charset="0"/>
                        </a:rPr>
                        <m:t>P</m:t>
                      </m:r>
                      <m:d>
                        <m:dPr>
                          <m:ctrlPr>
                            <a:rPr lang="en-US" sz="3600" b="0" i="1" smtClean="0">
                              <a:latin typeface="Cambria Math" panose="02040503050406030204" pitchFamily="18" charset="0"/>
                            </a:rPr>
                          </m:ctrlPr>
                        </m:dPr>
                        <m:e>
                          <m:r>
                            <m:rPr>
                              <m:nor/>
                            </m:rPr>
                            <a:rPr lang="en-US" sz="3600" b="0" i="0" smtClean="0">
                              <a:latin typeface="Cambria Math" charset="0"/>
                            </a:rPr>
                            <m:t>C</m:t>
                          </m:r>
                        </m:e>
                        <m:e>
                          <m:r>
                            <m:rPr>
                              <m:nor/>
                            </m:rPr>
                            <a:rPr lang="en-US" sz="3600" b="0" i="0" smtClean="0">
                              <a:latin typeface="Cambria Math" charset="0"/>
                            </a:rPr>
                            <m:t>X</m:t>
                          </m:r>
                        </m:e>
                      </m:d>
                      <m:r>
                        <m:rPr>
                          <m:nor/>
                        </m:rPr>
                        <a:rPr lang="en-US" sz="3600" b="0" i="0" smtClean="0">
                          <a:latin typeface="Cambria Math" charset="0"/>
                        </a:rPr>
                        <m:t>= </m:t>
                      </m:r>
                      <m:f>
                        <m:fPr>
                          <m:ctrlPr>
                            <a:rPr lang="mr-IN" sz="3600" b="0" i="1" smtClean="0">
                              <a:latin typeface="Cambria Math" panose="02040503050406030204" pitchFamily="18" charset="0"/>
                            </a:rPr>
                          </m:ctrlPr>
                        </m:fPr>
                        <m:num>
                          <m:r>
                            <m:rPr>
                              <m:nor/>
                            </m:rPr>
                            <a:rPr lang="en-US" sz="3600" b="0" i="0" smtClean="0">
                              <a:latin typeface="Cambria Math" charset="0"/>
                            </a:rPr>
                            <m:t>P</m:t>
                          </m:r>
                          <m:d>
                            <m:dPr>
                              <m:ctrlPr>
                                <a:rPr lang="en-US" sz="3600" b="0" i="1" smtClean="0">
                                  <a:latin typeface="Cambria Math" panose="02040503050406030204" pitchFamily="18" charset="0"/>
                                </a:rPr>
                              </m:ctrlPr>
                            </m:dPr>
                            <m:e>
                              <m:r>
                                <m:rPr>
                                  <m:nor/>
                                </m:rPr>
                                <a:rPr lang="en-US" sz="3600" b="0" i="0" smtClean="0">
                                  <a:latin typeface="Cambria Math" charset="0"/>
                                </a:rPr>
                                <m:t>X</m:t>
                              </m:r>
                            </m:e>
                            <m:e>
                              <m:r>
                                <m:rPr>
                                  <m:nor/>
                                </m:rPr>
                                <a:rPr lang="en-US" sz="3600" b="0" i="0" smtClean="0">
                                  <a:latin typeface="Cambria Math" charset="0"/>
                                </a:rPr>
                                <m:t>C</m:t>
                              </m:r>
                            </m:e>
                          </m:d>
                          <m:r>
                            <m:rPr>
                              <m:nor/>
                            </m:rPr>
                            <a:rPr lang="en-US" sz="3600" b="0" i="0" smtClean="0">
                              <a:latin typeface="Cambria Math" charset="0"/>
                            </a:rPr>
                            <m:t>∗</m:t>
                          </m:r>
                          <m:r>
                            <m:rPr>
                              <m:nor/>
                            </m:rPr>
                            <a:rPr lang="en-US" sz="3600" b="0" i="0" smtClean="0">
                              <a:latin typeface="Cambria Math" charset="0"/>
                            </a:rPr>
                            <m:t>P</m:t>
                          </m:r>
                          <m:r>
                            <m:rPr>
                              <m:nor/>
                            </m:rPr>
                            <a:rPr lang="en-US" sz="3600" b="0" i="0" smtClean="0">
                              <a:latin typeface="Cambria Math" charset="0"/>
                            </a:rPr>
                            <m:t>(</m:t>
                          </m:r>
                          <m:r>
                            <m:rPr>
                              <m:nor/>
                            </m:rPr>
                            <a:rPr lang="en-US" sz="3600" b="0" i="0" smtClean="0">
                              <a:latin typeface="Cambria Math" charset="0"/>
                            </a:rPr>
                            <m:t>C</m:t>
                          </m:r>
                          <m:r>
                            <m:rPr>
                              <m:nor/>
                            </m:rPr>
                            <a:rPr lang="en-US" sz="3600" b="0" i="0" smtClean="0">
                              <a:latin typeface="Cambria Math" charset="0"/>
                            </a:rPr>
                            <m:t>)</m:t>
                          </m:r>
                        </m:num>
                        <m:den>
                          <m:r>
                            <m:rPr>
                              <m:nor/>
                            </m:rPr>
                            <a:rPr lang="en-US" sz="3600" b="0" i="0" smtClean="0">
                              <a:latin typeface="Cambria Math" charset="0"/>
                            </a:rPr>
                            <m:t>P</m:t>
                          </m:r>
                          <m:r>
                            <m:rPr>
                              <m:nor/>
                            </m:rPr>
                            <a:rPr lang="en-US" sz="3600" b="0" i="0" smtClean="0">
                              <a:latin typeface="Cambria Math" charset="0"/>
                            </a:rPr>
                            <m:t>(</m:t>
                          </m:r>
                          <m:r>
                            <m:rPr>
                              <m:nor/>
                            </m:rPr>
                            <a:rPr lang="en-US" sz="3600" b="0" i="0" smtClean="0">
                              <a:latin typeface="Cambria Math" charset="0"/>
                            </a:rPr>
                            <m:t>X</m:t>
                          </m:r>
                          <m:r>
                            <m:rPr>
                              <m:nor/>
                            </m:rPr>
                            <a:rPr lang="en-US" sz="3600" b="0" i="0" smtClean="0">
                              <a:latin typeface="Cambria Math" charset="0"/>
                            </a:rPr>
                            <m:t>)</m:t>
                          </m:r>
                        </m:den>
                      </m:f>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54" y="1110153"/>
                <a:ext cx="11107906" cy="4902458"/>
              </a:xfrm>
              <a:blipFill rotWithShape="0">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111</a:t>
            </a:fld>
            <a:endParaRPr lang="en-US" dirty="0"/>
          </a:p>
        </p:txBody>
      </p:sp>
      <p:sp>
        <p:nvSpPr>
          <p:cNvPr id="6" name="Line Callout 1 5"/>
          <p:cNvSpPr/>
          <p:nvPr/>
        </p:nvSpPr>
        <p:spPr>
          <a:xfrm>
            <a:off x="2224186" y="4377785"/>
            <a:ext cx="1877371" cy="937809"/>
          </a:xfrm>
          <a:prstGeom prst="borderCallout1">
            <a:avLst>
              <a:gd name="adj1" fmla="val 52402"/>
              <a:gd name="adj2" fmla="val 99418"/>
              <a:gd name="adj3" fmla="val -30580"/>
              <a:gd name="adj4" fmla="val 19776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2303318" y="4377785"/>
            <a:ext cx="1719108" cy="923330"/>
          </a:xfrm>
          <a:prstGeom prst="rect">
            <a:avLst/>
          </a:prstGeom>
          <a:noFill/>
        </p:spPr>
        <p:txBody>
          <a:bodyPr wrap="square" rtlCol="0">
            <a:spAutoFit/>
          </a:bodyPr>
          <a:lstStyle/>
          <a:p>
            <a:r>
              <a:rPr lang="de-DE" b="1" dirty="0">
                <a:solidFill>
                  <a:schemeClr val="accent1"/>
                </a:solidFill>
              </a:rPr>
              <a:t>Prior Probability</a:t>
            </a:r>
            <a:r>
              <a:rPr lang="de-DE" dirty="0">
                <a:solidFill>
                  <a:schemeClr val="accent1"/>
                </a:solidFill>
              </a:rPr>
              <a:t> of the Predictor</a:t>
            </a:r>
            <a:endParaRPr lang="en-US" dirty="0">
              <a:solidFill>
                <a:schemeClr val="accent1"/>
              </a:solidFill>
            </a:endParaRPr>
          </a:p>
        </p:txBody>
      </p:sp>
      <p:sp>
        <p:nvSpPr>
          <p:cNvPr id="8" name="Line Callout 1 7"/>
          <p:cNvSpPr/>
          <p:nvPr/>
        </p:nvSpPr>
        <p:spPr>
          <a:xfrm>
            <a:off x="8105531" y="5007876"/>
            <a:ext cx="2761762" cy="1152880"/>
          </a:xfrm>
          <a:prstGeom prst="borderCallout1">
            <a:avLst>
              <a:gd name="adj1" fmla="val -77727"/>
              <a:gd name="adj2" fmla="val -39513"/>
              <a:gd name="adj3" fmla="val -585"/>
              <a:gd name="adj4" fmla="val -47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8034915" y="5007876"/>
            <a:ext cx="2832378" cy="1200329"/>
          </a:xfrm>
          <a:prstGeom prst="rect">
            <a:avLst/>
          </a:prstGeom>
          <a:noFill/>
        </p:spPr>
        <p:txBody>
          <a:bodyPr wrap="square" rtlCol="0">
            <a:spAutoFit/>
          </a:bodyPr>
          <a:lstStyle/>
          <a:p>
            <a:r>
              <a:rPr lang="en-US" dirty="0">
                <a:solidFill>
                  <a:schemeClr val="accent1"/>
                </a:solidFill>
              </a:rPr>
              <a:t>This represents the </a:t>
            </a:r>
            <a:r>
              <a:rPr lang="de-DE" dirty="0">
                <a:solidFill>
                  <a:schemeClr val="accent1"/>
                </a:solidFill>
              </a:rPr>
              <a:t>observed probability of the predictor out of all the observations</a:t>
            </a:r>
            <a:endParaRPr lang="en-US" dirty="0">
              <a:solidFill>
                <a:schemeClr val="accent1"/>
              </a:solidFill>
            </a:endParaRPr>
          </a:p>
        </p:txBody>
      </p:sp>
    </p:spTree>
    <p:extLst>
      <p:ext uri="{BB962C8B-B14F-4D97-AF65-F5344CB8AC3E}">
        <p14:creationId xmlns:p14="http://schemas.microsoft.com/office/powerpoint/2010/main" val="90792273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Classifier</a:t>
            </a:r>
          </a:p>
        </p:txBody>
      </p:sp>
      <p:sp>
        <p:nvSpPr>
          <p:cNvPr id="4" name="Slide Number Placeholder 3"/>
          <p:cNvSpPr>
            <a:spLocks noGrp="1"/>
          </p:cNvSpPr>
          <p:nvPr>
            <p:ph type="sldNum" sz="quarter" idx="12"/>
          </p:nvPr>
        </p:nvSpPr>
        <p:spPr/>
        <p:txBody>
          <a:bodyPr/>
          <a:lstStyle/>
          <a:p>
            <a:fld id="{5ACD0CF0-90CC-9C41-A77B-2776398A8C8B}" type="slidenum">
              <a:rPr lang="en-US" smtClean="0"/>
              <a:pPr/>
              <a:t>112</a:t>
            </a:fld>
            <a:endParaRPr lang="en-US" dirty="0"/>
          </a:p>
        </p:txBody>
      </p:sp>
      <p:sp>
        <p:nvSpPr>
          <p:cNvPr id="6" name="Content Placeholder 5"/>
          <p:cNvSpPr>
            <a:spLocks noGrp="1"/>
          </p:cNvSpPr>
          <p:nvPr>
            <p:ph idx="1"/>
          </p:nvPr>
        </p:nvSpPr>
        <p:spPr>
          <a:xfrm>
            <a:off x="80554" y="1066868"/>
            <a:ext cx="10968446" cy="4351338"/>
          </a:xfrm>
        </p:spPr>
        <p:txBody>
          <a:bodyPr/>
          <a:lstStyle/>
          <a:p>
            <a:pPr marL="0" indent="0">
              <a:buNone/>
            </a:pPr>
            <a:r>
              <a:rPr lang="en-US" dirty="0"/>
              <a:t>How does the Naïve Bayes Classifier work?</a:t>
            </a:r>
          </a:p>
          <a:p>
            <a:r>
              <a:rPr lang="en-US" dirty="0">
                <a:solidFill>
                  <a:schemeClr val="accent1">
                    <a:lumMod val="40000"/>
                    <a:lumOff val="60000"/>
                  </a:schemeClr>
                </a:solidFill>
              </a:rPr>
              <a:t>Step 1: </a:t>
            </a:r>
          </a:p>
          <a:p>
            <a:pPr lvl="1"/>
            <a:r>
              <a:rPr lang="en-US" dirty="0">
                <a:solidFill>
                  <a:schemeClr val="accent1">
                    <a:lumMod val="40000"/>
                    <a:lumOff val="60000"/>
                  </a:schemeClr>
                </a:solidFill>
              </a:rPr>
              <a:t>Convert the data set into frequency tables</a:t>
            </a:r>
          </a:p>
          <a:p>
            <a:pPr lvl="1"/>
            <a:r>
              <a:rPr lang="en-US" dirty="0">
                <a:solidFill>
                  <a:schemeClr val="accent1">
                    <a:lumMod val="40000"/>
                    <a:lumOff val="60000"/>
                  </a:schemeClr>
                </a:solidFill>
              </a:rPr>
              <a:t>Use the frequency tables to calculate likelihood tables</a:t>
            </a:r>
          </a:p>
          <a:p>
            <a:r>
              <a:rPr lang="en-US" dirty="0"/>
              <a:t>Step 2: </a:t>
            </a:r>
          </a:p>
          <a:p>
            <a:pPr lvl="1"/>
            <a:r>
              <a:rPr lang="en-US" dirty="0"/>
              <a:t>Use the product rule to obtain a joint conditional probability for the attributes</a:t>
            </a:r>
          </a:p>
          <a:p>
            <a:r>
              <a:rPr lang="en-US" dirty="0">
                <a:solidFill>
                  <a:schemeClr val="accent1">
                    <a:lumMod val="40000"/>
                    <a:lumOff val="60000"/>
                  </a:schemeClr>
                </a:solidFill>
              </a:rPr>
              <a:t>Step 3: </a:t>
            </a:r>
          </a:p>
          <a:p>
            <a:pPr lvl="1"/>
            <a:r>
              <a:rPr lang="en-US" dirty="0">
                <a:solidFill>
                  <a:schemeClr val="accent1">
                    <a:lumMod val="40000"/>
                    <a:lumOff val="60000"/>
                  </a:schemeClr>
                </a:solidFill>
              </a:rPr>
              <a:t>Use Bayes Rule to calculate the posterior probability for each class variable </a:t>
            </a:r>
          </a:p>
          <a:p>
            <a:pPr lvl="1"/>
            <a:r>
              <a:rPr lang="en-US" dirty="0">
                <a:solidFill>
                  <a:schemeClr val="accent1">
                    <a:lumMod val="40000"/>
                    <a:lumOff val="60000"/>
                  </a:schemeClr>
                </a:solidFill>
              </a:rPr>
              <a:t>Once this has been done for all classes, output the class with the highest probability</a:t>
            </a:r>
          </a:p>
        </p:txBody>
      </p:sp>
    </p:spTree>
    <p:extLst>
      <p:ext uri="{BB962C8B-B14F-4D97-AF65-F5344CB8AC3E}">
        <p14:creationId xmlns:p14="http://schemas.microsoft.com/office/powerpoint/2010/main" val="106658568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 Rule Explained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54" y="1110153"/>
                <a:ext cx="11107906" cy="4902458"/>
              </a:xfrm>
            </p:spPr>
            <p:txBody>
              <a:bodyPr anchor="ctr">
                <a:noAutofit/>
              </a:bodyPr>
              <a:lstStyle/>
              <a:p>
                <a:pPr marL="0" indent="0">
                  <a:buNone/>
                </a:pPr>
                <a14:m>
                  <m:oMathPara xmlns:m="http://schemas.openxmlformats.org/officeDocument/2006/math">
                    <m:oMathParaPr>
                      <m:jc m:val="center"/>
                    </m:oMathParaPr>
                    <m:oMath xmlns:m="http://schemas.openxmlformats.org/officeDocument/2006/math">
                      <m:r>
                        <m:rPr>
                          <m:nor/>
                        </m:rPr>
                        <a:rPr lang="en-US" sz="3600" b="0" i="0" smtClean="0">
                          <a:latin typeface="Cambria Math" charset="0"/>
                        </a:rPr>
                        <m:t>P</m:t>
                      </m:r>
                      <m:d>
                        <m:dPr>
                          <m:ctrlPr>
                            <a:rPr lang="en-US" sz="3600" b="0" i="1" smtClean="0">
                              <a:latin typeface="Cambria Math" panose="02040503050406030204" pitchFamily="18" charset="0"/>
                            </a:rPr>
                          </m:ctrlPr>
                        </m:dPr>
                        <m:e>
                          <m:r>
                            <m:rPr>
                              <m:nor/>
                            </m:rPr>
                            <a:rPr lang="en-US" sz="3600" b="0" i="0" smtClean="0">
                              <a:latin typeface="Cambria Math" charset="0"/>
                            </a:rPr>
                            <m:t>C</m:t>
                          </m:r>
                        </m:e>
                        <m:e>
                          <m:r>
                            <m:rPr>
                              <m:nor/>
                            </m:rPr>
                            <a:rPr lang="en-US" sz="3600" b="0" i="0" smtClean="0">
                              <a:latin typeface="Cambria Math" charset="0"/>
                            </a:rPr>
                            <m:t>X</m:t>
                          </m:r>
                        </m:e>
                      </m:d>
                      <m:r>
                        <m:rPr>
                          <m:nor/>
                        </m:rPr>
                        <a:rPr lang="en-US" sz="3600" b="0" i="0" smtClean="0">
                          <a:latin typeface="Cambria Math" charset="0"/>
                        </a:rPr>
                        <m:t>= </m:t>
                      </m:r>
                      <m:f>
                        <m:fPr>
                          <m:ctrlPr>
                            <a:rPr lang="mr-IN" sz="3600" b="0" i="1" smtClean="0">
                              <a:latin typeface="Cambria Math" panose="02040503050406030204" pitchFamily="18" charset="0"/>
                            </a:rPr>
                          </m:ctrlPr>
                        </m:fPr>
                        <m:num>
                          <m:r>
                            <m:rPr>
                              <m:nor/>
                            </m:rPr>
                            <a:rPr lang="en-US" sz="3600" b="0" i="0" smtClean="0">
                              <a:latin typeface="Cambria Math" charset="0"/>
                            </a:rPr>
                            <m:t>P</m:t>
                          </m:r>
                          <m:d>
                            <m:dPr>
                              <m:ctrlPr>
                                <a:rPr lang="en-US" sz="3600" b="0" i="1" smtClean="0">
                                  <a:latin typeface="Cambria Math" panose="02040503050406030204" pitchFamily="18" charset="0"/>
                                </a:rPr>
                              </m:ctrlPr>
                            </m:dPr>
                            <m:e>
                              <m:r>
                                <m:rPr>
                                  <m:nor/>
                                </m:rPr>
                                <a:rPr lang="en-US" sz="3600" b="0" i="0" smtClean="0">
                                  <a:latin typeface="Cambria Math" charset="0"/>
                                </a:rPr>
                                <m:t>X</m:t>
                              </m:r>
                            </m:e>
                            <m:e>
                              <m:r>
                                <m:rPr>
                                  <m:nor/>
                                </m:rPr>
                                <a:rPr lang="en-US" sz="3600" b="0" i="0" smtClean="0">
                                  <a:latin typeface="Cambria Math" charset="0"/>
                                </a:rPr>
                                <m:t>C</m:t>
                              </m:r>
                            </m:e>
                          </m:d>
                          <m:r>
                            <m:rPr>
                              <m:nor/>
                            </m:rPr>
                            <a:rPr lang="en-US" sz="3600" b="0" i="0" smtClean="0">
                              <a:latin typeface="Cambria Math" charset="0"/>
                            </a:rPr>
                            <m:t>∗</m:t>
                          </m:r>
                          <m:r>
                            <m:rPr>
                              <m:nor/>
                            </m:rPr>
                            <a:rPr lang="en-US" sz="3600" b="0" i="0" smtClean="0">
                              <a:latin typeface="Cambria Math" charset="0"/>
                            </a:rPr>
                            <m:t>P</m:t>
                          </m:r>
                          <m:r>
                            <m:rPr>
                              <m:nor/>
                            </m:rPr>
                            <a:rPr lang="en-US" sz="3600" b="0" i="0" smtClean="0">
                              <a:latin typeface="Cambria Math" charset="0"/>
                            </a:rPr>
                            <m:t>(</m:t>
                          </m:r>
                          <m:r>
                            <m:rPr>
                              <m:nor/>
                            </m:rPr>
                            <a:rPr lang="en-US" sz="3600" b="0" i="0" smtClean="0">
                              <a:latin typeface="Cambria Math" charset="0"/>
                            </a:rPr>
                            <m:t>C</m:t>
                          </m:r>
                          <m:r>
                            <m:rPr>
                              <m:nor/>
                            </m:rPr>
                            <a:rPr lang="en-US" sz="3600" b="0" i="0" smtClean="0">
                              <a:latin typeface="Cambria Math" charset="0"/>
                            </a:rPr>
                            <m:t>)</m:t>
                          </m:r>
                        </m:num>
                        <m:den>
                          <m:r>
                            <m:rPr>
                              <m:nor/>
                            </m:rPr>
                            <a:rPr lang="en-US" sz="3600" b="0" i="0" smtClean="0">
                              <a:latin typeface="Cambria Math" charset="0"/>
                            </a:rPr>
                            <m:t>P</m:t>
                          </m:r>
                          <m:r>
                            <m:rPr>
                              <m:nor/>
                            </m:rPr>
                            <a:rPr lang="en-US" sz="3600" b="0" i="0" smtClean="0">
                              <a:latin typeface="Cambria Math" charset="0"/>
                            </a:rPr>
                            <m:t>(</m:t>
                          </m:r>
                          <m:r>
                            <m:rPr>
                              <m:nor/>
                            </m:rPr>
                            <a:rPr lang="en-US" sz="3600" b="0" i="0" smtClean="0">
                              <a:latin typeface="Cambria Math" charset="0"/>
                            </a:rPr>
                            <m:t>X</m:t>
                          </m:r>
                          <m:r>
                            <m:rPr>
                              <m:nor/>
                            </m:rPr>
                            <a:rPr lang="en-US" sz="3600" b="0" i="0" smtClean="0">
                              <a:latin typeface="Cambria Math" charset="0"/>
                            </a:rPr>
                            <m:t>)</m:t>
                          </m:r>
                        </m:den>
                      </m:f>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54" y="1110153"/>
                <a:ext cx="11107906" cy="4902458"/>
              </a:xfrm>
              <a:blipFill rotWithShape="0">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113</a:t>
            </a:fld>
            <a:endParaRPr lang="en-US" dirty="0"/>
          </a:p>
        </p:txBody>
      </p:sp>
      <p:sp>
        <p:nvSpPr>
          <p:cNvPr id="10" name="Line Callout 1 9"/>
          <p:cNvSpPr/>
          <p:nvPr/>
        </p:nvSpPr>
        <p:spPr>
          <a:xfrm>
            <a:off x="844062" y="1007998"/>
            <a:ext cx="3534507" cy="1717618"/>
          </a:xfrm>
          <a:prstGeom prst="borderCallout1">
            <a:avLst>
              <a:gd name="adj1" fmla="val 51065"/>
              <a:gd name="adj2" fmla="val 100130"/>
              <a:gd name="adj3" fmla="val 109982"/>
              <a:gd name="adj4" fmla="val 12568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844062" y="1007998"/>
            <a:ext cx="3534507" cy="1754326"/>
          </a:xfrm>
          <a:prstGeom prst="rect">
            <a:avLst/>
          </a:prstGeom>
          <a:noFill/>
        </p:spPr>
        <p:txBody>
          <a:bodyPr wrap="square" rtlCol="0">
            <a:spAutoFit/>
          </a:bodyPr>
          <a:lstStyle/>
          <a:p>
            <a:r>
              <a:rPr lang="de-DE" b="1" dirty="0">
                <a:solidFill>
                  <a:schemeClr val="accent1"/>
                </a:solidFill>
              </a:rPr>
              <a:t>Prior Probability</a:t>
            </a:r>
            <a:r>
              <a:rPr lang="de-DE" dirty="0">
                <a:solidFill>
                  <a:schemeClr val="accent1"/>
                </a:solidFill>
              </a:rPr>
              <a:t> of the Predictor can be estimated directly by multiplying the individual relative frequencies of each predictor due to the naive  independence assumption</a:t>
            </a:r>
            <a:endParaRPr lang="en-US" dirty="0">
              <a:solidFill>
                <a:schemeClr val="accent1"/>
              </a:solidFill>
            </a:endParaRPr>
          </a:p>
        </p:txBody>
      </p:sp>
    </p:spTree>
    <p:extLst>
      <p:ext uri="{BB962C8B-B14F-4D97-AF65-F5344CB8AC3E}">
        <p14:creationId xmlns:p14="http://schemas.microsoft.com/office/powerpoint/2010/main" val="151091604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 Rule Explained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54" y="1110153"/>
                <a:ext cx="11107906" cy="4902458"/>
              </a:xfrm>
            </p:spPr>
            <p:txBody>
              <a:bodyPr anchor="ctr">
                <a:noAutofit/>
              </a:bodyPr>
              <a:lstStyle/>
              <a:p>
                <a:pPr marL="0" indent="0">
                  <a:buNone/>
                </a:pPr>
                <a14:m>
                  <m:oMathPara xmlns:m="http://schemas.openxmlformats.org/officeDocument/2006/math">
                    <m:oMathParaPr>
                      <m:jc m:val="center"/>
                    </m:oMathParaPr>
                    <m:oMath xmlns:m="http://schemas.openxmlformats.org/officeDocument/2006/math">
                      <m:r>
                        <m:rPr>
                          <m:nor/>
                        </m:rPr>
                        <a:rPr lang="en-US" sz="2400" b="0" i="0" smtClean="0">
                          <a:latin typeface="Cambria Math" charset="0"/>
                        </a:rPr>
                        <m:t>P</m:t>
                      </m:r>
                      <m:d>
                        <m:dPr>
                          <m:ctrlPr>
                            <a:rPr lang="en-US" sz="2400" b="0" i="1" smtClean="0">
                              <a:latin typeface="Cambria Math" panose="02040503050406030204" pitchFamily="18" charset="0"/>
                            </a:rPr>
                          </m:ctrlPr>
                        </m:dPr>
                        <m:e>
                          <m:r>
                            <m:rPr>
                              <m:nor/>
                            </m:rPr>
                            <a:rPr lang="en-US" sz="2400" b="0" i="0" smtClean="0">
                              <a:latin typeface="Cambria Math" charset="0"/>
                            </a:rPr>
                            <m:t>C</m:t>
                          </m:r>
                        </m:e>
                        <m:e>
                          <m:r>
                            <m:rPr>
                              <m:nor/>
                            </m:rPr>
                            <a:rPr lang="en-US" sz="2400" b="0" i="0" smtClean="0">
                              <a:latin typeface="Cambria Math" charset="0"/>
                            </a:rPr>
                            <m:t>X</m:t>
                          </m:r>
                        </m:e>
                      </m:d>
                      <m:r>
                        <m:rPr>
                          <m:nor/>
                        </m:rPr>
                        <a:rPr lang="en-US" sz="2400" b="0" i="0" smtClean="0">
                          <a:latin typeface="Cambria Math" charset="0"/>
                        </a:rPr>
                        <m:t>= </m:t>
                      </m:r>
                      <m:f>
                        <m:fPr>
                          <m:ctrlPr>
                            <a:rPr lang="mr-IN" sz="2400" b="0" i="1" smtClean="0">
                              <a:latin typeface="Cambria Math" panose="02040503050406030204" pitchFamily="18" charset="0"/>
                            </a:rPr>
                          </m:ctrlPr>
                        </m:fPr>
                        <m:num>
                          <m:r>
                            <m:rPr>
                              <m:nor/>
                            </m:rPr>
                            <a:rPr lang="en-US" sz="2400" b="0" i="0" smtClean="0">
                              <a:latin typeface="Cambria Math" charset="0"/>
                            </a:rPr>
                            <m:t>[</m:t>
                          </m:r>
                          <m:r>
                            <m:rPr>
                              <m:nor/>
                            </m:rPr>
                            <a:rPr lang="en-US" sz="2400" b="0" i="0" smtClean="0">
                              <a:latin typeface="Cambria Math" charset="0"/>
                            </a:rPr>
                            <m:t>P</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m:rPr>
                                      <m:nor/>
                                    </m:rPr>
                                    <a:rPr lang="en-US" sz="2400" b="0" i="0" smtClean="0">
                                      <a:latin typeface="Cambria Math" charset="0"/>
                                    </a:rPr>
                                    <m:t>X</m:t>
                                  </m:r>
                                </m:e>
                                <m:sub>
                                  <m:r>
                                    <a:rPr lang="en-US" sz="2400" b="0" i="1" smtClean="0">
                                      <a:latin typeface="Cambria Math" charset="0"/>
                                    </a:rPr>
                                    <m:t>1</m:t>
                                  </m:r>
                                </m:sub>
                              </m:sSub>
                            </m:e>
                            <m:e>
                              <m:r>
                                <m:rPr>
                                  <m:nor/>
                                </m:rPr>
                                <a:rPr lang="en-US" sz="2400" b="0" i="0" smtClean="0">
                                  <a:latin typeface="Cambria Math" charset="0"/>
                                </a:rPr>
                                <m:t>C</m:t>
                              </m:r>
                            </m:e>
                          </m:d>
                          <m:sSub>
                            <m:sSubPr>
                              <m:ctrlPr>
                                <a:rPr lang="en-US" sz="2400" b="0" i="1" smtClean="0">
                                  <a:latin typeface="Cambria Math" panose="02040503050406030204" pitchFamily="18" charset="0"/>
                                </a:rPr>
                              </m:ctrlPr>
                            </m:sSubPr>
                            <m:e>
                              <m:r>
                                <a:rPr lang="en-US" sz="2400">
                                  <a:latin typeface="Cambria Math" charset="0"/>
                                </a:rPr>
                                <m:t>∗</m:t>
                              </m:r>
                              <m:r>
                                <m:rPr>
                                  <m:nor/>
                                </m:rPr>
                                <a:rPr lang="en-US" sz="2400" b="0" i="0" smtClean="0">
                                  <a:latin typeface="Cambria Math" charset="0"/>
                                </a:rPr>
                                <m:t>P</m:t>
                              </m:r>
                              <m:r>
                                <m:rPr>
                                  <m:nor/>
                                </m:rPr>
                                <a:rPr lang="en-US" sz="2400" b="0" i="0" smtClean="0">
                                  <a:latin typeface="Cambria Math" charset="0"/>
                                </a:rPr>
                                <m:t>(</m:t>
                              </m:r>
                              <m:r>
                                <m:rPr>
                                  <m:nor/>
                                </m:rPr>
                                <a:rPr lang="en-US" sz="2400" b="0" i="0" smtClean="0">
                                  <a:latin typeface="Cambria Math" charset="0"/>
                                </a:rPr>
                                <m:t>X</m:t>
                              </m:r>
                            </m:e>
                            <m:sub>
                              <m:r>
                                <a:rPr lang="en-US" sz="2400" b="0" i="1" smtClean="0">
                                  <a:latin typeface="Cambria Math" charset="0"/>
                                </a:rPr>
                                <m:t>2</m:t>
                              </m:r>
                            </m:sub>
                          </m:sSub>
                          <m:d>
                            <m:dPr>
                              <m:begChr m:val="|"/>
                              <m:endChr m:val="|"/>
                              <m:ctrlPr>
                                <a:rPr lang="en-US" sz="2400" b="0" i="1" smtClean="0">
                                  <a:latin typeface="Cambria Math" panose="02040503050406030204" pitchFamily="18" charset="0"/>
                                </a:rPr>
                              </m:ctrlPr>
                            </m:dPr>
                            <m:e>
                              <m:r>
                                <m:rPr>
                                  <m:nor/>
                                </m:rPr>
                                <a:rPr lang="en-US" sz="2400" b="0" i="0" smtClean="0">
                                  <a:latin typeface="Cambria Math" charset="0"/>
                                </a:rPr>
                                <m:t>C</m:t>
                              </m:r>
                              <m:r>
                                <m:rPr>
                                  <m:nor/>
                                </m:rPr>
                                <a:rPr lang="en-US" sz="2400" b="0" i="0" smtClean="0">
                                  <a:latin typeface="Cambria Math" charset="0"/>
                                </a:rPr>
                                <m:t>)</m:t>
                              </m:r>
                              <m:sSub>
                                <m:sSubPr>
                                  <m:ctrlPr>
                                    <a:rPr lang="en-US" sz="2400" i="1">
                                      <a:latin typeface="Cambria Math" panose="02040503050406030204" pitchFamily="18" charset="0"/>
                                    </a:rPr>
                                  </m:ctrlPr>
                                </m:sSubPr>
                                <m:e>
                                  <m:r>
                                    <a:rPr lang="en-US" sz="2400">
                                      <a:latin typeface="Cambria Math" charset="0"/>
                                    </a:rPr>
                                    <m:t>∗</m:t>
                                  </m:r>
                                  <m:r>
                                    <m:rPr>
                                      <m:nor/>
                                    </m:rPr>
                                    <a:rPr lang="en-US" sz="2400">
                                      <a:latin typeface="Cambria Math" charset="0"/>
                                    </a:rPr>
                                    <m:t>P</m:t>
                                  </m:r>
                                  <m:r>
                                    <m:rPr>
                                      <m:nor/>
                                    </m:rPr>
                                    <a:rPr lang="en-US" sz="2400">
                                      <a:latin typeface="Cambria Math" charset="0"/>
                                    </a:rPr>
                                    <m:t>(</m:t>
                                  </m:r>
                                  <m:r>
                                    <m:rPr>
                                      <m:nor/>
                                    </m:rPr>
                                    <a:rPr lang="en-US" sz="2400">
                                      <a:latin typeface="Cambria Math" charset="0"/>
                                    </a:rPr>
                                    <m:t>X</m:t>
                                  </m:r>
                                </m:e>
                                <m:sub>
                                  <m:r>
                                    <a:rPr lang="en-US" sz="2400" b="0" i="1" smtClean="0">
                                      <a:latin typeface="Cambria Math" charset="0"/>
                                    </a:rPr>
                                    <m:t>3</m:t>
                                  </m:r>
                                </m:sub>
                              </m:sSub>
                            </m:e>
                          </m:d>
                          <m:r>
                            <m:rPr>
                              <m:nor/>
                            </m:rPr>
                            <a:rPr lang="en-US" sz="2400">
                              <a:latin typeface="Cambria Math" charset="0"/>
                            </a:rPr>
                            <m:t>C</m:t>
                          </m:r>
                          <m:r>
                            <m:rPr>
                              <m:nor/>
                            </m:rPr>
                            <a:rPr lang="en-US" sz="2400">
                              <a:latin typeface="Cambria Math" charset="0"/>
                            </a:rPr>
                            <m:t>)</m:t>
                          </m:r>
                          <m:r>
                            <a:rPr lang="mr-IN" sz="2400" b="0" i="1" smtClean="0">
                              <a:latin typeface="Cambria Math" charset="0"/>
                            </a:rPr>
                            <m:t>…</m:t>
                          </m:r>
                          <m:sSub>
                            <m:sSubPr>
                              <m:ctrlPr>
                                <a:rPr lang="en-US" sz="2400" i="1">
                                  <a:latin typeface="Cambria Math" panose="02040503050406030204" pitchFamily="18" charset="0"/>
                                </a:rPr>
                              </m:ctrlPr>
                            </m:sSubPr>
                            <m:e>
                              <m:r>
                                <a:rPr lang="en-US" sz="2400">
                                  <a:latin typeface="Cambria Math" charset="0"/>
                                </a:rPr>
                                <m:t>∗</m:t>
                              </m:r>
                              <m:r>
                                <m:rPr>
                                  <m:nor/>
                                </m:rPr>
                                <a:rPr lang="en-US" sz="2400">
                                  <a:latin typeface="Cambria Math" charset="0"/>
                                </a:rPr>
                                <m:t>P</m:t>
                              </m:r>
                              <m:r>
                                <m:rPr>
                                  <m:nor/>
                                </m:rPr>
                                <a:rPr lang="en-US" sz="2400">
                                  <a:latin typeface="Cambria Math" charset="0"/>
                                </a:rPr>
                                <m:t>(</m:t>
                              </m:r>
                              <m:r>
                                <m:rPr>
                                  <m:nor/>
                                </m:rPr>
                                <a:rPr lang="en-US" sz="2400">
                                  <a:latin typeface="Cambria Math" charset="0"/>
                                </a:rPr>
                                <m:t>X</m:t>
                              </m:r>
                            </m:e>
                            <m:sub>
                              <m:r>
                                <a:rPr lang="en-US" sz="2400" b="0" i="1" smtClean="0">
                                  <a:latin typeface="Cambria Math" charset="0"/>
                                </a:rPr>
                                <m:t>𝑛</m:t>
                              </m:r>
                            </m:sub>
                          </m:sSub>
                          <m:r>
                            <a:rPr lang="en-US" sz="2400" i="1">
                              <a:latin typeface="Cambria Math" charset="0"/>
                            </a:rPr>
                            <m:t>|</m:t>
                          </m:r>
                          <m:r>
                            <m:rPr>
                              <m:nor/>
                            </m:rPr>
                            <a:rPr lang="en-US" sz="2400">
                              <a:latin typeface="Cambria Math" charset="0"/>
                            </a:rPr>
                            <m:t>C</m:t>
                          </m:r>
                          <m:r>
                            <m:rPr>
                              <m:nor/>
                            </m:rPr>
                            <a:rPr lang="en-US" sz="2400">
                              <a:latin typeface="Cambria Math" charset="0"/>
                            </a:rPr>
                            <m:t>)]</m:t>
                          </m:r>
                          <m:r>
                            <a:rPr lang="en-US" sz="2400">
                              <a:latin typeface="Cambria Math" charset="0"/>
                            </a:rPr>
                            <m:t>∗</m:t>
                          </m:r>
                          <m:r>
                            <m:rPr>
                              <m:nor/>
                            </m:rPr>
                            <a:rPr lang="en-US" sz="2400" b="0" i="0" smtClean="0">
                              <a:latin typeface="Cambria Math" charset="0"/>
                            </a:rPr>
                            <m:t>P</m:t>
                          </m:r>
                          <m:r>
                            <m:rPr>
                              <m:nor/>
                            </m:rPr>
                            <a:rPr lang="en-US" sz="2400" b="0" i="0" smtClean="0">
                              <a:latin typeface="Cambria Math" charset="0"/>
                            </a:rPr>
                            <m:t>(</m:t>
                          </m:r>
                          <m:r>
                            <m:rPr>
                              <m:nor/>
                            </m:rPr>
                            <a:rPr lang="en-US" sz="2400" b="0" i="0" smtClean="0">
                              <a:latin typeface="Cambria Math" charset="0"/>
                            </a:rPr>
                            <m:t>C</m:t>
                          </m:r>
                          <m:r>
                            <m:rPr>
                              <m:nor/>
                            </m:rPr>
                            <a:rPr lang="en-US" sz="2400" b="0" i="0" smtClean="0">
                              <a:latin typeface="Cambria Math" charset="0"/>
                            </a:rPr>
                            <m:t>)</m:t>
                          </m:r>
                        </m:num>
                        <m:den>
                          <m:r>
                            <m:rPr>
                              <m:nor/>
                            </m:rPr>
                            <a:rPr lang="en-US" sz="2400" b="0" i="0" smtClean="0">
                              <a:latin typeface="Cambria Math" charset="0"/>
                            </a:rPr>
                            <m:t>P</m:t>
                          </m:r>
                          <m:r>
                            <m:rPr>
                              <m:nor/>
                            </m:rPr>
                            <a:rPr lang="en-US" sz="2400" b="0" i="0" smtClean="0">
                              <a:latin typeface="Cambria Math" charset="0"/>
                            </a:rPr>
                            <m:t>(</m:t>
                          </m:r>
                          <m:r>
                            <m:rPr>
                              <m:nor/>
                            </m:rPr>
                            <a:rPr lang="en-US" sz="2400" b="0" i="0" smtClean="0">
                              <a:latin typeface="Cambria Math" charset="0"/>
                            </a:rPr>
                            <m:t>X</m:t>
                          </m:r>
                          <m:r>
                            <m:rPr>
                              <m:nor/>
                            </m:rPr>
                            <a:rPr lang="en-US" sz="2400" b="0" i="0" smtClean="0">
                              <a:latin typeface="Cambria Math" charset="0"/>
                            </a:rPr>
                            <m:t>)</m:t>
                          </m:r>
                        </m:den>
                      </m:f>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54" y="1110153"/>
                <a:ext cx="11107906" cy="4902458"/>
              </a:xfrm>
              <a:blipFill rotWithShape="0">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114</a:t>
            </a:fld>
            <a:endParaRPr lang="en-US" dirty="0"/>
          </a:p>
        </p:txBody>
      </p:sp>
      <p:sp>
        <p:nvSpPr>
          <p:cNvPr id="6" name="Line Callout 1 5"/>
          <p:cNvSpPr/>
          <p:nvPr/>
        </p:nvSpPr>
        <p:spPr>
          <a:xfrm>
            <a:off x="844062" y="1007998"/>
            <a:ext cx="3534507" cy="1717618"/>
          </a:xfrm>
          <a:prstGeom prst="borderCallout1">
            <a:avLst>
              <a:gd name="adj1" fmla="val 51065"/>
              <a:gd name="adj2" fmla="val 100130"/>
              <a:gd name="adj3" fmla="val 109982"/>
              <a:gd name="adj4" fmla="val 12568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844062" y="1007998"/>
            <a:ext cx="3534507" cy="1754326"/>
          </a:xfrm>
          <a:prstGeom prst="rect">
            <a:avLst/>
          </a:prstGeom>
          <a:noFill/>
        </p:spPr>
        <p:txBody>
          <a:bodyPr wrap="square" rtlCol="0">
            <a:spAutoFit/>
          </a:bodyPr>
          <a:lstStyle/>
          <a:p>
            <a:r>
              <a:rPr lang="de-DE" b="1" dirty="0">
                <a:solidFill>
                  <a:schemeClr val="accent1"/>
                </a:solidFill>
              </a:rPr>
              <a:t>Prior Probability</a:t>
            </a:r>
            <a:r>
              <a:rPr lang="de-DE" dirty="0">
                <a:solidFill>
                  <a:schemeClr val="accent1"/>
                </a:solidFill>
              </a:rPr>
              <a:t> of the Predictor can be estimated directly by multiplying the individual relative frequencies of each predictor (due to the naive  independence assumption)</a:t>
            </a:r>
            <a:endParaRPr lang="en-US" dirty="0">
              <a:solidFill>
                <a:schemeClr val="accent1"/>
              </a:solidFill>
            </a:endParaRPr>
          </a:p>
        </p:txBody>
      </p:sp>
      <p:sp>
        <p:nvSpPr>
          <p:cNvPr id="10" name="Line Callout 1 9"/>
          <p:cNvSpPr/>
          <p:nvPr/>
        </p:nvSpPr>
        <p:spPr>
          <a:xfrm>
            <a:off x="7339457" y="870384"/>
            <a:ext cx="3534507" cy="886622"/>
          </a:xfrm>
          <a:prstGeom prst="borderCallout1">
            <a:avLst>
              <a:gd name="adj1" fmla="val 47993"/>
              <a:gd name="adj2" fmla="val -367"/>
              <a:gd name="adj3" fmla="val 231222"/>
              <a:gd name="adj4" fmla="val -2157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7339457" y="833676"/>
            <a:ext cx="3534507" cy="923330"/>
          </a:xfrm>
          <a:prstGeom prst="rect">
            <a:avLst/>
          </a:prstGeom>
          <a:noFill/>
        </p:spPr>
        <p:txBody>
          <a:bodyPr wrap="square" rtlCol="0">
            <a:spAutoFit/>
          </a:bodyPr>
          <a:lstStyle/>
          <a:p>
            <a:r>
              <a:rPr lang="de-DE" b="1" dirty="0">
                <a:solidFill>
                  <a:schemeClr val="accent1"/>
                </a:solidFill>
              </a:rPr>
              <a:t>Key Idea: </a:t>
            </a:r>
            <a:r>
              <a:rPr lang="de-DE" dirty="0">
                <a:solidFill>
                  <a:schemeClr val="accent1"/>
                </a:solidFill>
              </a:rPr>
              <a:t>the “naive assumption“ allows us to multiply the probabilities</a:t>
            </a:r>
            <a:endParaRPr lang="en-US" dirty="0">
              <a:solidFill>
                <a:schemeClr val="accent1"/>
              </a:solidFill>
            </a:endParaRPr>
          </a:p>
        </p:txBody>
      </p:sp>
    </p:spTree>
    <p:extLst>
      <p:ext uri="{BB962C8B-B14F-4D97-AF65-F5344CB8AC3E}">
        <p14:creationId xmlns:p14="http://schemas.microsoft.com/office/powerpoint/2010/main" val="160247119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Classifier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54" y="1110153"/>
                <a:ext cx="11107906" cy="4902458"/>
              </a:xfrm>
            </p:spPr>
            <p:txBody>
              <a:bodyPr anchor="ctr">
                <a:noAutofit/>
              </a:bodyPr>
              <a:lstStyle/>
              <a:p>
                <a:pPr marL="0" indent="0">
                  <a:buNone/>
                </a:pPr>
                <a14:m>
                  <m:oMathPara xmlns:m="http://schemas.openxmlformats.org/officeDocument/2006/math">
                    <m:oMathParaPr>
                      <m:jc m:val="center"/>
                    </m:oMathParaPr>
                    <m:oMath xmlns:m="http://schemas.openxmlformats.org/officeDocument/2006/math">
                      <m:r>
                        <m:rPr>
                          <m:nor/>
                        </m:rPr>
                        <a:rPr lang="en-US" sz="2400" b="0" i="0" smtClean="0">
                          <a:latin typeface="Cambria Math" charset="0"/>
                        </a:rPr>
                        <m:t>P</m:t>
                      </m:r>
                      <m:d>
                        <m:dPr>
                          <m:ctrlPr>
                            <a:rPr lang="en-US" sz="2400" b="0" i="1" smtClean="0">
                              <a:latin typeface="Cambria Math" panose="02040503050406030204" pitchFamily="18" charset="0"/>
                            </a:rPr>
                          </m:ctrlPr>
                        </m:dPr>
                        <m:e>
                          <m:r>
                            <m:rPr>
                              <m:nor/>
                            </m:rPr>
                            <a:rPr lang="en-US" sz="2400" b="0" i="0" smtClean="0">
                              <a:latin typeface="Cambria Math" charset="0"/>
                            </a:rPr>
                            <m:t>C</m:t>
                          </m:r>
                        </m:e>
                        <m:e>
                          <m:r>
                            <m:rPr>
                              <m:nor/>
                            </m:rPr>
                            <a:rPr lang="en-US" sz="2400" b="0" i="0" smtClean="0">
                              <a:latin typeface="Cambria Math" charset="0"/>
                            </a:rPr>
                            <m:t>X</m:t>
                          </m:r>
                        </m:e>
                      </m:d>
                      <m:r>
                        <m:rPr>
                          <m:nor/>
                        </m:rPr>
                        <a:rPr lang="en-US" sz="2400" b="0" i="0" smtClean="0">
                          <a:latin typeface="Cambria Math" charset="0"/>
                        </a:rPr>
                        <m:t>= </m:t>
                      </m:r>
                      <m:f>
                        <m:fPr>
                          <m:ctrlPr>
                            <a:rPr lang="mr-IN" sz="2400" b="0" i="1" smtClean="0">
                              <a:latin typeface="Cambria Math" panose="02040503050406030204" pitchFamily="18" charset="0"/>
                            </a:rPr>
                          </m:ctrlPr>
                        </m:fPr>
                        <m:num>
                          <m:r>
                            <m:rPr>
                              <m:nor/>
                            </m:rPr>
                            <a:rPr lang="en-US" sz="2400" b="0" i="0" smtClean="0">
                              <a:latin typeface="Cambria Math" charset="0"/>
                            </a:rPr>
                            <m:t>[</m:t>
                          </m:r>
                          <m:r>
                            <m:rPr>
                              <m:nor/>
                            </m:rPr>
                            <a:rPr lang="en-US" sz="2400" b="0" i="0" smtClean="0">
                              <a:latin typeface="Cambria Math" charset="0"/>
                            </a:rPr>
                            <m:t>P</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m:rPr>
                                      <m:nor/>
                                    </m:rPr>
                                    <a:rPr lang="en-US" sz="2400" b="0" i="0" smtClean="0">
                                      <a:latin typeface="Cambria Math" charset="0"/>
                                    </a:rPr>
                                    <m:t>X</m:t>
                                  </m:r>
                                </m:e>
                                <m:sub>
                                  <m:r>
                                    <a:rPr lang="en-US" sz="2400" b="0" i="1" smtClean="0">
                                      <a:latin typeface="Cambria Math" charset="0"/>
                                    </a:rPr>
                                    <m:t>1</m:t>
                                  </m:r>
                                </m:sub>
                              </m:sSub>
                            </m:e>
                            <m:e>
                              <m:r>
                                <m:rPr>
                                  <m:nor/>
                                </m:rPr>
                                <a:rPr lang="en-US" sz="2400" b="0" i="0" smtClean="0">
                                  <a:latin typeface="Cambria Math" charset="0"/>
                                </a:rPr>
                                <m:t>C</m:t>
                              </m:r>
                            </m:e>
                          </m:d>
                          <m:sSub>
                            <m:sSubPr>
                              <m:ctrlPr>
                                <a:rPr lang="en-US" sz="2400" b="0" i="1" smtClean="0">
                                  <a:latin typeface="Cambria Math" panose="02040503050406030204" pitchFamily="18" charset="0"/>
                                </a:rPr>
                              </m:ctrlPr>
                            </m:sSubPr>
                            <m:e>
                              <m:r>
                                <a:rPr lang="en-US" sz="2400">
                                  <a:latin typeface="Cambria Math" charset="0"/>
                                </a:rPr>
                                <m:t>∗</m:t>
                              </m:r>
                              <m:r>
                                <m:rPr>
                                  <m:nor/>
                                </m:rPr>
                                <a:rPr lang="en-US" sz="2400" b="0" i="0" smtClean="0">
                                  <a:latin typeface="Cambria Math" charset="0"/>
                                </a:rPr>
                                <m:t>P</m:t>
                              </m:r>
                              <m:r>
                                <m:rPr>
                                  <m:nor/>
                                </m:rPr>
                                <a:rPr lang="en-US" sz="2400" b="0" i="0" smtClean="0">
                                  <a:latin typeface="Cambria Math" charset="0"/>
                                </a:rPr>
                                <m:t>(</m:t>
                              </m:r>
                              <m:r>
                                <m:rPr>
                                  <m:nor/>
                                </m:rPr>
                                <a:rPr lang="en-US" sz="2400" b="0" i="0" smtClean="0">
                                  <a:latin typeface="Cambria Math" charset="0"/>
                                </a:rPr>
                                <m:t>X</m:t>
                              </m:r>
                            </m:e>
                            <m:sub>
                              <m:r>
                                <a:rPr lang="en-US" sz="2400" b="0" i="1" smtClean="0">
                                  <a:latin typeface="Cambria Math" charset="0"/>
                                </a:rPr>
                                <m:t>2</m:t>
                              </m:r>
                            </m:sub>
                          </m:sSub>
                          <m:d>
                            <m:dPr>
                              <m:begChr m:val="|"/>
                              <m:endChr m:val="|"/>
                              <m:ctrlPr>
                                <a:rPr lang="en-US" sz="2400" b="0" i="1" smtClean="0">
                                  <a:latin typeface="Cambria Math" panose="02040503050406030204" pitchFamily="18" charset="0"/>
                                </a:rPr>
                              </m:ctrlPr>
                            </m:dPr>
                            <m:e>
                              <m:r>
                                <m:rPr>
                                  <m:nor/>
                                </m:rPr>
                                <a:rPr lang="en-US" sz="2400" b="0" i="0" smtClean="0">
                                  <a:latin typeface="Cambria Math" charset="0"/>
                                </a:rPr>
                                <m:t>C</m:t>
                              </m:r>
                              <m:r>
                                <m:rPr>
                                  <m:nor/>
                                </m:rPr>
                                <a:rPr lang="en-US" sz="2400" b="0" i="0" smtClean="0">
                                  <a:latin typeface="Cambria Math" charset="0"/>
                                </a:rPr>
                                <m:t>)</m:t>
                              </m:r>
                              <m:sSub>
                                <m:sSubPr>
                                  <m:ctrlPr>
                                    <a:rPr lang="en-US" sz="2400" i="1">
                                      <a:latin typeface="Cambria Math" panose="02040503050406030204" pitchFamily="18" charset="0"/>
                                    </a:rPr>
                                  </m:ctrlPr>
                                </m:sSubPr>
                                <m:e>
                                  <m:r>
                                    <a:rPr lang="en-US" sz="2400">
                                      <a:latin typeface="Cambria Math" charset="0"/>
                                    </a:rPr>
                                    <m:t>∗</m:t>
                                  </m:r>
                                  <m:r>
                                    <m:rPr>
                                      <m:nor/>
                                    </m:rPr>
                                    <a:rPr lang="en-US" sz="2400">
                                      <a:latin typeface="Cambria Math" charset="0"/>
                                    </a:rPr>
                                    <m:t>P</m:t>
                                  </m:r>
                                  <m:r>
                                    <m:rPr>
                                      <m:nor/>
                                    </m:rPr>
                                    <a:rPr lang="en-US" sz="2400">
                                      <a:latin typeface="Cambria Math" charset="0"/>
                                    </a:rPr>
                                    <m:t>(</m:t>
                                  </m:r>
                                  <m:r>
                                    <m:rPr>
                                      <m:nor/>
                                    </m:rPr>
                                    <a:rPr lang="en-US" sz="2400">
                                      <a:latin typeface="Cambria Math" charset="0"/>
                                    </a:rPr>
                                    <m:t>X</m:t>
                                  </m:r>
                                </m:e>
                                <m:sub>
                                  <m:r>
                                    <a:rPr lang="en-US" sz="2400" b="0" i="1" smtClean="0">
                                      <a:latin typeface="Cambria Math" charset="0"/>
                                    </a:rPr>
                                    <m:t>3</m:t>
                                  </m:r>
                                </m:sub>
                              </m:sSub>
                            </m:e>
                          </m:d>
                          <m:r>
                            <m:rPr>
                              <m:nor/>
                            </m:rPr>
                            <a:rPr lang="en-US" sz="2400">
                              <a:latin typeface="Cambria Math" charset="0"/>
                            </a:rPr>
                            <m:t>C</m:t>
                          </m:r>
                          <m:r>
                            <m:rPr>
                              <m:nor/>
                            </m:rPr>
                            <a:rPr lang="en-US" sz="2400">
                              <a:latin typeface="Cambria Math" charset="0"/>
                            </a:rPr>
                            <m:t>)</m:t>
                          </m:r>
                          <m:r>
                            <a:rPr lang="mr-IN" sz="2400" b="0" i="1" smtClean="0">
                              <a:latin typeface="Cambria Math" charset="0"/>
                            </a:rPr>
                            <m:t>…</m:t>
                          </m:r>
                          <m:sSub>
                            <m:sSubPr>
                              <m:ctrlPr>
                                <a:rPr lang="en-US" sz="2400" i="1">
                                  <a:latin typeface="Cambria Math" panose="02040503050406030204" pitchFamily="18" charset="0"/>
                                </a:rPr>
                              </m:ctrlPr>
                            </m:sSubPr>
                            <m:e>
                              <m:r>
                                <a:rPr lang="en-US" sz="2400">
                                  <a:latin typeface="Cambria Math" charset="0"/>
                                </a:rPr>
                                <m:t>∗</m:t>
                              </m:r>
                              <m:r>
                                <m:rPr>
                                  <m:nor/>
                                </m:rPr>
                                <a:rPr lang="en-US" sz="2400">
                                  <a:latin typeface="Cambria Math" charset="0"/>
                                </a:rPr>
                                <m:t>P</m:t>
                              </m:r>
                              <m:r>
                                <m:rPr>
                                  <m:nor/>
                                </m:rPr>
                                <a:rPr lang="en-US" sz="2400">
                                  <a:latin typeface="Cambria Math" charset="0"/>
                                </a:rPr>
                                <m:t>(</m:t>
                              </m:r>
                              <m:r>
                                <m:rPr>
                                  <m:nor/>
                                </m:rPr>
                                <a:rPr lang="en-US" sz="2400">
                                  <a:latin typeface="Cambria Math" charset="0"/>
                                </a:rPr>
                                <m:t>X</m:t>
                              </m:r>
                            </m:e>
                            <m:sub>
                              <m:r>
                                <a:rPr lang="en-US" sz="2400" b="0" i="1" smtClean="0">
                                  <a:latin typeface="Cambria Math" charset="0"/>
                                </a:rPr>
                                <m:t>𝑛</m:t>
                              </m:r>
                            </m:sub>
                          </m:sSub>
                          <m:r>
                            <a:rPr lang="en-US" sz="2400" i="1">
                              <a:latin typeface="Cambria Math" charset="0"/>
                            </a:rPr>
                            <m:t>|</m:t>
                          </m:r>
                          <m:r>
                            <m:rPr>
                              <m:nor/>
                            </m:rPr>
                            <a:rPr lang="en-US" sz="2400">
                              <a:latin typeface="Cambria Math" charset="0"/>
                            </a:rPr>
                            <m:t>C</m:t>
                          </m:r>
                          <m:r>
                            <m:rPr>
                              <m:nor/>
                            </m:rPr>
                            <a:rPr lang="en-US" sz="2400">
                              <a:latin typeface="Cambria Math" charset="0"/>
                            </a:rPr>
                            <m:t>)]</m:t>
                          </m:r>
                          <m:r>
                            <a:rPr lang="en-US" sz="2400">
                              <a:latin typeface="Cambria Math" charset="0"/>
                            </a:rPr>
                            <m:t>∗</m:t>
                          </m:r>
                          <m:r>
                            <m:rPr>
                              <m:nor/>
                            </m:rPr>
                            <a:rPr lang="en-US" sz="2400" b="0" i="0" smtClean="0">
                              <a:latin typeface="Cambria Math" charset="0"/>
                            </a:rPr>
                            <m:t>P</m:t>
                          </m:r>
                          <m:r>
                            <m:rPr>
                              <m:nor/>
                            </m:rPr>
                            <a:rPr lang="en-US" sz="2400" b="0" i="0" smtClean="0">
                              <a:latin typeface="Cambria Math" charset="0"/>
                            </a:rPr>
                            <m:t>(</m:t>
                          </m:r>
                          <m:r>
                            <m:rPr>
                              <m:nor/>
                            </m:rPr>
                            <a:rPr lang="en-US" sz="2400" b="0" i="0" smtClean="0">
                              <a:latin typeface="Cambria Math" charset="0"/>
                            </a:rPr>
                            <m:t>C</m:t>
                          </m:r>
                          <m:r>
                            <m:rPr>
                              <m:nor/>
                            </m:rPr>
                            <a:rPr lang="en-US" sz="2400" b="0" i="0" smtClean="0">
                              <a:latin typeface="Cambria Math" charset="0"/>
                            </a:rPr>
                            <m:t>)</m:t>
                          </m:r>
                        </m:num>
                        <m:den>
                          <m:r>
                            <m:rPr>
                              <m:nor/>
                            </m:rPr>
                            <a:rPr lang="en-US" sz="2400" b="0" i="0" smtClean="0">
                              <a:latin typeface="Cambria Math" charset="0"/>
                            </a:rPr>
                            <m:t>P</m:t>
                          </m:r>
                          <m:r>
                            <m:rPr>
                              <m:nor/>
                            </m:rPr>
                            <a:rPr lang="en-US" sz="2400" b="0" i="0" smtClean="0">
                              <a:latin typeface="Cambria Math" charset="0"/>
                            </a:rPr>
                            <m:t>(</m:t>
                          </m:r>
                          <m:r>
                            <m:rPr>
                              <m:nor/>
                            </m:rPr>
                            <a:rPr lang="en-US" sz="2400" b="0" i="0" smtClean="0">
                              <a:latin typeface="Cambria Math" charset="0"/>
                            </a:rPr>
                            <m:t>X</m:t>
                          </m:r>
                          <m:r>
                            <m:rPr>
                              <m:nor/>
                            </m:rPr>
                            <a:rPr lang="en-US" sz="2400" b="0" i="0" smtClean="0">
                              <a:latin typeface="Cambria Math" charset="0"/>
                            </a:rPr>
                            <m:t>)</m:t>
                          </m:r>
                        </m:den>
                      </m:f>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54" y="1110153"/>
                <a:ext cx="11107906" cy="4902458"/>
              </a:xfrm>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115</a:t>
            </a:fld>
            <a:endParaRPr lang="en-US" dirty="0"/>
          </a:p>
        </p:txBody>
      </p:sp>
      <p:sp>
        <p:nvSpPr>
          <p:cNvPr id="7" name="TextBox 6"/>
          <p:cNvSpPr txBox="1"/>
          <p:nvPr/>
        </p:nvSpPr>
        <p:spPr>
          <a:xfrm>
            <a:off x="844062" y="790246"/>
            <a:ext cx="8262649" cy="369332"/>
          </a:xfrm>
          <a:prstGeom prst="rect">
            <a:avLst/>
          </a:prstGeom>
          <a:noFill/>
        </p:spPr>
        <p:txBody>
          <a:bodyPr wrap="square" rtlCol="0">
            <a:spAutoFit/>
          </a:bodyPr>
          <a:lstStyle/>
          <a:p>
            <a:r>
              <a:rPr lang="de-DE" dirty="0">
                <a:solidFill>
                  <a:schemeClr val="accent1"/>
                </a:solidFill>
              </a:rPr>
              <a:t>Lets consider the following case, and try to predict </a:t>
            </a:r>
            <a:r>
              <a:rPr lang="de-DE" dirty="0" err="1">
                <a:solidFill>
                  <a:schemeClr val="accent1"/>
                </a:solidFill>
              </a:rPr>
              <a:t>whether</a:t>
            </a:r>
            <a:r>
              <a:rPr lang="de-DE" dirty="0">
                <a:solidFill>
                  <a:schemeClr val="accent1"/>
                </a:solidFill>
              </a:rPr>
              <a:t> </a:t>
            </a:r>
            <a:r>
              <a:rPr lang="de-DE" dirty="0" err="1">
                <a:solidFill>
                  <a:schemeClr val="accent1"/>
                </a:solidFill>
              </a:rPr>
              <a:t>we</a:t>
            </a:r>
            <a:r>
              <a:rPr lang="de-DE" dirty="0">
                <a:solidFill>
                  <a:schemeClr val="accent1"/>
                </a:solidFill>
              </a:rPr>
              <a:t> </a:t>
            </a:r>
            <a:r>
              <a:rPr lang="de-DE" dirty="0" err="1">
                <a:solidFill>
                  <a:schemeClr val="accent1"/>
                </a:solidFill>
              </a:rPr>
              <a:t>should</a:t>
            </a:r>
            <a:r>
              <a:rPr lang="de-DE" dirty="0">
                <a:solidFill>
                  <a:schemeClr val="accent1"/>
                </a:solidFill>
              </a:rPr>
              <a:t> golf </a:t>
            </a:r>
            <a:r>
              <a:rPr lang="de-DE" dirty="0" err="1">
                <a:solidFill>
                  <a:schemeClr val="accent1"/>
                </a:solidFill>
              </a:rPr>
              <a:t>or</a:t>
            </a:r>
            <a:r>
              <a:rPr lang="de-DE" dirty="0">
                <a:solidFill>
                  <a:schemeClr val="accent1"/>
                </a:solidFill>
              </a:rPr>
              <a:t> not</a:t>
            </a:r>
          </a:p>
        </p:txBody>
      </p:sp>
      <p:graphicFrame>
        <p:nvGraphicFramePr>
          <p:cNvPr id="5" name="Table 4"/>
          <p:cNvGraphicFramePr>
            <a:graphicFrameLocks noGrp="1"/>
          </p:cNvGraphicFramePr>
          <p:nvPr>
            <p:extLst>
              <p:ext uri="{D42A27DB-BD31-4B8C-83A1-F6EECF244321}">
                <p14:modId xmlns:p14="http://schemas.microsoft.com/office/powerpoint/2010/main" val="787145761"/>
              </p:ext>
            </p:extLst>
          </p:nvPr>
        </p:nvGraphicFramePr>
        <p:xfrm>
          <a:off x="844062" y="1507532"/>
          <a:ext cx="8128000" cy="74168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0000"/>
                    </a:ext>
                  </a:extLst>
                </a:gridCol>
                <a:gridCol w="1625600">
                  <a:extLst>
                    <a:ext uri="{9D8B030D-6E8A-4147-A177-3AD203B41FA5}">
                      <a16:colId xmlns:a16="http://schemas.microsoft.com/office/drawing/2014/main" val="20001"/>
                    </a:ext>
                  </a:extLst>
                </a:gridCol>
                <a:gridCol w="1625600">
                  <a:extLst>
                    <a:ext uri="{9D8B030D-6E8A-4147-A177-3AD203B41FA5}">
                      <a16:colId xmlns:a16="http://schemas.microsoft.com/office/drawing/2014/main" val="20002"/>
                    </a:ext>
                  </a:extLst>
                </a:gridCol>
                <a:gridCol w="1625600">
                  <a:extLst>
                    <a:ext uri="{9D8B030D-6E8A-4147-A177-3AD203B41FA5}">
                      <a16:colId xmlns:a16="http://schemas.microsoft.com/office/drawing/2014/main" val="20003"/>
                    </a:ext>
                  </a:extLst>
                </a:gridCol>
                <a:gridCol w="1625600">
                  <a:extLst>
                    <a:ext uri="{9D8B030D-6E8A-4147-A177-3AD203B41FA5}">
                      <a16:colId xmlns:a16="http://schemas.microsoft.com/office/drawing/2014/main" val="20004"/>
                    </a:ext>
                  </a:extLst>
                </a:gridCol>
              </a:tblGrid>
              <a:tr h="370840">
                <a:tc>
                  <a:txBody>
                    <a:bodyPr/>
                    <a:lstStyle/>
                    <a:p>
                      <a:r>
                        <a:rPr lang="en-US" dirty="0"/>
                        <a:t>Outlook</a:t>
                      </a:r>
                    </a:p>
                  </a:txBody>
                  <a:tcPr/>
                </a:tc>
                <a:tc>
                  <a:txBody>
                    <a:bodyPr/>
                    <a:lstStyle/>
                    <a:p>
                      <a:r>
                        <a:rPr lang="en-US" dirty="0"/>
                        <a:t>Temperature</a:t>
                      </a:r>
                    </a:p>
                  </a:txBody>
                  <a:tcPr/>
                </a:tc>
                <a:tc>
                  <a:txBody>
                    <a:bodyPr/>
                    <a:lstStyle/>
                    <a:p>
                      <a:r>
                        <a:rPr lang="en-US" dirty="0"/>
                        <a:t>Humidity</a:t>
                      </a:r>
                    </a:p>
                  </a:txBody>
                  <a:tcPr/>
                </a:tc>
                <a:tc>
                  <a:txBody>
                    <a:bodyPr/>
                    <a:lstStyle/>
                    <a:p>
                      <a:r>
                        <a:rPr lang="en-US" dirty="0"/>
                        <a:t>Windy?</a:t>
                      </a:r>
                    </a:p>
                  </a:txBody>
                  <a:tcPr/>
                </a:tc>
                <a:tc>
                  <a:txBody>
                    <a:bodyPr/>
                    <a:lstStyle/>
                    <a:p>
                      <a:r>
                        <a:rPr lang="en-US" dirty="0"/>
                        <a:t>Play?</a:t>
                      </a:r>
                    </a:p>
                  </a:txBody>
                  <a:tcPr/>
                </a:tc>
                <a:extLst>
                  <a:ext uri="{0D108BD9-81ED-4DB2-BD59-A6C34878D82A}">
                    <a16:rowId xmlns:a16="http://schemas.microsoft.com/office/drawing/2014/main" val="10000"/>
                  </a:ext>
                </a:extLst>
              </a:tr>
              <a:tr h="370840">
                <a:tc>
                  <a:txBody>
                    <a:bodyPr/>
                    <a:lstStyle/>
                    <a:p>
                      <a:r>
                        <a:rPr lang="en-US" dirty="0">
                          <a:solidFill>
                            <a:schemeClr val="accent1"/>
                          </a:solidFill>
                        </a:rPr>
                        <a:t>Sunny</a:t>
                      </a:r>
                    </a:p>
                  </a:txBody>
                  <a:tcPr/>
                </a:tc>
                <a:tc>
                  <a:txBody>
                    <a:bodyPr/>
                    <a:lstStyle/>
                    <a:p>
                      <a:r>
                        <a:rPr lang="en-US" dirty="0">
                          <a:solidFill>
                            <a:schemeClr val="accent1"/>
                          </a:solidFill>
                        </a:rPr>
                        <a:t>Cool</a:t>
                      </a:r>
                    </a:p>
                  </a:txBody>
                  <a:tcPr/>
                </a:tc>
                <a:tc>
                  <a:txBody>
                    <a:bodyPr/>
                    <a:lstStyle/>
                    <a:p>
                      <a:r>
                        <a:rPr lang="en-US" dirty="0">
                          <a:solidFill>
                            <a:schemeClr val="accent1"/>
                          </a:solidFill>
                        </a:rPr>
                        <a:t>High</a:t>
                      </a:r>
                    </a:p>
                  </a:txBody>
                  <a:tcPr/>
                </a:tc>
                <a:tc>
                  <a:txBody>
                    <a:bodyPr/>
                    <a:lstStyle/>
                    <a:p>
                      <a:r>
                        <a:rPr lang="en-US" dirty="0">
                          <a:solidFill>
                            <a:schemeClr val="accent1"/>
                          </a:solidFill>
                        </a:rPr>
                        <a:t>TRUE</a:t>
                      </a:r>
                    </a:p>
                  </a:txBody>
                  <a:tcPr/>
                </a:tc>
                <a:tc>
                  <a:txBody>
                    <a:bodyPr/>
                    <a:lstStyle/>
                    <a:p>
                      <a:r>
                        <a:rPr lang="en-US" dirty="0">
                          <a:solidFill>
                            <a:schemeClr val="accent1"/>
                          </a:solidFill>
                        </a:rPr>
                        <a:t>YES</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15771378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Classifier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54" y="1110153"/>
                <a:ext cx="11107906" cy="4902458"/>
              </a:xfrm>
            </p:spPr>
            <p:txBody>
              <a:bodyPr anchor="ctr">
                <a:noAutofit/>
              </a:bodyPr>
              <a:lstStyle/>
              <a:p>
                <a:pPr marL="0" indent="0">
                  <a:buNone/>
                </a:pPr>
                <a14:m>
                  <m:oMathPara xmlns:m="http://schemas.openxmlformats.org/officeDocument/2006/math">
                    <m:oMathParaPr>
                      <m:jc m:val="center"/>
                    </m:oMathParaPr>
                    <m:oMath xmlns:m="http://schemas.openxmlformats.org/officeDocument/2006/math">
                      <m:r>
                        <m:rPr>
                          <m:nor/>
                        </m:rPr>
                        <a:rPr lang="en-US" sz="2400">
                          <a:latin typeface="Cambria Math" charset="0"/>
                        </a:rPr>
                        <m:t>P</m:t>
                      </m:r>
                      <m:d>
                        <m:dPr>
                          <m:ctrlPr>
                            <a:rPr lang="en-US" sz="2400" i="1">
                              <a:latin typeface="Cambria Math" panose="02040503050406030204" pitchFamily="18" charset="0"/>
                            </a:rPr>
                          </m:ctrlPr>
                        </m:dPr>
                        <m:e>
                          <m:r>
                            <m:rPr>
                              <m:nor/>
                            </m:rPr>
                            <a:rPr lang="en-US" sz="2400">
                              <a:latin typeface="Cambria Math" charset="0"/>
                            </a:rPr>
                            <m:t>YES</m:t>
                          </m:r>
                        </m:e>
                        <m:e>
                          <m:r>
                            <m:rPr>
                              <m:nor/>
                            </m:rPr>
                            <a:rPr lang="en-US" sz="2400">
                              <a:latin typeface="Cambria Math" charset="0"/>
                            </a:rPr>
                            <m:t>X</m:t>
                          </m:r>
                        </m:e>
                      </m:d>
                      <m:r>
                        <m:rPr>
                          <m:nor/>
                        </m:rPr>
                        <a:rPr lang="en-US" sz="2400" b="0" i="0" smtClean="0">
                          <a:latin typeface="Cambria Math" panose="02040503050406030204" pitchFamily="18" charset="0"/>
                        </a:rPr>
                        <m:t>=</m:t>
                      </m:r>
                      <m:f>
                        <m:fPr>
                          <m:ctrlPr>
                            <a:rPr lang="mr-IN" sz="2400" i="1">
                              <a:latin typeface="Cambria Math" panose="02040503050406030204" pitchFamily="18" charset="0"/>
                            </a:rPr>
                          </m:ctrlPr>
                        </m:fPr>
                        <m:num>
                          <m:r>
                            <m:rPr>
                              <m:nor/>
                            </m:rPr>
                            <a:rPr lang="en-US" sz="2400">
                              <a:latin typeface="Cambria Math" charset="0"/>
                            </a:rPr>
                            <m:t>[</m:t>
                          </m:r>
                          <m:r>
                            <m:rPr>
                              <m:nor/>
                            </m:rPr>
                            <a:rPr lang="en-US" sz="2400">
                              <a:latin typeface="Cambria Math" charset="0"/>
                            </a:rPr>
                            <m:t>P</m:t>
                          </m:r>
                          <m:d>
                            <m:dPr>
                              <m:ctrlPr>
                                <a:rPr lang="en-US" sz="2400" i="1">
                                  <a:latin typeface="Cambria Math" panose="02040503050406030204" pitchFamily="18" charset="0"/>
                                </a:rPr>
                              </m:ctrlPr>
                            </m:dPr>
                            <m:e>
                              <m:r>
                                <m:rPr>
                                  <m:nor/>
                                </m:rPr>
                                <a:rPr lang="en-US" sz="2400">
                                  <a:latin typeface="Cambria Math" charset="0"/>
                                </a:rPr>
                                <m:t>Sunny</m:t>
                              </m:r>
                            </m:e>
                            <m:e>
                              <m:r>
                                <m:rPr>
                                  <m:nor/>
                                </m:rPr>
                                <a:rPr lang="en-US" sz="2400">
                                  <a:latin typeface="Cambria Math" charset="0"/>
                                </a:rPr>
                                <m:t>YES</m:t>
                              </m:r>
                            </m:e>
                          </m:d>
                          <m:r>
                            <a:rPr lang="en-US" sz="2400">
                              <a:latin typeface="Cambria Math" charset="0"/>
                            </a:rPr>
                            <m:t>∗</m:t>
                          </m:r>
                          <m:r>
                            <m:rPr>
                              <m:nor/>
                            </m:rPr>
                            <a:rPr lang="en-US" sz="2400">
                              <a:latin typeface="Cambria Math" charset="0"/>
                            </a:rPr>
                            <m:t>P</m:t>
                          </m:r>
                          <m:d>
                            <m:dPr>
                              <m:ctrlPr>
                                <a:rPr lang="en-US" sz="2400" i="1">
                                  <a:latin typeface="Cambria Math" panose="02040503050406030204" pitchFamily="18" charset="0"/>
                                </a:rPr>
                              </m:ctrlPr>
                            </m:dPr>
                            <m:e>
                              <m:r>
                                <m:rPr>
                                  <m:nor/>
                                </m:rPr>
                                <a:rPr lang="en-US" sz="2400">
                                  <a:latin typeface="Cambria Math" charset="0"/>
                                </a:rPr>
                                <m:t>Cool</m:t>
                              </m:r>
                            </m:e>
                            <m:e>
                              <m:r>
                                <m:rPr>
                                  <m:nor/>
                                </m:rPr>
                                <a:rPr lang="en-US" sz="2400">
                                  <a:latin typeface="Cambria Math" charset="0"/>
                                </a:rPr>
                                <m:t>YES</m:t>
                              </m:r>
                            </m:e>
                          </m:d>
                          <m:r>
                            <a:rPr lang="en-US" sz="2400">
                              <a:latin typeface="Cambria Math" charset="0"/>
                            </a:rPr>
                            <m:t>∗</m:t>
                          </m:r>
                          <m:r>
                            <m:rPr>
                              <m:nor/>
                            </m:rPr>
                            <a:rPr lang="en-US" sz="2400">
                              <a:latin typeface="Cambria Math" charset="0"/>
                            </a:rPr>
                            <m:t>P</m:t>
                          </m:r>
                          <m:d>
                            <m:dPr>
                              <m:ctrlPr>
                                <a:rPr lang="en-US" sz="2400" i="1">
                                  <a:latin typeface="Cambria Math" panose="02040503050406030204" pitchFamily="18" charset="0"/>
                                </a:rPr>
                              </m:ctrlPr>
                            </m:dPr>
                            <m:e>
                              <m:r>
                                <m:rPr>
                                  <m:nor/>
                                </m:rPr>
                                <a:rPr lang="en-US" sz="2400">
                                  <a:latin typeface="Cambria Math" charset="0"/>
                                </a:rPr>
                                <m:t>High</m:t>
                              </m:r>
                            </m:e>
                            <m:e>
                              <m:r>
                                <m:rPr>
                                  <m:nor/>
                                </m:rPr>
                                <a:rPr lang="en-US" sz="2400">
                                  <a:latin typeface="Cambria Math" charset="0"/>
                                </a:rPr>
                                <m:t>YES</m:t>
                              </m:r>
                            </m:e>
                          </m:d>
                          <m:r>
                            <a:rPr lang="en-US" sz="2400">
                              <a:latin typeface="Cambria Math" charset="0"/>
                            </a:rPr>
                            <m:t>∗</m:t>
                          </m:r>
                          <m:r>
                            <m:rPr>
                              <m:nor/>
                            </m:rPr>
                            <a:rPr lang="en-US" sz="2400">
                              <a:latin typeface="Cambria Math" charset="0"/>
                            </a:rPr>
                            <m:t>P</m:t>
                          </m:r>
                          <m:d>
                            <m:dPr>
                              <m:ctrlPr>
                                <a:rPr lang="en-US" sz="2400" i="1">
                                  <a:latin typeface="Cambria Math" panose="02040503050406030204" pitchFamily="18" charset="0"/>
                                </a:rPr>
                              </m:ctrlPr>
                            </m:dPr>
                            <m:e>
                              <m:r>
                                <m:rPr>
                                  <m:nor/>
                                </m:rPr>
                                <a:rPr lang="en-US" sz="2400">
                                  <a:latin typeface="Cambria Math" charset="0"/>
                                </a:rPr>
                                <m:t>TRUE</m:t>
                              </m:r>
                            </m:e>
                            <m:e>
                              <m:r>
                                <m:rPr>
                                  <m:nor/>
                                </m:rPr>
                                <a:rPr lang="en-US" sz="2400">
                                  <a:latin typeface="Cambria Math" charset="0"/>
                                </a:rPr>
                                <m:t>YES</m:t>
                              </m:r>
                            </m:e>
                          </m:d>
                          <m:r>
                            <m:rPr>
                              <m:nor/>
                            </m:rPr>
                            <a:rPr lang="en-US" sz="2400">
                              <a:latin typeface="Cambria Math" charset="0"/>
                            </a:rPr>
                            <m:t>]</m:t>
                          </m:r>
                          <m:r>
                            <a:rPr lang="en-US" sz="2400">
                              <a:latin typeface="Cambria Math" charset="0"/>
                            </a:rPr>
                            <m:t>∗</m:t>
                          </m:r>
                          <m:r>
                            <m:rPr>
                              <m:nor/>
                            </m:rPr>
                            <a:rPr lang="en-US" sz="2400">
                              <a:latin typeface="Cambria Math" charset="0"/>
                            </a:rPr>
                            <m:t>P</m:t>
                          </m:r>
                          <m:r>
                            <m:rPr>
                              <m:nor/>
                            </m:rPr>
                            <a:rPr lang="en-US" sz="2400">
                              <a:latin typeface="Cambria Math" charset="0"/>
                            </a:rPr>
                            <m:t>(</m:t>
                          </m:r>
                          <m:r>
                            <m:rPr>
                              <m:nor/>
                            </m:rPr>
                            <a:rPr lang="en-US" sz="2400">
                              <a:latin typeface="Cambria Math" charset="0"/>
                            </a:rPr>
                            <m:t>YES</m:t>
                          </m:r>
                          <m:r>
                            <m:rPr>
                              <m:nor/>
                            </m:rPr>
                            <a:rPr lang="en-US" sz="2400">
                              <a:latin typeface="Cambria Math" charset="0"/>
                            </a:rPr>
                            <m:t>)</m:t>
                          </m:r>
                        </m:num>
                        <m:den>
                          <m:r>
                            <m:rPr>
                              <m:nor/>
                            </m:rPr>
                            <a:rPr lang="en-US" sz="2400">
                              <a:latin typeface="Cambria Math" charset="0"/>
                            </a:rPr>
                            <m:t>P</m:t>
                          </m:r>
                          <m:r>
                            <m:rPr>
                              <m:nor/>
                            </m:rPr>
                            <a:rPr lang="en-US" sz="2400">
                              <a:latin typeface="Cambria Math" charset="0"/>
                            </a:rPr>
                            <m:t>(</m:t>
                          </m:r>
                          <m:r>
                            <m:rPr>
                              <m:nor/>
                            </m:rPr>
                            <a:rPr lang="en-US" sz="2400">
                              <a:latin typeface="Cambria Math" charset="0"/>
                            </a:rPr>
                            <m:t>X</m:t>
                          </m:r>
                          <m:r>
                            <m:rPr>
                              <m:nor/>
                            </m:rPr>
                            <a:rPr lang="en-US" sz="2400">
                              <a:latin typeface="Cambria Math" charset="0"/>
                            </a:rPr>
                            <m:t>)</m:t>
                          </m:r>
                        </m:den>
                      </m:f>
                    </m:oMath>
                  </m:oMathPara>
                </a14:m>
                <a:endParaRPr lang="en-US" sz="2400" dirty="0">
                  <a:latin typeface="Cambria Math"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54" y="1110153"/>
                <a:ext cx="11107906" cy="4902458"/>
              </a:xfrm>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116</a:t>
            </a:fld>
            <a:endParaRPr lang="en-US" dirty="0"/>
          </a:p>
        </p:txBody>
      </p:sp>
      <p:sp>
        <p:nvSpPr>
          <p:cNvPr id="7" name="TextBox 6"/>
          <p:cNvSpPr txBox="1"/>
          <p:nvPr/>
        </p:nvSpPr>
        <p:spPr>
          <a:xfrm>
            <a:off x="844062" y="790246"/>
            <a:ext cx="8262649" cy="369332"/>
          </a:xfrm>
          <a:prstGeom prst="rect">
            <a:avLst/>
          </a:prstGeom>
          <a:noFill/>
        </p:spPr>
        <p:txBody>
          <a:bodyPr wrap="square" rtlCol="0">
            <a:spAutoFit/>
          </a:bodyPr>
          <a:lstStyle/>
          <a:p>
            <a:r>
              <a:rPr lang="de-DE" dirty="0">
                <a:solidFill>
                  <a:schemeClr val="accent1"/>
                </a:solidFill>
              </a:rPr>
              <a:t>Lets consider the following case, and try to predict whether </a:t>
            </a:r>
            <a:r>
              <a:rPr lang="de-DE" dirty="0" err="1">
                <a:solidFill>
                  <a:schemeClr val="accent1"/>
                </a:solidFill>
              </a:rPr>
              <a:t>we</a:t>
            </a:r>
            <a:r>
              <a:rPr lang="de-DE" dirty="0">
                <a:solidFill>
                  <a:schemeClr val="accent1"/>
                </a:solidFill>
              </a:rPr>
              <a:t> </a:t>
            </a:r>
            <a:r>
              <a:rPr lang="de-DE" dirty="0" err="1">
                <a:solidFill>
                  <a:schemeClr val="accent1"/>
                </a:solidFill>
              </a:rPr>
              <a:t>should</a:t>
            </a:r>
            <a:r>
              <a:rPr lang="de-DE" dirty="0">
                <a:solidFill>
                  <a:schemeClr val="accent1"/>
                </a:solidFill>
              </a:rPr>
              <a:t> golf or not</a:t>
            </a: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059539607"/>
                  </p:ext>
                </p:extLst>
              </p:nvPr>
            </p:nvGraphicFramePr>
            <p:xfrm>
              <a:off x="844062" y="1507532"/>
              <a:ext cx="8128000" cy="74168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0000"/>
                        </a:ext>
                      </a:extLst>
                    </a:gridCol>
                    <a:gridCol w="1625600">
                      <a:extLst>
                        <a:ext uri="{9D8B030D-6E8A-4147-A177-3AD203B41FA5}">
                          <a16:colId xmlns:a16="http://schemas.microsoft.com/office/drawing/2014/main" val="20001"/>
                        </a:ext>
                      </a:extLst>
                    </a:gridCol>
                    <a:gridCol w="1625600">
                      <a:extLst>
                        <a:ext uri="{9D8B030D-6E8A-4147-A177-3AD203B41FA5}">
                          <a16:colId xmlns:a16="http://schemas.microsoft.com/office/drawing/2014/main" val="20002"/>
                        </a:ext>
                      </a:extLst>
                    </a:gridCol>
                    <a:gridCol w="1625600">
                      <a:extLst>
                        <a:ext uri="{9D8B030D-6E8A-4147-A177-3AD203B41FA5}">
                          <a16:colId xmlns:a16="http://schemas.microsoft.com/office/drawing/2014/main" val="20003"/>
                        </a:ext>
                      </a:extLst>
                    </a:gridCol>
                    <a:gridCol w="1625600">
                      <a:extLst>
                        <a:ext uri="{9D8B030D-6E8A-4147-A177-3AD203B41FA5}">
                          <a16:colId xmlns:a16="http://schemas.microsoft.com/office/drawing/2014/main" val="20004"/>
                        </a:ext>
                      </a:extLst>
                    </a:gridCol>
                  </a:tblGrid>
                  <a:tr h="370840">
                    <a:tc>
                      <a:txBody>
                        <a:bodyPr/>
                        <a:lstStyle/>
                        <a:p>
                          <a:r>
                            <a:rPr lang="en-US" dirty="0"/>
                            <a:t>Outlook</a:t>
                          </a:r>
                        </a:p>
                      </a:txBody>
                      <a:tcPr/>
                    </a:tc>
                    <a:tc>
                      <a:txBody>
                        <a:bodyPr/>
                        <a:lstStyle/>
                        <a:p>
                          <a:r>
                            <a:rPr lang="en-US" dirty="0"/>
                            <a:t>Temperature</a:t>
                          </a:r>
                        </a:p>
                      </a:txBody>
                      <a:tcPr/>
                    </a:tc>
                    <a:tc>
                      <a:txBody>
                        <a:bodyPr/>
                        <a:lstStyle/>
                        <a:p>
                          <a:r>
                            <a:rPr lang="en-US" dirty="0"/>
                            <a:t>Humidity</a:t>
                          </a:r>
                        </a:p>
                      </a:txBody>
                      <a:tcPr/>
                    </a:tc>
                    <a:tc>
                      <a:txBody>
                        <a:bodyPr/>
                        <a:lstStyle/>
                        <a:p>
                          <a:r>
                            <a:rPr lang="en-US" dirty="0"/>
                            <a:t>Windy?</a:t>
                          </a:r>
                        </a:p>
                      </a:txBody>
                      <a:tcPr/>
                    </a:tc>
                    <a:tc>
                      <a:txBody>
                        <a:bodyPr/>
                        <a:lstStyle/>
                        <a:p>
                          <a:r>
                            <a:rPr lang="en-US" dirty="0"/>
                            <a:t>Play?</a:t>
                          </a:r>
                        </a:p>
                      </a:txBody>
                      <a:tcPr/>
                    </a:tc>
                    <a:extLst>
                      <a:ext uri="{0D108BD9-81ED-4DB2-BD59-A6C34878D82A}">
                        <a16:rowId xmlns:a16="http://schemas.microsoft.com/office/drawing/2014/main" val="10000"/>
                      </a:ext>
                    </a:extLst>
                  </a:tr>
                  <a:tr h="370840">
                    <a:tc>
                      <a:txBody>
                        <a:bodyPr/>
                        <a:lstStyle/>
                        <a:p>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charset="0"/>
                                    </a:rPr>
                                    <m:t>𝑋</m:t>
                                  </m:r>
                                </m:e>
                                <m:sub>
                                  <m:r>
                                    <a:rPr lang="en-US" b="0" i="1" smtClean="0">
                                      <a:solidFill>
                                        <a:schemeClr val="accent1"/>
                                      </a:solidFill>
                                      <a:latin typeface="Cambria Math" charset="0"/>
                                    </a:rPr>
                                    <m:t>1</m:t>
                                  </m:r>
                                </m:sub>
                              </m:sSub>
                            </m:oMath>
                          </a14:m>
                          <a:r>
                            <a:rPr lang="en-US" dirty="0">
                              <a:solidFill>
                                <a:schemeClr val="accent1"/>
                              </a:solidFill>
                            </a:rPr>
                            <a:t>= Sunny</a:t>
                          </a:r>
                        </a:p>
                      </a:txBody>
                      <a:tcPr/>
                    </a:tc>
                    <a:tc>
                      <a:txBody>
                        <a:bodyPr/>
                        <a:lstStyle/>
                        <a:p>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charset="0"/>
                                    </a:rPr>
                                    <m:t>𝑋</m:t>
                                  </m:r>
                                </m:e>
                                <m:sub>
                                  <m:r>
                                    <a:rPr lang="en-US" b="0" i="1" smtClean="0">
                                      <a:solidFill>
                                        <a:schemeClr val="accent1"/>
                                      </a:solidFill>
                                      <a:latin typeface="Cambria Math" charset="0"/>
                                    </a:rPr>
                                    <m:t>2</m:t>
                                  </m:r>
                                </m:sub>
                              </m:sSub>
                              <m:r>
                                <a:rPr lang="en-US" b="0" i="1" smtClean="0">
                                  <a:solidFill>
                                    <a:schemeClr val="accent1"/>
                                  </a:solidFill>
                                  <a:latin typeface="Cambria Math" charset="0"/>
                                </a:rPr>
                                <m:t>= </m:t>
                              </m:r>
                            </m:oMath>
                          </a14:m>
                          <a:r>
                            <a:rPr lang="en-US" dirty="0">
                              <a:solidFill>
                                <a:schemeClr val="accent1"/>
                              </a:solidFill>
                            </a:rPr>
                            <a:t>Cool</a:t>
                          </a:r>
                        </a:p>
                      </a:txBody>
                      <a:tcPr/>
                    </a:tc>
                    <a:tc>
                      <a:txBody>
                        <a:bodyPr/>
                        <a:lstStyle/>
                        <a:p>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charset="0"/>
                                    </a:rPr>
                                    <m:t>𝑋</m:t>
                                  </m:r>
                                </m:e>
                                <m:sub>
                                  <m:r>
                                    <a:rPr lang="en-US" b="0" i="1" smtClean="0">
                                      <a:solidFill>
                                        <a:schemeClr val="accent1"/>
                                      </a:solidFill>
                                      <a:latin typeface="Cambria Math" charset="0"/>
                                    </a:rPr>
                                    <m:t>3</m:t>
                                  </m:r>
                                </m:sub>
                              </m:sSub>
                              <m:r>
                                <a:rPr lang="en-US" b="0" i="1" smtClean="0">
                                  <a:solidFill>
                                    <a:schemeClr val="accent1"/>
                                  </a:solidFill>
                                  <a:latin typeface="Cambria Math" charset="0"/>
                                </a:rPr>
                                <m:t>= </m:t>
                              </m:r>
                            </m:oMath>
                          </a14:m>
                          <a:r>
                            <a:rPr lang="en-US" dirty="0">
                              <a:solidFill>
                                <a:schemeClr val="accent1"/>
                              </a:solidFill>
                            </a:rPr>
                            <a:t>High</a:t>
                          </a:r>
                        </a:p>
                      </a:txBody>
                      <a:tcPr/>
                    </a:tc>
                    <a:tc>
                      <a:txBody>
                        <a:bodyPr/>
                        <a:lstStyle/>
                        <a:p>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charset="0"/>
                                    </a:rPr>
                                    <m:t>𝑋</m:t>
                                  </m:r>
                                </m:e>
                                <m:sub>
                                  <m:r>
                                    <a:rPr lang="en-US" b="0" i="1" smtClean="0">
                                      <a:solidFill>
                                        <a:schemeClr val="accent1"/>
                                      </a:solidFill>
                                      <a:latin typeface="Cambria Math" charset="0"/>
                                    </a:rPr>
                                    <m:t>4</m:t>
                                  </m:r>
                                </m:sub>
                              </m:sSub>
                              <m:r>
                                <a:rPr lang="en-US" b="0" i="1" smtClean="0">
                                  <a:solidFill>
                                    <a:schemeClr val="accent1"/>
                                  </a:solidFill>
                                  <a:latin typeface="Cambria Math" charset="0"/>
                                </a:rPr>
                                <m:t>= </m:t>
                              </m:r>
                            </m:oMath>
                          </a14:m>
                          <a:r>
                            <a:rPr lang="en-US" dirty="0">
                              <a:solidFill>
                                <a:schemeClr val="accent1"/>
                              </a:solidFill>
                            </a:rPr>
                            <a:t>TRUE</a:t>
                          </a:r>
                        </a:p>
                      </a:txBody>
                      <a:tcPr/>
                    </a:tc>
                    <a:tc>
                      <a:txBody>
                        <a:bodyPr/>
                        <a:lstStyle/>
                        <a:p>
                          <a:r>
                            <a:rPr lang="en-US" dirty="0">
                              <a:solidFill>
                                <a:schemeClr val="accent1"/>
                              </a:solidFill>
                            </a:rPr>
                            <a:t>YES</a:t>
                          </a:r>
                        </a:p>
                      </a:txBody>
                      <a:tcPr/>
                    </a:tc>
                    <a:extLst>
                      <a:ext uri="{0D108BD9-81ED-4DB2-BD59-A6C34878D82A}">
                        <a16:rowId xmlns:a16="http://schemas.microsoft.com/office/drawing/2014/main" val="10001"/>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059539607"/>
                  </p:ext>
                </p:extLst>
              </p:nvPr>
            </p:nvGraphicFramePr>
            <p:xfrm>
              <a:off x="844062" y="1507532"/>
              <a:ext cx="8128000" cy="741680"/>
            </p:xfrm>
            <a:graphic>
              <a:graphicData uri="http://schemas.openxmlformats.org/drawingml/2006/table">
                <a:tbl>
                  <a:tblPr firstRow="1" bandRow="1">
                    <a:tableStyleId>{5C22544A-7EE6-4342-B048-85BDC9FD1C3A}</a:tableStyleId>
                  </a:tblPr>
                  <a:tblGrid>
                    <a:gridCol w="1625600"/>
                    <a:gridCol w="1625600"/>
                    <a:gridCol w="1625600"/>
                    <a:gridCol w="1625600"/>
                    <a:gridCol w="1625600"/>
                  </a:tblGrid>
                  <a:tr h="370840">
                    <a:tc>
                      <a:txBody>
                        <a:bodyPr/>
                        <a:lstStyle/>
                        <a:p>
                          <a:r>
                            <a:rPr lang="en-US" dirty="0" smtClean="0"/>
                            <a:t>Outlook</a:t>
                          </a:r>
                        </a:p>
                      </a:txBody>
                      <a:tcPr/>
                    </a:tc>
                    <a:tc>
                      <a:txBody>
                        <a:bodyPr/>
                        <a:lstStyle/>
                        <a:p>
                          <a:r>
                            <a:rPr lang="en-US" dirty="0" smtClean="0"/>
                            <a:t>Temperature</a:t>
                          </a:r>
                          <a:endParaRPr lang="en-US" dirty="0"/>
                        </a:p>
                      </a:txBody>
                      <a:tcPr/>
                    </a:tc>
                    <a:tc>
                      <a:txBody>
                        <a:bodyPr/>
                        <a:lstStyle/>
                        <a:p>
                          <a:r>
                            <a:rPr lang="en-US" dirty="0" smtClean="0"/>
                            <a:t>Humidity</a:t>
                          </a:r>
                          <a:endParaRPr lang="en-US" dirty="0"/>
                        </a:p>
                      </a:txBody>
                      <a:tcPr/>
                    </a:tc>
                    <a:tc>
                      <a:txBody>
                        <a:bodyPr/>
                        <a:lstStyle/>
                        <a:p>
                          <a:r>
                            <a:rPr lang="en-US" dirty="0" smtClean="0"/>
                            <a:t>Windy?</a:t>
                          </a:r>
                          <a:endParaRPr lang="en-US" dirty="0"/>
                        </a:p>
                      </a:txBody>
                      <a:tcPr/>
                    </a:tc>
                    <a:tc>
                      <a:txBody>
                        <a:bodyPr/>
                        <a:lstStyle/>
                        <a:p>
                          <a:r>
                            <a:rPr lang="en-US" dirty="0" smtClean="0"/>
                            <a:t>Play?</a:t>
                          </a:r>
                          <a:endParaRPr lang="en-US" dirty="0"/>
                        </a:p>
                      </a:txBody>
                      <a:tcPr/>
                    </a:tc>
                  </a:tr>
                  <a:tr h="370840">
                    <a:tc>
                      <a:txBody>
                        <a:bodyPr/>
                        <a:lstStyle/>
                        <a:p>
                          <a:endParaRPr lang="en-US"/>
                        </a:p>
                      </a:txBody>
                      <a:tcPr>
                        <a:blipFill rotWithShape="0">
                          <a:blip r:embed="rId4"/>
                          <a:stretch>
                            <a:fillRect l="-375" t="-108197" r="-401124" b="-119672"/>
                          </a:stretch>
                        </a:blipFill>
                      </a:tcPr>
                    </a:tc>
                    <a:tc>
                      <a:txBody>
                        <a:bodyPr/>
                        <a:lstStyle/>
                        <a:p>
                          <a:endParaRPr lang="en-US"/>
                        </a:p>
                      </a:txBody>
                      <a:tcPr>
                        <a:blipFill rotWithShape="0">
                          <a:blip r:embed="rId4"/>
                          <a:stretch>
                            <a:fillRect l="-100375" t="-108197" r="-301124" b="-119672"/>
                          </a:stretch>
                        </a:blipFill>
                      </a:tcPr>
                    </a:tc>
                    <a:tc>
                      <a:txBody>
                        <a:bodyPr/>
                        <a:lstStyle/>
                        <a:p>
                          <a:endParaRPr lang="en-US"/>
                        </a:p>
                      </a:txBody>
                      <a:tcPr>
                        <a:blipFill rotWithShape="0">
                          <a:blip r:embed="rId4"/>
                          <a:stretch>
                            <a:fillRect l="-201128" t="-108197" r="-202256" b="-119672"/>
                          </a:stretch>
                        </a:blipFill>
                      </a:tcPr>
                    </a:tc>
                    <a:tc>
                      <a:txBody>
                        <a:bodyPr/>
                        <a:lstStyle/>
                        <a:p>
                          <a:endParaRPr lang="en-US"/>
                        </a:p>
                      </a:txBody>
                      <a:tcPr>
                        <a:blipFill rotWithShape="0">
                          <a:blip r:embed="rId4"/>
                          <a:stretch>
                            <a:fillRect l="-300000" t="-108197" r="-101498" b="-119672"/>
                          </a:stretch>
                        </a:blipFill>
                      </a:tcPr>
                    </a:tc>
                    <a:tc>
                      <a:txBody>
                        <a:bodyPr/>
                        <a:lstStyle/>
                        <a:p>
                          <a:r>
                            <a:rPr lang="en-US" dirty="0" smtClean="0">
                              <a:solidFill>
                                <a:schemeClr val="accent1"/>
                              </a:solidFill>
                            </a:rPr>
                            <a:t>YES</a:t>
                          </a:r>
                          <a:endParaRPr lang="en-US" dirty="0">
                            <a:solidFill>
                              <a:schemeClr val="accent1"/>
                            </a:solidFill>
                          </a:endParaRPr>
                        </a:p>
                      </a:txBody>
                      <a:tcPr/>
                    </a:tc>
                  </a:tr>
                </a:tbl>
              </a:graphicData>
            </a:graphic>
          </p:graphicFrame>
        </mc:Fallback>
      </mc:AlternateContent>
    </p:spTree>
    <p:extLst>
      <p:ext uri="{BB962C8B-B14F-4D97-AF65-F5344CB8AC3E}">
        <p14:creationId xmlns:p14="http://schemas.microsoft.com/office/powerpoint/2010/main" val="83070993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Classifier Example</a:t>
            </a:r>
          </a:p>
        </p:txBody>
      </p:sp>
      <p:sp>
        <p:nvSpPr>
          <p:cNvPr id="4" name="Slide Number Placeholder 3"/>
          <p:cNvSpPr>
            <a:spLocks noGrp="1"/>
          </p:cNvSpPr>
          <p:nvPr>
            <p:ph type="sldNum" sz="quarter" idx="12"/>
          </p:nvPr>
        </p:nvSpPr>
        <p:spPr/>
        <p:txBody>
          <a:bodyPr/>
          <a:lstStyle/>
          <a:p>
            <a:fld id="{5ACD0CF0-90CC-9C41-A77B-2776398A8C8B}" type="slidenum">
              <a:rPr lang="en-US" smtClean="0"/>
              <a:pPr/>
              <a:t>117</a:t>
            </a:fld>
            <a:endParaRPr lang="en-US" dirty="0"/>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961265674"/>
              </p:ext>
            </p:extLst>
          </p:nvPr>
        </p:nvGraphicFramePr>
        <p:xfrm>
          <a:off x="5297161" y="2204721"/>
          <a:ext cx="6552750" cy="2485012"/>
        </p:xfrm>
        <a:graphic>
          <a:graphicData uri="http://schemas.openxmlformats.org/drawingml/2006/table">
            <a:tbl>
              <a:tblPr firstRow="1" bandRow="1">
                <a:tableStyleId>{5C22544A-7EE6-4342-B048-85BDC9FD1C3A}</a:tableStyleId>
              </a:tblPr>
              <a:tblGrid>
                <a:gridCol w="1310550">
                  <a:extLst>
                    <a:ext uri="{9D8B030D-6E8A-4147-A177-3AD203B41FA5}">
                      <a16:colId xmlns:a16="http://schemas.microsoft.com/office/drawing/2014/main" val="20000"/>
                    </a:ext>
                  </a:extLst>
                </a:gridCol>
                <a:gridCol w="1310550">
                  <a:extLst>
                    <a:ext uri="{9D8B030D-6E8A-4147-A177-3AD203B41FA5}">
                      <a16:colId xmlns:a16="http://schemas.microsoft.com/office/drawing/2014/main" val="20001"/>
                    </a:ext>
                  </a:extLst>
                </a:gridCol>
                <a:gridCol w="1310550">
                  <a:extLst>
                    <a:ext uri="{9D8B030D-6E8A-4147-A177-3AD203B41FA5}">
                      <a16:colId xmlns:a16="http://schemas.microsoft.com/office/drawing/2014/main" val="20002"/>
                    </a:ext>
                  </a:extLst>
                </a:gridCol>
                <a:gridCol w="1310550">
                  <a:extLst>
                    <a:ext uri="{9D8B030D-6E8A-4147-A177-3AD203B41FA5}">
                      <a16:colId xmlns:a16="http://schemas.microsoft.com/office/drawing/2014/main" val="20003"/>
                    </a:ext>
                  </a:extLst>
                </a:gridCol>
                <a:gridCol w="1310550">
                  <a:extLst>
                    <a:ext uri="{9D8B030D-6E8A-4147-A177-3AD203B41FA5}">
                      <a16:colId xmlns:a16="http://schemas.microsoft.com/office/drawing/2014/main" val="20004"/>
                    </a:ext>
                  </a:extLst>
                </a:gridCol>
              </a:tblGrid>
              <a:tr h="375570">
                <a:tc gridSpan="5">
                  <a:txBody>
                    <a:bodyPr/>
                    <a:lstStyle/>
                    <a:p>
                      <a:pPr algn="ctr"/>
                      <a:r>
                        <a:rPr lang="en-US" dirty="0"/>
                        <a:t>Outlook</a:t>
                      </a:r>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375570">
                <a:tc>
                  <a:txBody>
                    <a:bodyPr/>
                    <a:lstStyle/>
                    <a:p>
                      <a:endParaRPr lang="en-US" dirty="0"/>
                    </a:p>
                  </a:txBody>
                  <a:tcPr/>
                </a:tc>
                <a:tc>
                  <a:txBody>
                    <a:bodyPr/>
                    <a:lstStyle/>
                    <a:p>
                      <a:r>
                        <a:rPr lang="en-US" dirty="0"/>
                        <a:t>YES</a:t>
                      </a:r>
                    </a:p>
                  </a:txBody>
                  <a:tcPr/>
                </a:tc>
                <a:tc>
                  <a:txBody>
                    <a:bodyPr/>
                    <a:lstStyle/>
                    <a:p>
                      <a:r>
                        <a:rPr lang="en-US" dirty="0"/>
                        <a:t>NO</a:t>
                      </a:r>
                    </a:p>
                  </a:txBody>
                  <a:tcPr/>
                </a:tc>
                <a:tc>
                  <a:txBody>
                    <a:bodyPr/>
                    <a:lstStyle/>
                    <a:p>
                      <a:r>
                        <a:rPr lang="en-US" dirty="0"/>
                        <a:t>P(YES)</a:t>
                      </a:r>
                    </a:p>
                  </a:txBody>
                  <a:tcPr/>
                </a:tc>
                <a:tc>
                  <a:txBody>
                    <a:bodyPr/>
                    <a:lstStyle/>
                    <a:p>
                      <a:r>
                        <a:rPr lang="en-US" dirty="0"/>
                        <a:t>P(NO)</a:t>
                      </a:r>
                    </a:p>
                  </a:txBody>
                  <a:tcPr/>
                </a:tc>
                <a:extLst>
                  <a:ext uri="{0D108BD9-81ED-4DB2-BD59-A6C34878D82A}">
                    <a16:rowId xmlns:a16="http://schemas.microsoft.com/office/drawing/2014/main" val="10001"/>
                  </a:ext>
                </a:extLst>
              </a:tr>
              <a:tr h="491366">
                <a:tc>
                  <a:txBody>
                    <a:bodyPr/>
                    <a:lstStyle/>
                    <a:p>
                      <a:r>
                        <a:rPr lang="en-US" b="1" dirty="0"/>
                        <a:t>Sunny</a:t>
                      </a:r>
                    </a:p>
                  </a:txBody>
                  <a:tcPr/>
                </a:tc>
                <a:tc>
                  <a:txBody>
                    <a:bodyPr/>
                    <a:lstStyle/>
                    <a:p>
                      <a:r>
                        <a:rPr lang="en-US" dirty="0"/>
                        <a:t>2</a:t>
                      </a:r>
                    </a:p>
                  </a:txBody>
                  <a:tcPr/>
                </a:tc>
                <a:tc>
                  <a:txBody>
                    <a:bodyPr/>
                    <a:lstStyle/>
                    <a:p>
                      <a:r>
                        <a:rPr lang="en-US" dirty="0"/>
                        <a:t>3</a:t>
                      </a:r>
                    </a:p>
                  </a:txBody>
                  <a:tcPr/>
                </a:tc>
                <a:tc>
                  <a:txBody>
                    <a:bodyPr/>
                    <a:lstStyle/>
                    <a:p>
                      <a:r>
                        <a:rPr lang="en-US" b="1" dirty="0"/>
                        <a:t>2/9 = 0.222</a:t>
                      </a:r>
                    </a:p>
                  </a:txBody>
                  <a:tcPr/>
                </a:tc>
                <a:tc>
                  <a:txBody>
                    <a:bodyPr/>
                    <a:lstStyle/>
                    <a:p>
                      <a:r>
                        <a:rPr lang="en-US" b="1" dirty="0">
                          <a:solidFill>
                            <a:srgbClr val="FF0000"/>
                          </a:solidFill>
                        </a:rPr>
                        <a:t>3/5 = 0.6</a:t>
                      </a:r>
                    </a:p>
                  </a:txBody>
                  <a:tcPr/>
                </a:tc>
                <a:extLst>
                  <a:ext uri="{0D108BD9-81ED-4DB2-BD59-A6C34878D82A}">
                    <a16:rowId xmlns:a16="http://schemas.microsoft.com/office/drawing/2014/main" val="10002"/>
                  </a:ext>
                </a:extLst>
              </a:tr>
              <a:tr h="491366">
                <a:tc>
                  <a:txBody>
                    <a:bodyPr/>
                    <a:lstStyle/>
                    <a:p>
                      <a:r>
                        <a:rPr lang="en-US" dirty="0"/>
                        <a:t>Overcast</a:t>
                      </a:r>
                    </a:p>
                  </a:txBody>
                  <a:tcPr/>
                </a:tc>
                <a:tc>
                  <a:txBody>
                    <a:bodyPr/>
                    <a:lstStyle/>
                    <a:p>
                      <a:r>
                        <a:rPr lang="en-US" dirty="0"/>
                        <a:t>4</a:t>
                      </a:r>
                    </a:p>
                  </a:txBody>
                  <a:tcPr/>
                </a:tc>
                <a:tc>
                  <a:txBody>
                    <a:bodyPr/>
                    <a:lstStyle/>
                    <a:p>
                      <a:r>
                        <a:rPr lang="en-US" dirty="0"/>
                        <a:t>0</a:t>
                      </a:r>
                    </a:p>
                  </a:txBody>
                  <a:tcPr/>
                </a:tc>
                <a:tc>
                  <a:txBody>
                    <a:bodyPr/>
                    <a:lstStyle/>
                    <a:p>
                      <a:r>
                        <a:rPr lang="en-US" dirty="0"/>
                        <a:t>4/9 = 0.444</a:t>
                      </a:r>
                    </a:p>
                  </a:txBody>
                  <a:tcPr/>
                </a:tc>
                <a:tc>
                  <a:txBody>
                    <a:bodyPr/>
                    <a:lstStyle/>
                    <a:p>
                      <a:r>
                        <a:rPr lang="en-US" dirty="0"/>
                        <a:t>0/5 = 0</a:t>
                      </a:r>
                    </a:p>
                  </a:txBody>
                  <a:tcPr/>
                </a:tc>
                <a:extLst>
                  <a:ext uri="{0D108BD9-81ED-4DB2-BD59-A6C34878D82A}">
                    <a16:rowId xmlns:a16="http://schemas.microsoft.com/office/drawing/2014/main" val="10003"/>
                  </a:ext>
                </a:extLst>
              </a:tr>
              <a:tr h="375570">
                <a:tc>
                  <a:txBody>
                    <a:bodyPr/>
                    <a:lstStyle/>
                    <a:p>
                      <a:r>
                        <a:rPr lang="en-US" dirty="0"/>
                        <a:t>Rainy</a:t>
                      </a:r>
                    </a:p>
                  </a:txBody>
                  <a:tcPr/>
                </a:tc>
                <a:tc>
                  <a:txBody>
                    <a:bodyPr/>
                    <a:lstStyle/>
                    <a:p>
                      <a:r>
                        <a:rPr lang="en-US" dirty="0"/>
                        <a:t>3</a:t>
                      </a:r>
                    </a:p>
                  </a:txBody>
                  <a:tcPr/>
                </a:tc>
                <a:tc>
                  <a:txBody>
                    <a:bodyPr/>
                    <a:lstStyle/>
                    <a:p>
                      <a:r>
                        <a:rPr lang="en-US" dirty="0"/>
                        <a:t>2</a:t>
                      </a:r>
                    </a:p>
                  </a:txBody>
                  <a:tcPr/>
                </a:tc>
                <a:tc>
                  <a:txBody>
                    <a:bodyPr/>
                    <a:lstStyle/>
                    <a:p>
                      <a:r>
                        <a:rPr lang="en-US" dirty="0"/>
                        <a:t>3/9 = 0.33</a:t>
                      </a:r>
                    </a:p>
                  </a:txBody>
                  <a:tcPr/>
                </a:tc>
                <a:tc>
                  <a:txBody>
                    <a:bodyPr/>
                    <a:lstStyle/>
                    <a:p>
                      <a:r>
                        <a:rPr lang="en-US" dirty="0"/>
                        <a:t>2/5</a:t>
                      </a:r>
                      <a:r>
                        <a:rPr lang="en-US" baseline="0" dirty="0"/>
                        <a:t> = 0.4</a:t>
                      </a:r>
                      <a:endParaRPr lang="en-US" dirty="0"/>
                    </a:p>
                  </a:txBody>
                  <a:tcPr/>
                </a:tc>
                <a:extLst>
                  <a:ext uri="{0D108BD9-81ED-4DB2-BD59-A6C34878D82A}">
                    <a16:rowId xmlns:a16="http://schemas.microsoft.com/office/drawing/2014/main" val="10004"/>
                  </a:ext>
                </a:extLst>
              </a:tr>
              <a:tr h="375570">
                <a:tc>
                  <a:txBody>
                    <a:bodyPr/>
                    <a:lstStyle/>
                    <a:p>
                      <a:r>
                        <a:rPr lang="en-US" b="0" dirty="0"/>
                        <a:t>Total</a:t>
                      </a:r>
                    </a:p>
                  </a:txBody>
                  <a:tcPr/>
                </a:tc>
                <a:tc>
                  <a:txBody>
                    <a:bodyPr/>
                    <a:lstStyle/>
                    <a:p>
                      <a:r>
                        <a:rPr lang="en-US" b="0" dirty="0"/>
                        <a:t>9</a:t>
                      </a:r>
                    </a:p>
                  </a:txBody>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mj-lt"/>
                        <a:buNone/>
                        <a:tabLst/>
                        <a:defRPr/>
                      </a:pPr>
                      <a:r>
                        <a:rPr lang="en-US" b="0" dirty="0"/>
                        <a:t>5</a:t>
                      </a:r>
                    </a:p>
                  </a:txBody>
                  <a:tcPr/>
                </a:tc>
                <a:tc>
                  <a:txBody>
                    <a:bodyPr/>
                    <a:lstStyle/>
                    <a:p>
                      <a:r>
                        <a:rPr lang="en-US" b="0" dirty="0"/>
                        <a:t>9/9</a:t>
                      </a:r>
                      <a:r>
                        <a:rPr lang="en-US" b="0" baseline="0" dirty="0"/>
                        <a:t> = 1</a:t>
                      </a:r>
                      <a:endParaRPr lang="en-US" b="0" dirty="0"/>
                    </a:p>
                  </a:txBody>
                  <a:tcPr/>
                </a:tc>
                <a:tc>
                  <a:txBody>
                    <a:bodyPr/>
                    <a:lstStyle/>
                    <a:p>
                      <a:r>
                        <a:rPr lang="en-US" b="0" dirty="0"/>
                        <a:t>5/5 = 1</a:t>
                      </a:r>
                    </a:p>
                  </a:txBody>
                  <a:tcPr/>
                </a:tc>
                <a:extLst>
                  <a:ext uri="{0D108BD9-81ED-4DB2-BD59-A6C34878D82A}">
                    <a16:rowId xmlns:a16="http://schemas.microsoft.com/office/drawing/2014/main" val="10005"/>
                  </a:ext>
                </a:extLst>
              </a:tr>
            </a:tbl>
          </a:graphicData>
        </a:graphic>
      </p:graphicFrame>
      <p:sp>
        <p:nvSpPr>
          <p:cNvPr id="12" name="Content Placeholder 2"/>
          <p:cNvSpPr txBox="1">
            <a:spLocks/>
          </p:cNvSpPr>
          <p:nvPr/>
        </p:nvSpPr>
        <p:spPr>
          <a:xfrm>
            <a:off x="80554" y="1066868"/>
            <a:ext cx="5086669" cy="48239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p>
          <a:p>
            <a:endParaRPr lang="en-US" dirty="0"/>
          </a:p>
          <a:p>
            <a:r>
              <a:rPr lang="en-US" dirty="0"/>
              <a:t>Outlook = Sunny </a:t>
            </a:r>
          </a:p>
          <a:p>
            <a:pPr lvl="1"/>
            <a:r>
              <a:rPr lang="en-US" dirty="0"/>
              <a:t>P(Sunny|YES)=0.22 </a:t>
            </a:r>
          </a:p>
          <a:p>
            <a:pPr lvl="1"/>
            <a:r>
              <a:rPr lang="en-US" dirty="0">
                <a:solidFill>
                  <a:srgbClr val="FF0000"/>
                </a:solidFill>
              </a:rPr>
              <a:t>P(Sunny|NO)=0.6</a:t>
            </a:r>
          </a:p>
        </p:txBody>
      </p:sp>
      <p:graphicFrame>
        <p:nvGraphicFramePr>
          <p:cNvPr id="6" name="Table 5"/>
          <p:cNvGraphicFramePr>
            <a:graphicFrameLocks noGrp="1"/>
          </p:cNvGraphicFramePr>
          <p:nvPr>
            <p:extLst>
              <p:ext uri="{D42A27DB-BD31-4B8C-83A1-F6EECF244321}">
                <p14:modId xmlns:p14="http://schemas.microsoft.com/office/powerpoint/2010/main" val="1202803254"/>
              </p:ext>
            </p:extLst>
          </p:nvPr>
        </p:nvGraphicFramePr>
        <p:xfrm>
          <a:off x="80554" y="731521"/>
          <a:ext cx="8128000" cy="74168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0000"/>
                    </a:ext>
                  </a:extLst>
                </a:gridCol>
                <a:gridCol w="1625600">
                  <a:extLst>
                    <a:ext uri="{9D8B030D-6E8A-4147-A177-3AD203B41FA5}">
                      <a16:colId xmlns:a16="http://schemas.microsoft.com/office/drawing/2014/main" val="20001"/>
                    </a:ext>
                  </a:extLst>
                </a:gridCol>
                <a:gridCol w="1625600">
                  <a:extLst>
                    <a:ext uri="{9D8B030D-6E8A-4147-A177-3AD203B41FA5}">
                      <a16:colId xmlns:a16="http://schemas.microsoft.com/office/drawing/2014/main" val="20002"/>
                    </a:ext>
                  </a:extLst>
                </a:gridCol>
                <a:gridCol w="1625600">
                  <a:extLst>
                    <a:ext uri="{9D8B030D-6E8A-4147-A177-3AD203B41FA5}">
                      <a16:colId xmlns:a16="http://schemas.microsoft.com/office/drawing/2014/main" val="20003"/>
                    </a:ext>
                  </a:extLst>
                </a:gridCol>
                <a:gridCol w="1625600">
                  <a:extLst>
                    <a:ext uri="{9D8B030D-6E8A-4147-A177-3AD203B41FA5}">
                      <a16:colId xmlns:a16="http://schemas.microsoft.com/office/drawing/2014/main" val="20004"/>
                    </a:ext>
                  </a:extLst>
                </a:gridCol>
              </a:tblGrid>
              <a:tr h="370840">
                <a:tc>
                  <a:txBody>
                    <a:bodyPr/>
                    <a:lstStyle/>
                    <a:p>
                      <a:r>
                        <a:rPr lang="en-US" dirty="0"/>
                        <a:t>Outlook</a:t>
                      </a:r>
                    </a:p>
                  </a:txBody>
                  <a:tcPr/>
                </a:tc>
                <a:tc>
                  <a:txBody>
                    <a:bodyPr/>
                    <a:lstStyle/>
                    <a:p>
                      <a:r>
                        <a:rPr lang="en-US" dirty="0"/>
                        <a:t>Temperature</a:t>
                      </a:r>
                    </a:p>
                  </a:txBody>
                  <a:tcPr/>
                </a:tc>
                <a:tc>
                  <a:txBody>
                    <a:bodyPr/>
                    <a:lstStyle/>
                    <a:p>
                      <a:r>
                        <a:rPr lang="en-US" dirty="0"/>
                        <a:t>Humidity</a:t>
                      </a:r>
                    </a:p>
                  </a:txBody>
                  <a:tcPr/>
                </a:tc>
                <a:tc>
                  <a:txBody>
                    <a:bodyPr/>
                    <a:lstStyle/>
                    <a:p>
                      <a:r>
                        <a:rPr lang="en-US" dirty="0"/>
                        <a:t>Windy?</a:t>
                      </a:r>
                    </a:p>
                  </a:txBody>
                  <a:tcPr/>
                </a:tc>
                <a:tc>
                  <a:txBody>
                    <a:bodyPr/>
                    <a:lstStyle/>
                    <a:p>
                      <a:r>
                        <a:rPr lang="en-US" dirty="0"/>
                        <a:t>Play?</a:t>
                      </a:r>
                    </a:p>
                  </a:txBody>
                  <a:tcPr/>
                </a:tc>
                <a:extLst>
                  <a:ext uri="{0D108BD9-81ED-4DB2-BD59-A6C34878D82A}">
                    <a16:rowId xmlns:a16="http://schemas.microsoft.com/office/drawing/2014/main" val="10000"/>
                  </a:ext>
                </a:extLst>
              </a:tr>
              <a:tr h="370840">
                <a:tc>
                  <a:txBody>
                    <a:bodyPr/>
                    <a:lstStyle/>
                    <a:p>
                      <a:r>
                        <a:rPr lang="en-US" dirty="0">
                          <a:solidFill>
                            <a:schemeClr val="accent1"/>
                          </a:solidFill>
                        </a:rPr>
                        <a:t>Sunny</a:t>
                      </a:r>
                    </a:p>
                  </a:txBody>
                  <a:tcPr/>
                </a:tc>
                <a:tc>
                  <a:txBody>
                    <a:bodyPr/>
                    <a:lstStyle/>
                    <a:p>
                      <a:r>
                        <a:rPr lang="en-US" dirty="0">
                          <a:solidFill>
                            <a:schemeClr val="accent1"/>
                          </a:solidFill>
                        </a:rPr>
                        <a:t>Cool</a:t>
                      </a:r>
                    </a:p>
                  </a:txBody>
                  <a:tcPr/>
                </a:tc>
                <a:tc>
                  <a:txBody>
                    <a:bodyPr/>
                    <a:lstStyle/>
                    <a:p>
                      <a:r>
                        <a:rPr lang="en-US" dirty="0">
                          <a:solidFill>
                            <a:schemeClr val="accent1"/>
                          </a:solidFill>
                        </a:rPr>
                        <a:t>High</a:t>
                      </a:r>
                    </a:p>
                  </a:txBody>
                  <a:tcPr/>
                </a:tc>
                <a:tc>
                  <a:txBody>
                    <a:bodyPr/>
                    <a:lstStyle/>
                    <a:p>
                      <a:r>
                        <a:rPr lang="en-US" dirty="0">
                          <a:solidFill>
                            <a:schemeClr val="accent1"/>
                          </a:solidFill>
                        </a:rPr>
                        <a:t>TRUE</a:t>
                      </a:r>
                    </a:p>
                  </a:txBody>
                  <a:tcPr/>
                </a:tc>
                <a:tc>
                  <a:txBody>
                    <a:bodyPr/>
                    <a:lstStyle/>
                    <a:p>
                      <a:r>
                        <a:rPr lang="en-US" dirty="0">
                          <a:solidFill>
                            <a:schemeClr val="accent1"/>
                          </a:solidFill>
                        </a:rPr>
                        <a:t>YES</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74611030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Classifier Example</a:t>
            </a:r>
          </a:p>
        </p:txBody>
      </p:sp>
      <p:sp>
        <p:nvSpPr>
          <p:cNvPr id="4" name="Slide Number Placeholder 3"/>
          <p:cNvSpPr>
            <a:spLocks noGrp="1"/>
          </p:cNvSpPr>
          <p:nvPr>
            <p:ph type="sldNum" sz="quarter" idx="12"/>
          </p:nvPr>
        </p:nvSpPr>
        <p:spPr/>
        <p:txBody>
          <a:bodyPr/>
          <a:lstStyle/>
          <a:p>
            <a:fld id="{5ACD0CF0-90CC-9C41-A77B-2776398A8C8B}" type="slidenum">
              <a:rPr lang="en-US" smtClean="0"/>
              <a:pPr/>
              <a:t>118</a:t>
            </a:fld>
            <a:endParaRPr lang="en-US" dirty="0"/>
          </a:p>
        </p:txBody>
      </p:sp>
      <p:sp>
        <p:nvSpPr>
          <p:cNvPr id="12" name="Content Placeholder 2"/>
          <p:cNvSpPr txBox="1">
            <a:spLocks/>
          </p:cNvSpPr>
          <p:nvPr/>
        </p:nvSpPr>
        <p:spPr>
          <a:xfrm>
            <a:off x="80554" y="1066868"/>
            <a:ext cx="5086669" cy="48239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p>
          <a:p>
            <a:endParaRPr lang="en-US" dirty="0"/>
          </a:p>
          <a:p>
            <a:r>
              <a:rPr lang="en-US" dirty="0"/>
              <a:t>Temperature = Cool </a:t>
            </a:r>
          </a:p>
          <a:p>
            <a:pPr lvl="1"/>
            <a:r>
              <a:rPr lang="en-US" dirty="0"/>
              <a:t>P(Cool|YES) = 0.33</a:t>
            </a:r>
          </a:p>
          <a:p>
            <a:pPr lvl="1"/>
            <a:r>
              <a:rPr lang="en-US" dirty="0">
                <a:solidFill>
                  <a:srgbClr val="FF0000"/>
                </a:solidFill>
              </a:rPr>
              <a:t>P(Cool|NO) = 0.2</a:t>
            </a:r>
          </a:p>
          <a:p>
            <a:pPr lvl="1"/>
            <a:endParaRPr lang="en-US" dirty="0"/>
          </a:p>
        </p:txBody>
      </p:sp>
      <p:graphicFrame>
        <p:nvGraphicFramePr>
          <p:cNvPr id="7" name="Content Placeholder 5"/>
          <p:cNvGraphicFramePr>
            <a:graphicFrameLocks/>
          </p:cNvGraphicFramePr>
          <p:nvPr>
            <p:extLst>
              <p:ext uri="{D42A27DB-BD31-4B8C-83A1-F6EECF244321}">
                <p14:modId xmlns:p14="http://schemas.microsoft.com/office/powerpoint/2010/main" val="472706537"/>
              </p:ext>
            </p:extLst>
          </p:nvPr>
        </p:nvGraphicFramePr>
        <p:xfrm>
          <a:off x="5372911" y="2204721"/>
          <a:ext cx="6477000" cy="2194560"/>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1295400">
                  <a:extLst>
                    <a:ext uri="{9D8B030D-6E8A-4147-A177-3AD203B41FA5}">
                      <a16:colId xmlns:a16="http://schemas.microsoft.com/office/drawing/2014/main" val="20004"/>
                    </a:ext>
                  </a:extLst>
                </a:gridCol>
              </a:tblGrid>
              <a:tr h="356957">
                <a:tc gridSpan="5">
                  <a:txBody>
                    <a:bodyPr/>
                    <a:lstStyle/>
                    <a:p>
                      <a:pPr algn="ctr"/>
                      <a:r>
                        <a:rPr lang="en-US" dirty="0"/>
                        <a:t>Temperature</a:t>
                      </a:r>
                    </a:p>
                  </a:txBody>
                  <a:tcPr/>
                </a:tc>
                <a:tc hMerge="1">
                  <a:txBody>
                    <a:bodyPr/>
                    <a:lstStyle/>
                    <a:p>
                      <a:endParaRPr lang="en-US" dirty="0"/>
                    </a:p>
                  </a:txBody>
                  <a:tcPr/>
                </a:tc>
                <a:tc hMerge="1">
                  <a:txBody>
                    <a:bodyPr/>
                    <a:lstStyle/>
                    <a:p>
                      <a:endParaRPr lang="en-US" dirty="0"/>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356957">
                <a:tc>
                  <a:txBody>
                    <a:bodyPr/>
                    <a:lstStyle/>
                    <a:p>
                      <a:endParaRPr lang="en-US" dirty="0"/>
                    </a:p>
                  </a:txBody>
                  <a:tcPr/>
                </a:tc>
                <a:tc>
                  <a:txBody>
                    <a:bodyPr/>
                    <a:lstStyle/>
                    <a:p>
                      <a:r>
                        <a:rPr lang="en-US" dirty="0"/>
                        <a:t>YES</a:t>
                      </a:r>
                    </a:p>
                  </a:txBody>
                  <a:tcPr/>
                </a:tc>
                <a:tc>
                  <a:txBody>
                    <a:bodyPr/>
                    <a:lstStyle/>
                    <a:p>
                      <a:r>
                        <a:rPr lang="en-US" dirty="0"/>
                        <a:t>NO</a:t>
                      </a:r>
                    </a:p>
                  </a:txBody>
                  <a:tcPr/>
                </a:tc>
                <a:tc>
                  <a:txBody>
                    <a:bodyPr/>
                    <a:lstStyle/>
                    <a:p>
                      <a:r>
                        <a:rPr lang="en-US" dirty="0"/>
                        <a:t>P(YES)</a:t>
                      </a:r>
                    </a:p>
                  </a:txBody>
                  <a:tcPr/>
                </a:tc>
                <a:tc>
                  <a:txBody>
                    <a:bodyPr/>
                    <a:lstStyle/>
                    <a:p>
                      <a:r>
                        <a:rPr lang="en-US" dirty="0"/>
                        <a:t>P(NO)</a:t>
                      </a:r>
                    </a:p>
                  </a:txBody>
                  <a:tcPr/>
                </a:tc>
                <a:extLst>
                  <a:ext uri="{0D108BD9-81ED-4DB2-BD59-A6C34878D82A}">
                    <a16:rowId xmlns:a16="http://schemas.microsoft.com/office/drawing/2014/main" val="10001"/>
                  </a:ext>
                </a:extLst>
              </a:tr>
              <a:tr h="356957">
                <a:tc>
                  <a:txBody>
                    <a:bodyPr/>
                    <a:lstStyle/>
                    <a:p>
                      <a:r>
                        <a:rPr lang="en-US" dirty="0"/>
                        <a:t>Hot</a:t>
                      </a:r>
                    </a:p>
                  </a:txBody>
                  <a:tcPr/>
                </a:tc>
                <a:tc>
                  <a:txBody>
                    <a:bodyPr/>
                    <a:lstStyle/>
                    <a:p>
                      <a:r>
                        <a:rPr lang="en-US" dirty="0"/>
                        <a:t>2</a:t>
                      </a:r>
                    </a:p>
                  </a:txBody>
                  <a:tcPr/>
                </a:tc>
                <a:tc>
                  <a:txBody>
                    <a:bodyPr/>
                    <a:lstStyle/>
                    <a:p>
                      <a:r>
                        <a:rPr lang="en-US" dirty="0"/>
                        <a:t>2</a:t>
                      </a:r>
                    </a:p>
                  </a:txBody>
                  <a:tcPr/>
                </a:tc>
                <a:tc>
                  <a:txBody>
                    <a:bodyPr/>
                    <a:lstStyle/>
                    <a:p>
                      <a:r>
                        <a:rPr lang="en-US" dirty="0"/>
                        <a:t>2/9 = 0.22</a:t>
                      </a:r>
                    </a:p>
                  </a:txBody>
                  <a:tcPr/>
                </a:tc>
                <a:tc>
                  <a:txBody>
                    <a:bodyPr/>
                    <a:lstStyle/>
                    <a:p>
                      <a:r>
                        <a:rPr lang="en-US" dirty="0"/>
                        <a:t>2/5 = 0.4</a:t>
                      </a:r>
                    </a:p>
                  </a:txBody>
                  <a:tcPr/>
                </a:tc>
                <a:extLst>
                  <a:ext uri="{0D108BD9-81ED-4DB2-BD59-A6C34878D82A}">
                    <a16:rowId xmlns:a16="http://schemas.microsoft.com/office/drawing/2014/main" val="10002"/>
                  </a:ext>
                </a:extLst>
              </a:tr>
              <a:tr h="356957">
                <a:tc>
                  <a:txBody>
                    <a:bodyPr/>
                    <a:lstStyle/>
                    <a:p>
                      <a:r>
                        <a:rPr lang="en-US" b="0" dirty="0">
                          <a:solidFill>
                            <a:schemeClr val="tx1"/>
                          </a:solidFill>
                        </a:rPr>
                        <a:t>Mild</a:t>
                      </a:r>
                    </a:p>
                  </a:txBody>
                  <a:tcPr/>
                </a:tc>
                <a:tc>
                  <a:txBody>
                    <a:bodyPr/>
                    <a:lstStyle/>
                    <a:p>
                      <a:r>
                        <a:rPr lang="en-US" b="0" dirty="0">
                          <a:solidFill>
                            <a:schemeClr val="tx1"/>
                          </a:solidFill>
                        </a:rPr>
                        <a:t>4</a:t>
                      </a:r>
                    </a:p>
                  </a:txBody>
                  <a:tcPr/>
                </a:tc>
                <a:tc>
                  <a:txBody>
                    <a:bodyPr/>
                    <a:lstStyle/>
                    <a:p>
                      <a:r>
                        <a:rPr lang="en-US" b="0" dirty="0">
                          <a:solidFill>
                            <a:schemeClr val="tx1"/>
                          </a:solidFill>
                        </a:rPr>
                        <a:t>2</a:t>
                      </a:r>
                    </a:p>
                  </a:txBody>
                  <a:tcPr/>
                </a:tc>
                <a:tc>
                  <a:txBody>
                    <a:bodyPr/>
                    <a:lstStyle/>
                    <a:p>
                      <a:r>
                        <a:rPr lang="en-US" b="0" dirty="0">
                          <a:solidFill>
                            <a:schemeClr val="tx1"/>
                          </a:solidFill>
                        </a:rPr>
                        <a:t>4/9 = 0.44</a:t>
                      </a:r>
                    </a:p>
                  </a:txBody>
                  <a:tcPr/>
                </a:tc>
                <a:tc>
                  <a:txBody>
                    <a:bodyPr/>
                    <a:lstStyle/>
                    <a:p>
                      <a:r>
                        <a:rPr lang="en-US" b="0" dirty="0">
                          <a:solidFill>
                            <a:schemeClr val="tx1"/>
                          </a:solidFill>
                        </a:rPr>
                        <a:t>2/5 = 0.4</a:t>
                      </a:r>
                    </a:p>
                  </a:txBody>
                  <a:tcPr/>
                </a:tc>
                <a:extLst>
                  <a:ext uri="{0D108BD9-81ED-4DB2-BD59-A6C34878D82A}">
                    <a16:rowId xmlns:a16="http://schemas.microsoft.com/office/drawing/2014/main" val="10003"/>
                  </a:ext>
                </a:extLst>
              </a:tr>
              <a:tr h="356957">
                <a:tc>
                  <a:txBody>
                    <a:bodyPr/>
                    <a:lstStyle/>
                    <a:p>
                      <a:r>
                        <a:rPr lang="en-US" b="1" dirty="0">
                          <a:solidFill>
                            <a:schemeClr val="tx1"/>
                          </a:solidFill>
                        </a:rPr>
                        <a:t>Cool</a:t>
                      </a:r>
                    </a:p>
                  </a:txBody>
                  <a:tcPr/>
                </a:tc>
                <a:tc>
                  <a:txBody>
                    <a:bodyPr/>
                    <a:lstStyle/>
                    <a:p>
                      <a:r>
                        <a:rPr lang="en-US" b="0" dirty="0">
                          <a:solidFill>
                            <a:schemeClr val="tx1"/>
                          </a:solidFill>
                        </a:rPr>
                        <a:t>3</a:t>
                      </a:r>
                    </a:p>
                  </a:txBody>
                  <a:tcPr/>
                </a:tc>
                <a:tc>
                  <a:txBody>
                    <a:bodyPr/>
                    <a:lstStyle/>
                    <a:p>
                      <a:r>
                        <a:rPr lang="en-US" b="0" dirty="0">
                          <a:solidFill>
                            <a:schemeClr val="tx1"/>
                          </a:solidFill>
                        </a:rPr>
                        <a:t>1</a:t>
                      </a:r>
                    </a:p>
                  </a:txBody>
                  <a:tcPr/>
                </a:tc>
                <a:tc>
                  <a:txBody>
                    <a:bodyPr/>
                    <a:lstStyle/>
                    <a:p>
                      <a:r>
                        <a:rPr lang="en-US" b="1" dirty="0">
                          <a:solidFill>
                            <a:schemeClr val="tx1"/>
                          </a:solidFill>
                        </a:rPr>
                        <a:t>3/9 = 0.33</a:t>
                      </a:r>
                    </a:p>
                  </a:txBody>
                  <a:tcPr/>
                </a:tc>
                <a:tc>
                  <a:txBody>
                    <a:bodyPr/>
                    <a:lstStyle/>
                    <a:p>
                      <a:r>
                        <a:rPr lang="en-US" b="1" dirty="0">
                          <a:solidFill>
                            <a:srgbClr val="FF0000"/>
                          </a:solidFill>
                        </a:rPr>
                        <a:t>1/5 = 0.2</a:t>
                      </a:r>
                    </a:p>
                  </a:txBody>
                  <a:tcPr/>
                </a:tc>
                <a:extLst>
                  <a:ext uri="{0D108BD9-81ED-4DB2-BD59-A6C34878D82A}">
                    <a16:rowId xmlns:a16="http://schemas.microsoft.com/office/drawing/2014/main" val="10004"/>
                  </a:ext>
                </a:extLst>
              </a:tr>
              <a:tr h="356957">
                <a:tc>
                  <a:txBody>
                    <a:bodyPr/>
                    <a:lstStyle/>
                    <a:p>
                      <a:r>
                        <a:rPr lang="en-US" b="0" dirty="0">
                          <a:solidFill>
                            <a:schemeClr val="tx1"/>
                          </a:solidFill>
                        </a:rPr>
                        <a:t>Total</a:t>
                      </a:r>
                    </a:p>
                  </a:txBody>
                  <a:tcPr/>
                </a:tc>
                <a:tc>
                  <a:txBody>
                    <a:bodyPr/>
                    <a:lstStyle/>
                    <a:p>
                      <a:r>
                        <a:rPr lang="en-US" b="0" dirty="0">
                          <a:solidFill>
                            <a:schemeClr val="tx1"/>
                          </a:solidFill>
                        </a:rPr>
                        <a:t>9</a:t>
                      </a:r>
                    </a:p>
                  </a:txBody>
                  <a:tcPr/>
                </a:tc>
                <a:tc>
                  <a:txBody>
                    <a:bodyPr/>
                    <a:lstStyle/>
                    <a:p>
                      <a:r>
                        <a:rPr lang="en-US" b="0" dirty="0">
                          <a:solidFill>
                            <a:schemeClr val="tx1"/>
                          </a:solidFill>
                        </a:rPr>
                        <a:t>5</a:t>
                      </a:r>
                    </a:p>
                  </a:txBody>
                  <a:tcPr/>
                </a:tc>
                <a:tc>
                  <a:txBody>
                    <a:bodyPr/>
                    <a:lstStyle/>
                    <a:p>
                      <a:r>
                        <a:rPr lang="en-US" b="0" dirty="0">
                          <a:solidFill>
                            <a:schemeClr val="tx1"/>
                          </a:solidFill>
                        </a:rPr>
                        <a:t>9/9 = 1</a:t>
                      </a:r>
                    </a:p>
                  </a:txBody>
                  <a:tcPr/>
                </a:tc>
                <a:tc>
                  <a:txBody>
                    <a:bodyPr/>
                    <a:lstStyle/>
                    <a:p>
                      <a:r>
                        <a:rPr lang="en-US" b="0" dirty="0">
                          <a:solidFill>
                            <a:schemeClr val="tx1"/>
                          </a:solidFill>
                        </a:rPr>
                        <a:t>5/5 = 1</a:t>
                      </a:r>
                    </a:p>
                  </a:txBody>
                  <a:tcP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250720767"/>
              </p:ext>
            </p:extLst>
          </p:nvPr>
        </p:nvGraphicFramePr>
        <p:xfrm>
          <a:off x="80554" y="731521"/>
          <a:ext cx="8128000" cy="74168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0000"/>
                    </a:ext>
                  </a:extLst>
                </a:gridCol>
                <a:gridCol w="1625600">
                  <a:extLst>
                    <a:ext uri="{9D8B030D-6E8A-4147-A177-3AD203B41FA5}">
                      <a16:colId xmlns:a16="http://schemas.microsoft.com/office/drawing/2014/main" val="20001"/>
                    </a:ext>
                  </a:extLst>
                </a:gridCol>
                <a:gridCol w="1625600">
                  <a:extLst>
                    <a:ext uri="{9D8B030D-6E8A-4147-A177-3AD203B41FA5}">
                      <a16:colId xmlns:a16="http://schemas.microsoft.com/office/drawing/2014/main" val="20002"/>
                    </a:ext>
                  </a:extLst>
                </a:gridCol>
                <a:gridCol w="1625600">
                  <a:extLst>
                    <a:ext uri="{9D8B030D-6E8A-4147-A177-3AD203B41FA5}">
                      <a16:colId xmlns:a16="http://schemas.microsoft.com/office/drawing/2014/main" val="20003"/>
                    </a:ext>
                  </a:extLst>
                </a:gridCol>
                <a:gridCol w="1625600">
                  <a:extLst>
                    <a:ext uri="{9D8B030D-6E8A-4147-A177-3AD203B41FA5}">
                      <a16:colId xmlns:a16="http://schemas.microsoft.com/office/drawing/2014/main" val="20004"/>
                    </a:ext>
                  </a:extLst>
                </a:gridCol>
              </a:tblGrid>
              <a:tr h="370840">
                <a:tc>
                  <a:txBody>
                    <a:bodyPr/>
                    <a:lstStyle/>
                    <a:p>
                      <a:r>
                        <a:rPr lang="en-US" dirty="0"/>
                        <a:t>Outlook</a:t>
                      </a:r>
                    </a:p>
                  </a:txBody>
                  <a:tcPr/>
                </a:tc>
                <a:tc>
                  <a:txBody>
                    <a:bodyPr/>
                    <a:lstStyle/>
                    <a:p>
                      <a:r>
                        <a:rPr lang="en-US" dirty="0"/>
                        <a:t>Temperature</a:t>
                      </a:r>
                    </a:p>
                  </a:txBody>
                  <a:tcPr/>
                </a:tc>
                <a:tc>
                  <a:txBody>
                    <a:bodyPr/>
                    <a:lstStyle/>
                    <a:p>
                      <a:r>
                        <a:rPr lang="en-US" dirty="0"/>
                        <a:t>Humidity</a:t>
                      </a:r>
                    </a:p>
                  </a:txBody>
                  <a:tcPr/>
                </a:tc>
                <a:tc>
                  <a:txBody>
                    <a:bodyPr/>
                    <a:lstStyle/>
                    <a:p>
                      <a:r>
                        <a:rPr lang="en-US" dirty="0"/>
                        <a:t>Windy?</a:t>
                      </a:r>
                    </a:p>
                  </a:txBody>
                  <a:tcPr/>
                </a:tc>
                <a:tc>
                  <a:txBody>
                    <a:bodyPr/>
                    <a:lstStyle/>
                    <a:p>
                      <a:r>
                        <a:rPr lang="en-US" dirty="0"/>
                        <a:t>Play?</a:t>
                      </a:r>
                    </a:p>
                  </a:txBody>
                  <a:tcPr/>
                </a:tc>
                <a:extLst>
                  <a:ext uri="{0D108BD9-81ED-4DB2-BD59-A6C34878D82A}">
                    <a16:rowId xmlns:a16="http://schemas.microsoft.com/office/drawing/2014/main" val="10000"/>
                  </a:ext>
                </a:extLst>
              </a:tr>
              <a:tr h="370840">
                <a:tc>
                  <a:txBody>
                    <a:bodyPr/>
                    <a:lstStyle/>
                    <a:p>
                      <a:r>
                        <a:rPr lang="en-US" dirty="0">
                          <a:solidFill>
                            <a:schemeClr val="accent1"/>
                          </a:solidFill>
                        </a:rPr>
                        <a:t>Sunny</a:t>
                      </a:r>
                    </a:p>
                  </a:txBody>
                  <a:tcPr/>
                </a:tc>
                <a:tc>
                  <a:txBody>
                    <a:bodyPr/>
                    <a:lstStyle/>
                    <a:p>
                      <a:r>
                        <a:rPr lang="en-US" dirty="0">
                          <a:solidFill>
                            <a:schemeClr val="accent1"/>
                          </a:solidFill>
                        </a:rPr>
                        <a:t>Cool</a:t>
                      </a:r>
                    </a:p>
                  </a:txBody>
                  <a:tcPr/>
                </a:tc>
                <a:tc>
                  <a:txBody>
                    <a:bodyPr/>
                    <a:lstStyle/>
                    <a:p>
                      <a:r>
                        <a:rPr lang="en-US" dirty="0">
                          <a:solidFill>
                            <a:schemeClr val="accent1"/>
                          </a:solidFill>
                        </a:rPr>
                        <a:t>High</a:t>
                      </a:r>
                    </a:p>
                  </a:txBody>
                  <a:tcPr/>
                </a:tc>
                <a:tc>
                  <a:txBody>
                    <a:bodyPr/>
                    <a:lstStyle/>
                    <a:p>
                      <a:r>
                        <a:rPr lang="en-US" dirty="0">
                          <a:solidFill>
                            <a:schemeClr val="accent1"/>
                          </a:solidFill>
                        </a:rPr>
                        <a:t>TRUE</a:t>
                      </a:r>
                    </a:p>
                  </a:txBody>
                  <a:tcPr/>
                </a:tc>
                <a:tc>
                  <a:txBody>
                    <a:bodyPr/>
                    <a:lstStyle/>
                    <a:p>
                      <a:r>
                        <a:rPr lang="en-US" dirty="0">
                          <a:solidFill>
                            <a:schemeClr val="accent1"/>
                          </a:solidFill>
                        </a:rPr>
                        <a:t>YES</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04241213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Classifier Example</a:t>
            </a:r>
          </a:p>
        </p:txBody>
      </p:sp>
      <p:sp>
        <p:nvSpPr>
          <p:cNvPr id="4" name="Slide Number Placeholder 3"/>
          <p:cNvSpPr>
            <a:spLocks noGrp="1"/>
          </p:cNvSpPr>
          <p:nvPr>
            <p:ph type="sldNum" sz="quarter" idx="12"/>
          </p:nvPr>
        </p:nvSpPr>
        <p:spPr/>
        <p:txBody>
          <a:bodyPr/>
          <a:lstStyle/>
          <a:p>
            <a:fld id="{5ACD0CF0-90CC-9C41-A77B-2776398A8C8B}" type="slidenum">
              <a:rPr lang="en-US" smtClean="0"/>
              <a:pPr/>
              <a:t>119</a:t>
            </a:fld>
            <a:endParaRPr lang="en-US" dirty="0"/>
          </a:p>
        </p:txBody>
      </p:sp>
      <p:sp>
        <p:nvSpPr>
          <p:cNvPr id="12" name="Content Placeholder 2"/>
          <p:cNvSpPr txBox="1">
            <a:spLocks/>
          </p:cNvSpPr>
          <p:nvPr/>
        </p:nvSpPr>
        <p:spPr>
          <a:xfrm>
            <a:off x="80554" y="1066868"/>
            <a:ext cx="5086669" cy="48239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p>
          <a:p>
            <a:endParaRPr lang="en-US" dirty="0"/>
          </a:p>
          <a:p>
            <a:r>
              <a:rPr lang="en-US" dirty="0"/>
              <a:t>Humidity = High </a:t>
            </a:r>
          </a:p>
          <a:p>
            <a:pPr lvl="1"/>
            <a:r>
              <a:rPr lang="en-US" dirty="0"/>
              <a:t>P(High|YES) = 0.33</a:t>
            </a:r>
          </a:p>
          <a:p>
            <a:pPr lvl="1"/>
            <a:r>
              <a:rPr lang="en-US" dirty="0">
                <a:solidFill>
                  <a:srgbClr val="FF0000"/>
                </a:solidFill>
              </a:rPr>
              <a:t>P(High|NO) = 0.8</a:t>
            </a:r>
          </a:p>
          <a:p>
            <a:pPr lvl="1"/>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236757106"/>
              </p:ext>
            </p:extLst>
          </p:nvPr>
        </p:nvGraphicFramePr>
        <p:xfrm>
          <a:off x="5106436" y="2204721"/>
          <a:ext cx="6743475" cy="2000700"/>
        </p:xfrm>
        <a:graphic>
          <a:graphicData uri="http://schemas.openxmlformats.org/drawingml/2006/table">
            <a:tbl>
              <a:tblPr firstRow="1" bandRow="1">
                <a:tableStyleId>{5C22544A-7EE6-4342-B048-85BDC9FD1C3A}</a:tableStyleId>
              </a:tblPr>
              <a:tblGrid>
                <a:gridCol w="1348695">
                  <a:extLst>
                    <a:ext uri="{9D8B030D-6E8A-4147-A177-3AD203B41FA5}">
                      <a16:colId xmlns:a16="http://schemas.microsoft.com/office/drawing/2014/main" val="20000"/>
                    </a:ext>
                  </a:extLst>
                </a:gridCol>
                <a:gridCol w="1348695">
                  <a:extLst>
                    <a:ext uri="{9D8B030D-6E8A-4147-A177-3AD203B41FA5}">
                      <a16:colId xmlns:a16="http://schemas.microsoft.com/office/drawing/2014/main" val="20001"/>
                    </a:ext>
                  </a:extLst>
                </a:gridCol>
                <a:gridCol w="1348695">
                  <a:extLst>
                    <a:ext uri="{9D8B030D-6E8A-4147-A177-3AD203B41FA5}">
                      <a16:colId xmlns:a16="http://schemas.microsoft.com/office/drawing/2014/main" val="20002"/>
                    </a:ext>
                  </a:extLst>
                </a:gridCol>
                <a:gridCol w="1348695">
                  <a:extLst>
                    <a:ext uri="{9D8B030D-6E8A-4147-A177-3AD203B41FA5}">
                      <a16:colId xmlns:a16="http://schemas.microsoft.com/office/drawing/2014/main" val="20003"/>
                    </a:ext>
                  </a:extLst>
                </a:gridCol>
                <a:gridCol w="1348695">
                  <a:extLst>
                    <a:ext uri="{9D8B030D-6E8A-4147-A177-3AD203B41FA5}">
                      <a16:colId xmlns:a16="http://schemas.microsoft.com/office/drawing/2014/main" val="20004"/>
                    </a:ext>
                  </a:extLst>
                </a:gridCol>
              </a:tblGrid>
              <a:tr h="400140">
                <a:tc gridSpan="5">
                  <a:txBody>
                    <a:bodyPr/>
                    <a:lstStyle/>
                    <a:p>
                      <a:pPr algn="ctr"/>
                      <a:r>
                        <a:rPr lang="en-US" dirty="0"/>
                        <a:t>Humidity</a:t>
                      </a:r>
                    </a:p>
                  </a:txBody>
                  <a:tcPr/>
                </a:tc>
                <a:tc hMerge="1">
                  <a:txBody>
                    <a:bodyPr/>
                    <a:lstStyle/>
                    <a:p>
                      <a:endParaRPr lang="en-US" dirty="0"/>
                    </a:p>
                  </a:txBody>
                  <a:tcPr/>
                </a:tc>
                <a:tc hMerge="1">
                  <a:txBody>
                    <a:bodyPr/>
                    <a:lstStyle/>
                    <a:p>
                      <a:endParaRPr lang="en-US" dirty="0"/>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400140">
                <a:tc>
                  <a:txBody>
                    <a:bodyPr/>
                    <a:lstStyle/>
                    <a:p>
                      <a:endParaRPr lang="en-US" dirty="0"/>
                    </a:p>
                  </a:txBody>
                  <a:tcPr/>
                </a:tc>
                <a:tc>
                  <a:txBody>
                    <a:bodyPr/>
                    <a:lstStyle/>
                    <a:p>
                      <a:r>
                        <a:rPr lang="en-US" dirty="0"/>
                        <a:t>YES</a:t>
                      </a:r>
                    </a:p>
                  </a:txBody>
                  <a:tcPr/>
                </a:tc>
                <a:tc>
                  <a:txBody>
                    <a:bodyPr/>
                    <a:lstStyle/>
                    <a:p>
                      <a:r>
                        <a:rPr lang="en-US" dirty="0"/>
                        <a:t>NO</a:t>
                      </a:r>
                    </a:p>
                  </a:txBody>
                  <a:tcPr/>
                </a:tc>
                <a:tc>
                  <a:txBody>
                    <a:bodyPr/>
                    <a:lstStyle/>
                    <a:p>
                      <a:r>
                        <a:rPr lang="en-US" dirty="0"/>
                        <a:t>P(YES)</a:t>
                      </a:r>
                    </a:p>
                  </a:txBody>
                  <a:tcPr/>
                </a:tc>
                <a:tc>
                  <a:txBody>
                    <a:bodyPr/>
                    <a:lstStyle/>
                    <a:p>
                      <a:r>
                        <a:rPr lang="en-US" dirty="0"/>
                        <a:t>P(NO)</a:t>
                      </a:r>
                    </a:p>
                  </a:txBody>
                  <a:tcPr/>
                </a:tc>
                <a:extLst>
                  <a:ext uri="{0D108BD9-81ED-4DB2-BD59-A6C34878D82A}">
                    <a16:rowId xmlns:a16="http://schemas.microsoft.com/office/drawing/2014/main" val="10001"/>
                  </a:ext>
                </a:extLst>
              </a:tr>
              <a:tr h="400140">
                <a:tc>
                  <a:txBody>
                    <a:bodyPr/>
                    <a:lstStyle/>
                    <a:p>
                      <a:r>
                        <a:rPr lang="en-US" b="1" dirty="0">
                          <a:solidFill>
                            <a:schemeClr val="tx1"/>
                          </a:solidFill>
                        </a:rPr>
                        <a:t>High</a:t>
                      </a:r>
                    </a:p>
                  </a:txBody>
                  <a:tcPr/>
                </a:tc>
                <a:tc>
                  <a:txBody>
                    <a:bodyPr/>
                    <a:lstStyle/>
                    <a:p>
                      <a:r>
                        <a:rPr lang="en-US" dirty="0">
                          <a:solidFill>
                            <a:schemeClr val="tx1"/>
                          </a:solidFill>
                        </a:rPr>
                        <a:t>3</a:t>
                      </a:r>
                    </a:p>
                  </a:txBody>
                  <a:tcPr/>
                </a:tc>
                <a:tc>
                  <a:txBody>
                    <a:bodyPr/>
                    <a:lstStyle/>
                    <a:p>
                      <a:r>
                        <a:rPr lang="en-US" dirty="0">
                          <a:solidFill>
                            <a:schemeClr val="tx1"/>
                          </a:solidFill>
                        </a:rPr>
                        <a:t>4</a:t>
                      </a:r>
                    </a:p>
                  </a:txBody>
                  <a:tcPr/>
                </a:tc>
                <a:tc>
                  <a:txBody>
                    <a:bodyPr/>
                    <a:lstStyle/>
                    <a:p>
                      <a:r>
                        <a:rPr lang="en-US" b="1" dirty="0">
                          <a:solidFill>
                            <a:schemeClr val="tx1"/>
                          </a:solidFill>
                        </a:rPr>
                        <a:t>3/9 = 0.33</a:t>
                      </a:r>
                    </a:p>
                  </a:txBody>
                  <a:tcPr/>
                </a:tc>
                <a:tc>
                  <a:txBody>
                    <a:bodyPr/>
                    <a:lstStyle/>
                    <a:p>
                      <a:r>
                        <a:rPr lang="en-US" b="1" dirty="0">
                          <a:solidFill>
                            <a:srgbClr val="FF0000"/>
                          </a:solidFill>
                        </a:rPr>
                        <a:t>4/5 = 0.8</a:t>
                      </a:r>
                    </a:p>
                  </a:txBody>
                  <a:tcPr/>
                </a:tc>
                <a:extLst>
                  <a:ext uri="{0D108BD9-81ED-4DB2-BD59-A6C34878D82A}">
                    <a16:rowId xmlns:a16="http://schemas.microsoft.com/office/drawing/2014/main" val="10002"/>
                  </a:ext>
                </a:extLst>
              </a:tr>
              <a:tr h="400140">
                <a:tc>
                  <a:txBody>
                    <a:bodyPr/>
                    <a:lstStyle/>
                    <a:p>
                      <a:r>
                        <a:rPr lang="en-US" dirty="0">
                          <a:solidFill>
                            <a:schemeClr val="tx1"/>
                          </a:solidFill>
                        </a:rPr>
                        <a:t>Normal</a:t>
                      </a:r>
                    </a:p>
                  </a:txBody>
                  <a:tcPr/>
                </a:tc>
                <a:tc>
                  <a:txBody>
                    <a:bodyPr/>
                    <a:lstStyle/>
                    <a:p>
                      <a:r>
                        <a:rPr lang="en-US" dirty="0">
                          <a:solidFill>
                            <a:schemeClr val="tx1"/>
                          </a:solidFill>
                        </a:rPr>
                        <a:t>6</a:t>
                      </a:r>
                    </a:p>
                  </a:txBody>
                  <a:tcPr/>
                </a:tc>
                <a:tc>
                  <a:txBody>
                    <a:bodyPr/>
                    <a:lstStyle/>
                    <a:p>
                      <a:r>
                        <a:rPr lang="en-US" dirty="0">
                          <a:solidFill>
                            <a:schemeClr val="tx1"/>
                          </a:solidFill>
                        </a:rPr>
                        <a:t>1</a:t>
                      </a:r>
                    </a:p>
                  </a:txBody>
                  <a:tcPr/>
                </a:tc>
                <a:tc>
                  <a:txBody>
                    <a:bodyPr/>
                    <a:lstStyle/>
                    <a:p>
                      <a:r>
                        <a:rPr lang="en-US" dirty="0">
                          <a:solidFill>
                            <a:schemeClr val="tx1"/>
                          </a:solidFill>
                        </a:rPr>
                        <a:t>6/9 = 0.66</a:t>
                      </a:r>
                    </a:p>
                  </a:txBody>
                  <a:tcPr/>
                </a:tc>
                <a:tc>
                  <a:txBody>
                    <a:bodyPr/>
                    <a:lstStyle/>
                    <a:p>
                      <a:r>
                        <a:rPr lang="en-US" dirty="0">
                          <a:solidFill>
                            <a:schemeClr val="tx1"/>
                          </a:solidFill>
                        </a:rPr>
                        <a:t>1/5 = 0.2</a:t>
                      </a:r>
                    </a:p>
                  </a:txBody>
                  <a:tcPr/>
                </a:tc>
                <a:extLst>
                  <a:ext uri="{0D108BD9-81ED-4DB2-BD59-A6C34878D82A}">
                    <a16:rowId xmlns:a16="http://schemas.microsoft.com/office/drawing/2014/main" val="10003"/>
                  </a:ext>
                </a:extLst>
              </a:tr>
              <a:tr h="400140">
                <a:tc>
                  <a:txBody>
                    <a:bodyPr/>
                    <a:lstStyle/>
                    <a:p>
                      <a:r>
                        <a:rPr lang="en-US" dirty="0">
                          <a:solidFill>
                            <a:schemeClr val="tx1"/>
                          </a:solidFill>
                        </a:rPr>
                        <a:t>Total</a:t>
                      </a:r>
                    </a:p>
                  </a:txBody>
                  <a:tcPr/>
                </a:tc>
                <a:tc>
                  <a:txBody>
                    <a:bodyPr/>
                    <a:lstStyle/>
                    <a:p>
                      <a:r>
                        <a:rPr lang="en-US" dirty="0">
                          <a:solidFill>
                            <a:schemeClr val="tx1"/>
                          </a:solidFill>
                        </a:rPr>
                        <a:t>9</a:t>
                      </a:r>
                    </a:p>
                  </a:txBody>
                  <a:tcPr/>
                </a:tc>
                <a:tc>
                  <a:txBody>
                    <a:bodyPr/>
                    <a:lstStyle/>
                    <a:p>
                      <a:r>
                        <a:rPr lang="en-US" dirty="0">
                          <a:solidFill>
                            <a:schemeClr val="tx1"/>
                          </a:solidFill>
                        </a:rPr>
                        <a:t>5</a:t>
                      </a:r>
                    </a:p>
                  </a:txBody>
                  <a:tcPr/>
                </a:tc>
                <a:tc>
                  <a:txBody>
                    <a:bodyPr/>
                    <a:lstStyle/>
                    <a:p>
                      <a:r>
                        <a:rPr lang="en-US" dirty="0">
                          <a:solidFill>
                            <a:schemeClr val="tx1"/>
                          </a:solidFill>
                        </a:rPr>
                        <a:t>9/9 = 1</a:t>
                      </a:r>
                    </a:p>
                  </a:txBody>
                  <a:tcPr/>
                </a:tc>
                <a:tc>
                  <a:txBody>
                    <a:bodyPr/>
                    <a:lstStyle/>
                    <a:p>
                      <a:r>
                        <a:rPr lang="en-US" dirty="0">
                          <a:solidFill>
                            <a:schemeClr val="tx1"/>
                          </a:solidFill>
                        </a:rPr>
                        <a:t>5/5 = 1</a:t>
                      </a:r>
                    </a:p>
                  </a:txBody>
                  <a:tcPr/>
                </a:tc>
                <a:extLst>
                  <a:ext uri="{0D108BD9-81ED-4DB2-BD59-A6C34878D82A}">
                    <a16:rowId xmlns:a16="http://schemas.microsoft.com/office/drawing/2014/main" val="10004"/>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736496901"/>
              </p:ext>
            </p:extLst>
          </p:nvPr>
        </p:nvGraphicFramePr>
        <p:xfrm>
          <a:off x="80554" y="731521"/>
          <a:ext cx="8128000" cy="74168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0000"/>
                    </a:ext>
                  </a:extLst>
                </a:gridCol>
                <a:gridCol w="1625600">
                  <a:extLst>
                    <a:ext uri="{9D8B030D-6E8A-4147-A177-3AD203B41FA5}">
                      <a16:colId xmlns:a16="http://schemas.microsoft.com/office/drawing/2014/main" val="20001"/>
                    </a:ext>
                  </a:extLst>
                </a:gridCol>
                <a:gridCol w="1625600">
                  <a:extLst>
                    <a:ext uri="{9D8B030D-6E8A-4147-A177-3AD203B41FA5}">
                      <a16:colId xmlns:a16="http://schemas.microsoft.com/office/drawing/2014/main" val="20002"/>
                    </a:ext>
                  </a:extLst>
                </a:gridCol>
                <a:gridCol w="1625600">
                  <a:extLst>
                    <a:ext uri="{9D8B030D-6E8A-4147-A177-3AD203B41FA5}">
                      <a16:colId xmlns:a16="http://schemas.microsoft.com/office/drawing/2014/main" val="20003"/>
                    </a:ext>
                  </a:extLst>
                </a:gridCol>
                <a:gridCol w="1625600">
                  <a:extLst>
                    <a:ext uri="{9D8B030D-6E8A-4147-A177-3AD203B41FA5}">
                      <a16:colId xmlns:a16="http://schemas.microsoft.com/office/drawing/2014/main" val="20004"/>
                    </a:ext>
                  </a:extLst>
                </a:gridCol>
              </a:tblGrid>
              <a:tr h="370840">
                <a:tc>
                  <a:txBody>
                    <a:bodyPr/>
                    <a:lstStyle/>
                    <a:p>
                      <a:r>
                        <a:rPr lang="en-US" dirty="0"/>
                        <a:t>Outlook</a:t>
                      </a:r>
                    </a:p>
                  </a:txBody>
                  <a:tcPr/>
                </a:tc>
                <a:tc>
                  <a:txBody>
                    <a:bodyPr/>
                    <a:lstStyle/>
                    <a:p>
                      <a:r>
                        <a:rPr lang="en-US" dirty="0"/>
                        <a:t>Temperature</a:t>
                      </a:r>
                    </a:p>
                  </a:txBody>
                  <a:tcPr/>
                </a:tc>
                <a:tc>
                  <a:txBody>
                    <a:bodyPr/>
                    <a:lstStyle/>
                    <a:p>
                      <a:r>
                        <a:rPr lang="en-US" dirty="0"/>
                        <a:t>Humidity</a:t>
                      </a:r>
                    </a:p>
                  </a:txBody>
                  <a:tcPr/>
                </a:tc>
                <a:tc>
                  <a:txBody>
                    <a:bodyPr/>
                    <a:lstStyle/>
                    <a:p>
                      <a:r>
                        <a:rPr lang="en-US" dirty="0"/>
                        <a:t>Windy?</a:t>
                      </a:r>
                    </a:p>
                  </a:txBody>
                  <a:tcPr/>
                </a:tc>
                <a:tc>
                  <a:txBody>
                    <a:bodyPr/>
                    <a:lstStyle/>
                    <a:p>
                      <a:r>
                        <a:rPr lang="en-US" dirty="0"/>
                        <a:t>Play?</a:t>
                      </a:r>
                    </a:p>
                  </a:txBody>
                  <a:tcPr/>
                </a:tc>
                <a:extLst>
                  <a:ext uri="{0D108BD9-81ED-4DB2-BD59-A6C34878D82A}">
                    <a16:rowId xmlns:a16="http://schemas.microsoft.com/office/drawing/2014/main" val="10000"/>
                  </a:ext>
                </a:extLst>
              </a:tr>
              <a:tr h="370840">
                <a:tc>
                  <a:txBody>
                    <a:bodyPr/>
                    <a:lstStyle/>
                    <a:p>
                      <a:r>
                        <a:rPr lang="en-US" dirty="0">
                          <a:solidFill>
                            <a:schemeClr val="accent1"/>
                          </a:solidFill>
                        </a:rPr>
                        <a:t>Sunny</a:t>
                      </a:r>
                    </a:p>
                  </a:txBody>
                  <a:tcPr/>
                </a:tc>
                <a:tc>
                  <a:txBody>
                    <a:bodyPr/>
                    <a:lstStyle/>
                    <a:p>
                      <a:r>
                        <a:rPr lang="en-US" dirty="0">
                          <a:solidFill>
                            <a:schemeClr val="accent1"/>
                          </a:solidFill>
                        </a:rPr>
                        <a:t>Cool</a:t>
                      </a:r>
                    </a:p>
                  </a:txBody>
                  <a:tcPr/>
                </a:tc>
                <a:tc>
                  <a:txBody>
                    <a:bodyPr/>
                    <a:lstStyle/>
                    <a:p>
                      <a:r>
                        <a:rPr lang="en-US" dirty="0">
                          <a:solidFill>
                            <a:schemeClr val="accent1"/>
                          </a:solidFill>
                        </a:rPr>
                        <a:t>High</a:t>
                      </a:r>
                    </a:p>
                  </a:txBody>
                  <a:tcPr/>
                </a:tc>
                <a:tc>
                  <a:txBody>
                    <a:bodyPr/>
                    <a:lstStyle/>
                    <a:p>
                      <a:r>
                        <a:rPr lang="en-US" dirty="0">
                          <a:solidFill>
                            <a:schemeClr val="accent1"/>
                          </a:solidFill>
                        </a:rPr>
                        <a:t>TRUE</a:t>
                      </a:r>
                    </a:p>
                  </a:txBody>
                  <a:tcPr/>
                </a:tc>
                <a:tc>
                  <a:txBody>
                    <a:bodyPr/>
                    <a:lstStyle/>
                    <a:p>
                      <a:r>
                        <a:rPr lang="en-US" dirty="0">
                          <a:solidFill>
                            <a:schemeClr val="accent1"/>
                          </a:solidFill>
                        </a:rPr>
                        <a:t>YES</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46915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Approach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altLang="en-US" sz="2600" dirty="0"/>
                  <a:t>Define a distance </a:t>
                </a:r>
                <a14:m>
                  <m:oMath xmlns:m="http://schemas.openxmlformats.org/officeDocument/2006/math">
                    <m:r>
                      <a:rPr lang="en-US" altLang="en-US" sz="2600" i="1" dirty="0" smtClean="0">
                        <a:latin typeface="Cambria Math" panose="02040503050406030204" pitchFamily="18" charset="0"/>
                      </a:rPr>
                      <m:t>𝑑</m:t>
                    </m:r>
                    <m:r>
                      <a:rPr lang="en-US" altLang="en-US" sz="2600" i="1" dirty="0" smtClean="0">
                        <a:latin typeface="Cambria Math" panose="02040503050406030204" pitchFamily="18" charset="0"/>
                      </a:rPr>
                      <m:t>(</m:t>
                    </m:r>
                    <m:sSub>
                      <m:sSubPr>
                        <m:ctrlPr>
                          <a:rPr lang="en-US" altLang="en-US" sz="2600" b="0" i="1" dirty="0" smtClean="0">
                            <a:latin typeface="Cambria Math" panose="02040503050406030204" pitchFamily="18" charset="0"/>
                          </a:rPr>
                        </m:ctrlPr>
                      </m:sSubPr>
                      <m:e>
                        <m:r>
                          <a:rPr lang="en-US" altLang="en-US" sz="2600" i="1" dirty="0" smtClean="0">
                            <a:latin typeface="Cambria Math" panose="02040503050406030204" pitchFamily="18" charset="0"/>
                          </a:rPr>
                          <m:t>𝑥</m:t>
                        </m:r>
                      </m:e>
                      <m:sub>
                        <m:r>
                          <a:rPr lang="en-US" altLang="en-US" sz="2600" i="1" dirty="0" smtClean="0">
                            <a:latin typeface="Cambria Math" panose="02040503050406030204" pitchFamily="18" charset="0"/>
                          </a:rPr>
                          <m:t>1</m:t>
                        </m:r>
                      </m:sub>
                    </m:sSub>
                    <m:r>
                      <a:rPr lang="en-US" altLang="en-US" sz="2600" i="1" dirty="0" smtClean="0">
                        <a:latin typeface="Cambria Math" panose="02040503050406030204" pitchFamily="18" charset="0"/>
                      </a:rPr>
                      <m:t>,</m:t>
                    </m:r>
                    <m:sSub>
                      <m:sSubPr>
                        <m:ctrlPr>
                          <a:rPr lang="en-US" altLang="en-US" sz="2600" b="0" i="1" dirty="0" smtClean="0">
                            <a:latin typeface="Cambria Math" panose="02040503050406030204" pitchFamily="18" charset="0"/>
                          </a:rPr>
                        </m:ctrlPr>
                      </m:sSubPr>
                      <m:e>
                        <m:r>
                          <a:rPr lang="en-US" altLang="en-US" sz="2600" i="1" dirty="0" smtClean="0">
                            <a:latin typeface="Cambria Math" panose="02040503050406030204" pitchFamily="18" charset="0"/>
                          </a:rPr>
                          <m:t>𝑥</m:t>
                        </m:r>
                      </m:e>
                      <m:sub>
                        <m:r>
                          <a:rPr lang="en-US" altLang="en-US" sz="2600" i="1" dirty="0" smtClean="0">
                            <a:latin typeface="Cambria Math" panose="02040503050406030204" pitchFamily="18" charset="0"/>
                          </a:rPr>
                          <m:t>2</m:t>
                        </m:r>
                      </m:sub>
                    </m:sSub>
                    <m:r>
                      <a:rPr lang="en-US" altLang="en-US" sz="2600" i="1" dirty="0" smtClean="0">
                        <a:latin typeface="Cambria Math" panose="02040503050406030204" pitchFamily="18" charset="0"/>
                      </a:rPr>
                      <m:t>) </m:t>
                    </m:r>
                  </m:oMath>
                </a14:m>
                <a:r>
                  <a:rPr lang="en-US" altLang="en-US" sz="2600" dirty="0"/>
                  <a:t>between any 2 examples</a:t>
                </a:r>
              </a:p>
              <a:p>
                <a:pPr lvl="1"/>
                <a:r>
                  <a:rPr lang="en-US" altLang="en-US" sz="2200" dirty="0"/>
                  <a:t>Examples are just feature vectors</a:t>
                </a:r>
              </a:p>
              <a:p>
                <a:pPr lvl="1"/>
                <a:r>
                  <a:rPr lang="en-US" altLang="en-US" sz="2200" dirty="0"/>
                  <a:t>So we could just use Euclidean distance … </a:t>
                </a:r>
              </a:p>
              <a:p>
                <a:r>
                  <a:rPr lang="en-US" altLang="en-US" sz="2600" dirty="0"/>
                  <a:t>Training</a:t>
                </a:r>
              </a:p>
              <a:p>
                <a:pPr lvl="1"/>
                <a:r>
                  <a:rPr lang="en-US" altLang="en-US" sz="2200" dirty="0"/>
                  <a:t>Index the training examples for fast lookup (build a “database”)</a:t>
                </a:r>
              </a:p>
              <a:p>
                <a:r>
                  <a:rPr lang="en-US" altLang="en-US" sz="2600" dirty="0"/>
                  <a:t>Test</a:t>
                </a:r>
              </a:p>
              <a:p>
                <a:pPr lvl="1"/>
                <a:r>
                  <a:rPr lang="en-US" altLang="en-US" sz="2200" dirty="0"/>
                  <a:t>Given a new </a:t>
                </a:r>
                <a14:m>
                  <m:oMath xmlns:m="http://schemas.openxmlformats.org/officeDocument/2006/math">
                    <m:r>
                      <a:rPr lang="en-US" altLang="en-US" sz="2200" i="1" dirty="0" smtClean="0">
                        <a:latin typeface="Cambria Math" panose="02040503050406030204" pitchFamily="18" charset="0"/>
                      </a:rPr>
                      <m:t>𝑥</m:t>
                    </m:r>
                  </m:oMath>
                </a14:m>
                <a:r>
                  <a:rPr lang="en-US" altLang="en-US" sz="2200" dirty="0"/>
                  <a:t>, find the closest neighbor (k=1) from training index</a:t>
                </a:r>
              </a:p>
              <a:p>
                <a:pPr lvl="1"/>
                <a:r>
                  <a:rPr lang="en-US" altLang="en-US" sz="2200" dirty="0"/>
                  <a:t>Classify x the same as its closest neighbor</a:t>
                </a:r>
              </a:p>
              <a:p>
                <a:endParaRPr lang="en-US" altLang="en-US" sz="2600" dirty="0"/>
              </a:p>
              <a:p>
                <a:pPr marL="0" indent="0" fontAlgn="base">
                  <a:buNone/>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03" t="-233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12</a:t>
            </a:fld>
            <a:endParaRPr lang="en-US" dirty="0"/>
          </a:p>
        </p:txBody>
      </p:sp>
    </p:spTree>
    <p:extLst>
      <p:ext uri="{BB962C8B-B14F-4D97-AF65-F5344CB8AC3E}">
        <p14:creationId xmlns:p14="http://schemas.microsoft.com/office/powerpoint/2010/main" val="145636388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Classifier Example</a:t>
            </a:r>
          </a:p>
        </p:txBody>
      </p:sp>
      <p:sp>
        <p:nvSpPr>
          <p:cNvPr id="4" name="Slide Number Placeholder 3"/>
          <p:cNvSpPr>
            <a:spLocks noGrp="1"/>
          </p:cNvSpPr>
          <p:nvPr>
            <p:ph type="sldNum" sz="quarter" idx="12"/>
          </p:nvPr>
        </p:nvSpPr>
        <p:spPr/>
        <p:txBody>
          <a:bodyPr/>
          <a:lstStyle/>
          <a:p>
            <a:fld id="{5ACD0CF0-90CC-9C41-A77B-2776398A8C8B}" type="slidenum">
              <a:rPr lang="en-US" smtClean="0"/>
              <a:pPr/>
              <a:t>120</a:t>
            </a:fld>
            <a:endParaRPr lang="en-US" dirty="0"/>
          </a:p>
        </p:txBody>
      </p:sp>
      <p:sp>
        <p:nvSpPr>
          <p:cNvPr id="12" name="Content Placeholder 2"/>
          <p:cNvSpPr txBox="1">
            <a:spLocks/>
          </p:cNvSpPr>
          <p:nvPr/>
        </p:nvSpPr>
        <p:spPr>
          <a:xfrm>
            <a:off x="80554" y="1066868"/>
            <a:ext cx="5086669" cy="48239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p>
          <a:p>
            <a:endParaRPr lang="en-US" dirty="0"/>
          </a:p>
          <a:p>
            <a:r>
              <a:rPr lang="en-US" dirty="0"/>
              <a:t>Windy = True </a:t>
            </a:r>
          </a:p>
          <a:p>
            <a:pPr lvl="1"/>
            <a:r>
              <a:rPr lang="en-US" dirty="0"/>
              <a:t>P(TRUE|YES) = 0.33</a:t>
            </a:r>
          </a:p>
          <a:p>
            <a:pPr lvl="1"/>
            <a:r>
              <a:rPr lang="en-US" dirty="0">
                <a:solidFill>
                  <a:srgbClr val="FF0000"/>
                </a:solidFill>
              </a:rPr>
              <a:t>P(TRUE|NO) = 0.6</a:t>
            </a:r>
          </a:p>
        </p:txBody>
      </p:sp>
      <p:graphicFrame>
        <p:nvGraphicFramePr>
          <p:cNvPr id="7" name="Content Placeholder 5"/>
          <p:cNvGraphicFramePr>
            <a:graphicFrameLocks noGrp="1"/>
          </p:cNvGraphicFramePr>
          <p:nvPr>
            <p:ph idx="1"/>
            <p:extLst>
              <p:ext uri="{D42A27DB-BD31-4B8C-83A1-F6EECF244321}">
                <p14:modId xmlns:p14="http://schemas.microsoft.com/office/powerpoint/2010/main" val="1194273341"/>
              </p:ext>
            </p:extLst>
          </p:nvPr>
        </p:nvGraphicFramePr>
        <p:xfrm>
          <a:off x="5086796" y="2204721"/>
          <a:ext cx="6763115" cy="2198105"/>
        </p:xfrm>
        <a:graphic>
          <a:graphicData uri="http://schemas.openxmlformats.org/drawingml/2006/table">
            <a:tbl>
              <a:tblPr firstRow="1" bandRow="1">
                <a:tableStyleId>{5C22544A-7EE6-4342-B048-85BDC9FD1C3A}</a:tableStyleId>
              </a:tblPr>
              <a:tblGrid>
                <a:gridCol w="1352623">
                  <a:extLst>
                    <a:ext uri="{9D8B030D-6E8A-4147-A177-3AD203B41FA5}">
                      <a16:colId xmlns:a16="http://schemas.microsoft.com/office/drawing/2014/main" val="20000"/>
                    </a:ext>
                  </a:extLst>
                </a:gridCol>
                <a:gridCol w="1352623">
                  <a:extLst>
                    <a:ext uri="{9D8B030D-6E8A-4147-A177-3AD203B41FA5}">
                      <a16:colId xmlns:a16="http://schemas.microsoft.com/office/drawing/2014/main" val="20001"/>
                    </a:ext>
                  </a:extLst>
                </a:gridCol>
                <a:gridCol w="1352623">
                  <a:extLst>
                    <a:ext uri="{9D8B030D-6E8A-4147-A177-3AD203B41FA5}">
                      <a16:colId xmlns:a16="http://schemas.microsoft.com/office/drawing/2014/main" val="20002"/>
                    </a:ext>
                  </a:extLst>
                </a:gridCol>
                <a:gridCol w="1352623">
                  <a:extLst>
                    <a:ext uri="{9D8B030D-6E8A-4147-A177-3AD203B41FA5}">
                      <a16:colId xmlns:a16="http://schemas.microsoft.com/office/drawing/2014/main" val="20003"/>
                    </a:ext>
                  </a:extLst>
                </a:gridCol>
                <a:gridCol w="1352623">
                  <a:extLst>
                    <a:ext uri="{9D8B030D-6E8A-4147-A177-3AD203B41FA5}">
                      <a16:colId xmlns:a16="http://schemas.microsoft.com/office/drawing/2014/main" val="20004"/>
                    </a:ext>
                  </a:extLst>
                </a:gridCol>
              </a:tblGrid>
              <a:tr h="439621">
                <a:tc gridSpan="5">
                  <a:txBody>
                    <a:bodyPr/>
                    <a:lstStyle/>
                    <a:p>
                      <a:pPr algn="ctr"/>
                      <a:r>
                        <a:rPr lang="en-US" dirty="0"/>
                        <a:t>Windy</a:t>
                      </a:r>
                    </a:p>
                  </a:txBody>
                  <a:tcPr/>
                </a:tc>
                <a:tc hMerge="1">
                  <a:txBody>
                    <a:bodyPr/>
                    <a:lstStyle/>
                    <a:p>
                      <a:endParaRPr lang="en-US" dirty="0"/>
                    </a:p>
                  </a:txBody>
                  <a:tcPr/>
                </a:tc>
                <a:tc hMerge="1">
                  <a:txBody>
                    <a:bodyPr/>
                    <a:lstStyle/>
                    <a:p>
                      <a:endParaRPr lang="en-US" dirty="0"/>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439621">
                <a:tc>
                  <a:txBody>
                    <a:bodyPr/>
                    <a:lstStyle/>
                    <a:p>
                      <a:endParaRPr lang="en-US" dirty="0"/>
                    </a:p>
                  </a:txBody>
                  <a:tcPr/>
                </a:tc>
                <a:tc>
                  <a:txBody>
                    <a:bodyPr/>
                    <a:lstStyle/>
                    <a:p>
                      <a:r>
                        <a:rPr lang="en-US" dirty="0"/>
                        <a:t>YES</a:t>
                      </a:r>
                    </a:p>
                  </a:txBody>
                  <a:tcPr/>
                </a:tc>
                <a:tc>
                  <a:txBody>
                    <a:bodyPr/>
                    <a:lstStyle/>
                    <a:p>
                      <a:r>
                        <a:rPr lang="en-US" dirty="0"/>
                        <a:t>NO</a:t>
                      </a:r>
                    </a:p>
                  </a:txBody>
                  <a:tcPr/>
                </a:tc>
                <a:tc>
                  <a:txBody>
                    <a:bodyPr/>
                    <a:lstStyle/>
                    <a:p>
                      <a:r>
                        <a:rPr lang="en-US" dirty="0"/>
                        <a:t>P(YES)</a:t>
                      </a:r>
                    </a:p>
                  </a:txBody>
                  <a:tcPr/>
                </a:tc>
                <a:tc>
                  <a:txBody>
                    <a:bodyPr/>
                    <a:lstStyle/>
                    <a:p>
                      <a:r>
                        <a:rPr lang="en-US" dirty="0"/>
                        <a:t>P(NO)</a:t>
                      </a:r>
                    </a:p>
                  </a:txBody>
                  <a:tcPr/>
                </a:tc>
                <a:extLst>
                  <a:ext uri="{0D108BD9-81ED-4DB2-BD59-A6C34878D82A}">
                    <a16:rowId xmlns:a16="http://schemas.microsoft.com/office/drawing/2014/main" val="10001"/>
                  </a:ext>
                </a:extLst>
              </a:tr>
              <a:tr h="439621">
                <a:tc>
                  <a:txBody>
                    <a:bodyPr/>
                    <a:lstStyle/>
                    <a:p>
                      <a:r>
                        <a:rPr lang="en-US" dirty="0"/>
                        <a:t>FALSE</a:t>
                      </a:r>
                    </a:p>
                  </a:txBody>
                  <a:tcPr/>
                </a:tc>
                <a:tc>
                  <a:txBody>
                    <a:bodyPr/>
                    <a:lstStyle/>
                    <a:p>
                      <a:r>
                        <a:rPr lang="en-US" dirty="0"/>
                        <a:t>6</a:t>
                      </a:r>
                    </a:p>
                  </a:txBody>
                  <a:tcPr/>
                </a:tc>
                <a:tc>
                  <a:txBody>
                    <a:bodyPr/>
                    <a:lstStyle/>
                    <a:p>
                      <a:r>
                        <a:rPr lang="en-US" dirty="0"/>
                        <a:t>2</a:t>
                      </a:r>
                    </a:p>
                  </a:txBody>
                  <a:tcPr/>
                </a:tc>
                <a:tc>
                  <a:txBody>
                    <a:bodyPr/>
                    <a:lstStyle/>
                    <a:p>
                      <a:r>
                        <a:rPr lang="en-US" dirty="0"/>
                        <a:t>6/9 = 0.66</a:t>
                      </a:r>
                    </a:p>
                  </a:txBody>
                  <a:tcPr/>
                </a:tc>
                <a:tc>
                  <a:txBody>
                    <a:bodyPr/>
                    <a:lstStyle/>
                    <a:p>
                      <a:r>
                        <a:rPr lang="en-US" dirty="0"/>
                        <a:t>2/5 = 0.4</a:t>
                      </a:r>
                    </a:p>
                  </a:txBody>
                  <a:tcPr/>
                </a:tc>
                <a:extLst>
                  <a:ext uri="{0D108BD9-81ED-4DB2-BD59-A6C34878D82A}">
                    <a16:rowId xmlns:a16="http://schemas.microsoft.com/office/drawing/2014/main" val="10002"/>
                  </a:ext>
                </a:extLst>
              </a:tr>
              <a:tr h="439621">
                <a:tc>
                  <a:txBody>
                    <a:bodyPr/>
                    <a:lstStyle/>
                    <a:p>
                      <a:r>
                        <a:rPr lang="en-US" b="1" dirty="0"/>
                        <a:t>TRUE</a:t>
                      </a:r>
                    </a:p>
                  </a:txBody>
                  <a:tcPr/>
                </a:tc>
                <a:tc>
                  <a:txBody>
                    <a:bodyPr/>
                    <a:lstStyle/>
                    <a:p>
                      <a:r>
                        <a:rPr lang="en-US" dirty="0"/>
                        <a:t>3</a:t>
                      </a:r>
                    </a:p>
                  </a:txBody>
                  <a:tcPr/>
                </a:tc>
                <a:tc>
                  <a:txBody>
                    <a:bodyPr/>
                    <a:lstStyle/>
                    <a:p>
                      <a:r>
                        <a:rPr lang="en-US" dirty="0"/>
                        <a:t>3</a:t>
                      </a:r>
                    </a:p>
                  </a:txBody>
                  <a:tcPr/>
                </a:tc>
                <a:tc>
                  <a:txBody>
                    <a:bodyPr/>
                    <a:lstStyle/>
                    <a:p>
                      <a:r>
                        <a:rPr lang="en-US" b="1" dirty="0"/>
                        <a:t>3/9 = 0.33</a:t>
                      </a:r>
                    </a:p>
                  </a:txBody>
                  <a:tcPr/>
                </a:tc>
                <a:tc>
                  <a:txBody>
                    <a:bodyPr/>
                    <a:lstStyle/>
                    <a:p>
                      <a:r>
                        <a:rPr lang="en-US" dirty="0">
                          <a:solidFill>
                            <a:srgbClr val="FF0000"/>
                          </a:solidFill>
                        </a:rPr>
                        <a:t>3</a:t>
                      </a:r>
                      <a:r>
                        <a:rPr lang="en-US" b="1" dirty="0">
                          <a:solidFill>
                            <a:srgbClr val="FF0000"/>
                          </a:solidFill>
                        </a:rPr>
                        <a:t>/5 = 0.6</a:t>
                      </a:r>
                    </a:p>
                  </a:txBody>
                  <a:tcPr/>
                </a:tc>
                <a:extLst>
                  <a:ext uri="{0D108BD9-81ED-4DB2-BD59-A6C34878D82A}">
                    <a16:rowId xmlns:a16="http://schemas.microsoft.com/office/drawing/2014/main" val="10003"/>
                  </a:ext>
                </a:extLst>
              </a:tr>
              <a:tr h="439621">
                <a:tc>
                  <a:txBody>
                    <a:bodyPr/>
                    <a:lstStyle/>
                    <a:p>
                      <a:r>
                        <a:rPr lang="en-US" dirty="0"/>
                        <a:t>Total</a:t>
                      </a:r>
                    </a:p>
                  </a:txBody>
                  <a:tcPr/>
                </a:tc>
                <a:tc>
                  <a:txBody>
                    <a:bodyPr/>
                    <a:lstStyle/>
                    <a:p>
                      <a:r>
                        <a:rPr lang="en-US" dirty="0"/>
                        <a:t>9</a:t>
                      </a:r>
                    </a:p>
                  </a:txBody>
                  <a:tcPr/>
                </a:tc>
                <a:tc>
                  <a:txBody>
                    <a:bodyPr/>
                    <a:lstStyle/>
                    <a:p>
                      <a:r>
                        <a:rPr lang="en-US" dirty="0"/>
                        <a:t>5</a:t>
                      </a:r>
                    </a:p>
                  </a:txBody>
                  <a:tcPr/>
                </a:tc>
                <a:tc>
                  <a:txBody>
                    <a:bodyPr/>
                    <a:lstStyle/>
                    <a:p>
                      <a:r>
                        <a:rPr lang="en-US" dirty="0"/>
                        <a:t>9/9 = 1</a:t>
                      </a:r>
                    </a:p>
                  </a:txBody>
                  <a:tcPr/>
                </a:tc>
                <a:tc>
                  <a:txBody>
                    <a:bodyPr/>
                    <a:lstStyle/>
                    <a:p>
                      <a:r>
                        <a:rPr lang="en-US" dirty="0"/>
                        <a:t>5/5 = 1</a:t>
                      </a:r>
                    </a:p>
                  </a:txBody>
                  <a:tcPr/>
                </a:tc>
                <a:extLst>
                  <a:ext uri="{0D108BD9-81ED-4DB2-BD59-A6C34878D82A}">
                    <a16:rowId xmlns:a16="http://schemas.microsoft.com/office/drawing/2014/main" val="1000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796247673"/>
              </p:ext>
            </p:extLst>
          </p:nvPr>
        </p:nvGraphicFramePr>
        <p:xfrm>
          <a:off x="80554" y="731521"/>
          <a:ext cx="8128000" cy="74168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0000"/>
                    </a:ext>
                  </a:extLst>
                </a:gridCol>
                <a:gridCol w="1625600">
                  <a:extLst>
                    <a:ext uri="{9D8B030D-6E8A-4147-A177-3AD203B41FA5}">
                      <a16:colId xmlns:a16="http://schemas.microsoft.com/office/drawing/2014/main" val="20001"/>
                    </a:ext>
                  </a:extLst>
                </a:gridCol>
                <a:gridCol w="1625600">
                  <a:extLst>
                    <a:ext uri="{9D8B030D-6E8A-4147-A177-3AD203B41FA5}">
                      <a16:colId xmlns:a16="http://schemas.microsoft.com/office/drawing/2014/main" val="20002"/>
                    </a:ext>
                  </a:extLst>
                </a:gridCol>
                <a:gridCol w="1625600">
                  <a:extLst>
                    <a:ext uri="{9D8B030D-6E8A-4147-A177-3AD203B41FA5}">
                      <a16:colId xmlns:a16="http://schemas.microsoft.com/office/drawing/2014/main" val="20003"/>
                    </a:ext>
                  </a:extLst>
                </a:gridCol>
                <a:gridCol w="1625600">
                  <a:extLst>
                    <a:ext uri="{9D8B030D-6E8A-4147-A177-3AD203B41FA5}">
                      <a16:colId xmlns:a16="http://schemas.microsoft.com/office/drawing/2014/main" val="20004"/>
                    </a:ext>
                  </a:extLst>
                </a:gridCol>
              </a:tblGrid>
              <a:tr h="370840">
                <a:tc>
                  <a:txBody>
                    <a:bodyPr/>
                    <a:lstStyle/>
                    <a:p>
                      <a:r>
                        <a:rPr lang="en-US" dirty="0"/>
                        <a:t>Outlook</a:t>
                      </a:r>
                    </a:p>
                  </a:txBody>
                  <a:tcPr/>
                </a:tc>
                <a:tc>
                  <a:txBody>
                    <a:bodyPr/>
                    <a:lstStyle/>
                    <a:p>
                      <a:r>
                        <a:rPr lang="en-US" dirty="0"/>
                        <a:t>Temperature</a:t>
                      </a:r>
                    </a:p>
                  </a:txBody>
                  <a:tcPr/>
                </a:tc>
                <a:tc>
                  <a:txBody>
                    <a:bodyPr/>
                    <a:lstStyle/>
                    <a:p>
                      <a:r>
                        <a:rPr lang="en-US" dirty="0"/>
                        <a:t>Humidity</a:t>
                      </a:r>
                    </a:p>
                  </a:txBody>
                  <a:tcPr/>
                </a:tc>
                <a:tc>
                  <a:txBody>
                    <a:bodyPr/>
                    <a:lstStyle/>
                    <a:p>
                      <a:r>
                        <a:rPr lang="en-US" dirty="0"/>
                        <a:t>Windy?</a:t>
                      </a:r>
                    </a:p>
                  </a:txBody>
                  <a:tcPr/>
                </a:tc>
                <a:tc>
                  <a:txBody>
                    <a:bodyPr/>
                    <a:lstStyle/>
                    <a:p>
                      <a:r>
                        <a:rPr lang="en-US" dirty="0"/>
                        <a:t>Play?</a:t>
                      </a:r>
                    </a:p>
                  </a:txBody>
                  <a:tcPr/>
                </a:tc>
                <a:extLst>
                  <a:ext uri="{0D108BD9-81ED-4DB2-BD59-A6C34878D82A}">
                    <a16:rowId xmlns:a16="http://schemas.microsoft.com/office/drawing/2014/main" val="10000"/>
                  </a:ext>
                </a:extLst>
              </a:tr>
              <a:tr h="370840">
                <a:tc>
                  <a:txBody>
                    <a:bodyPr/>
                    <a:lstStyle/>
                    <a:p>
                      <a:r>
                        <a:rPr lang="en-US" dirty="0">
                          <a:solidFill>
                            <a:schemeClr val="accent1"/>
                          </a:solidFill>
                        </a:rPr>
                        <a:t>Sunny</a:t>
                      </a:r>
                    </a:p>
                  </a:txBody>
                  <a:tcPr/>
                </a:tc>
                <a:tc>
                  <a:txBody>
                    <a:bodyPr/>
                    <a:lstStyle/>
                    <a:p>
                      <a:r>
                        <a:rPr lang="en-US" dirty="0">
                          <a:solidFill>
                            <a:schemeClr val="accent1"/>
                          </a:solidFill>
                        </a:rPr>
                        <a:t>Cool</a:t>
                      </a:r>
                    </a:p>
                  </a:txBody>
                  <a:tcPr/>
                </a:tc>
                <a:tc>
                  <a:txBody>
                    <a:bodyPr/>
                    <a:lstStyle/>
                    <a:p>
                      <a:r>
                        <a:rPr lang="en-US" dirty="0">
                          <a:solidFill>
                            <a:schemeClr val="accent1"/>
                          </a:solidFill>
                        </a:rPr>
                        <a:t>High</a:t>
                      </a:r>
                    </a:p>
                  </a:txBody>
                  <a:tcPr/>
                </a:tc>
                <a:tc>
                  <a:txBody>
                    <a:bodyPr/>
                    <a:lstStyle/>
                    <a:p>
                      <a:r>
                        <a:rPr lang="en-US" dirty="0">
                          <a:solidFill>
                            <a:schemeClr val="accent1"/>
                          </a:solidFill>
                        </a:rPr>
                        <a:t>TRUE</a:t>
                      </a:r>
                    </a:p>
                  </a:txBody>
                  <a:tcPr/>
                </a:tc>
                <a:tc>
                  <a:txBody>
                    <a:bodyPr/>
                    <a:lstStyle/>
                    <a:p>
                      <a:r>
                        <a:rPr lang="en-US" dirty="0">
                          <a:solidFill>
                            <a:schemeClr val="accent1"/>
                          </a:solidFill>
                        </a:rPr>
                        <a:t>YES</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4734152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Classifier Example</a:t>
            </a:r>
          </a:p>
        </p:txBody>
      </p:sp>
      <p:sp>
        <p:nvSpPr>
          <p:cNvPr id="4" name="Slide Number Placeholder 3"/>
          <p:cNvSpPr>
            <a:spLocks noGrp="1"/>
          </p:cNvSpPr>
          <p:nvPr>
            <p:ph type="sldNum" sz="quarter" idx="12"/>
          </p:nvPr>
        </p:nvSpPr>
        <p:spPr/>
        <p:txBody>
          <a:bodyPr/>
          <a:lstStyle/>
          <a:p>
            <a:fld id="{5ACD0CF0-90CC-9C41-A77B-2776398A8C8B}" type="slidenum">
              <a:rPr lang="en-US" smtClean="0"/>
              <a:pPr/>
              <a:t>121</a:t>
            </a:fld>
            <a:endParaRPr lang="en-US" dirty="0"/>
          </a:p>
        </p:txBody>
      </p:sp>
      <p:sp>
        <p:nvSpPr>
          <p:cNvPr id="12" name="Content Placeholder 2"/>
          <p:cNvSpPr txBox="1">
            <a:spLocks/>
          </p:cNvSpPr>
          <p:nvPr/>
        </p:nvSpPr>
        <p:spPr>
          <a:xfrm>
            <a:off x="80554" y="1066868"/>
            <a:ext cx="6993106" cy="48239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p>
          <a:p>
            <a:endParaRPr lang="en-US" dirty="0"/>
          </a:p>
          <a:p>
            <a:r>
              <a:rPr lang="en-US" dirty="0"/>
              <a:t>Play = YES </a:t>
            </a:r>
          </a:p>
          <a:p>
            <a:pPr lvl="1"/>
            <a:r>
              <a:rPr lang="en-US" dirty="0"/>
              <a:t>P</a:t>
            </a:r>
            <a:r>
              <a:rPr lang="de-DE" dirty="0"/>
              <a:t>(C) = P(YES) = </a:t>
            </a:r>
            <a:r>
              <a:rPr lang="en-US" dirty="0"/>
              <a:t>0.64</a:t>
            </a:r>
          </a:p>
          <a:p>
            <a:pPr lvl="1"/>
            <a:r>
              <a:rPr lang="en-US" dirty="0">
                <a:solidFill>
                  <a:srgbClr val="FF0000"/>
                </a:solidFill>
              </a:rPr>
              <a:t>P</a:t>
            </a:r>
            <a:r>
              <a:rPr lang="de-DE" dirty="0">
                <a:solidFill>
                  <a:srgbClr val="FF0000"/>
                </a:solidFill>
              </a:rPr>
              <a:t>(C) = P(NO) = </a:t>
            </a:r>
            <a:r>
              <a:rPr lang="en-US" dirty="0">
                <a:solidFill>
                  <a:srgbClr val="FF0000"/>
                </a:solidFill>
              </a:rPr>
              <a:t>0.36</a:t>
            </a:r>
          </a:p>
        </p:txBody>
      </p:sp>
      <p:graphicFrame>
        <p:nvGraphicFramePr>
          <p:cNvPr id="8" name="Content Placeholder 7"/>
          <p:cNvGraphicFramePr>
            <a:graphicFrameLocks/>
          </p:cNvGraphicFramePr>
          <p:nvPr>
            <p:extLst>
              <p:ext uri="{D42A27DB-BD31-4B8C-83A1-F6EECF244321}">
                <p14:modId xmlns:p14="http://schemas.microsoft.com/office/powerpoint/2010/main" val="863951003"/>
              </p:ext>
            </p:extLst>
          </p:nvPr>
        </p:nvGraphicFramePr>
        <p:xfrm>
          <a:off x="6694639" y="2201817"/>
          <a:ext cx="5155272" cy="1483360"/>
        </p:xfrm>
        <a:graphic>
          <a:graphicData uri="http://schemas.openxmlformats.org/drawingml/2006/table">
            <a:tbl>
              <a:tblPr firstRow="1" bandRow="1">
                <a:tableStyleId>{5C22544A-7EE6-4342-B048-85BDC9FD1C3A}</a:tableStyleId>
              </a:tblPr>
              <a:tblGrid>
                <a:gridCol w="1718424">
                  <a:extLst>
                    <a:ext uri="{9D8B030D-6E8A-4147-A177-3AD203B41FA5}">
                      <a16:colId xmlns:a16="http://schemas.microsoft.com/office/drawing/2014/main" val="20000"/>
                    </a:ext>
                  </a:extLst>
                </a:gridCol>
                <a:gridCol w="1718424">
                  <a:extLst>
                    <a:ext uri="{9D8B030D-6E8A-4147-A177-3AD203B41FA5}">
                      <a16:colId xmlns:a16="http://schemas.microsoft.com/office/drawing/2014/main" val="20001"/>
                    </a:ext>
                  </a:extLst>
                </a:gridCol>
                <a:gridCol w="1718424">
                  <a:extLst>
                    <a:ext uri="{9D8B030D-6E8A-4147-A177-3AD203B41FA5}">
                      <a16:colId xmlns:a16="http://schemas.microsoft.com/office/drawing/2014/main" val="20002"/>
                    </a:ext>
                  </a:extLst>
                </a:gridCol>
              </a:tblGrid>
              <a:tr h="370840">
                <a:tc gridSpan="2">
                  <a:txBody>
                    <a:bodyPr/>
                    <a:lstStyle/>
                    <a:p>
                      <a:pPr algn="ctr"/>
                      <a:r>
                        <a:rPr lang="en-US" dirty="0"/>
                        <a:t>Play</a:t>
                      </a:r>
                    </a:p>
                  </a:txBody>
                  <a:tcPr/>
                </a:tc>
                <a:tc hMerge="1">
                  <a:txBody>
                    <a:bodyPr/>
                    <a:lstStyle/>
                    <a:p>
                      <a:endParaRPr lang="en-US" dirty="0"/>
                    </a:p>
                  </a:txBody>
                  <a:tcPr/>
                </a:tc>
                <a:tc>
                  <a:txBody>
                    <a:bodyPr/>
                    <a:lstStyle/>
                    <a:p>
                      <a:r>
                        <a:rPr lang="en-US" dirty="0"/>
                        <a:t>P(YES)</a:t>
                      </a:r>
                    </a:p>
                  </a:txBody>
                  <a:tcPr/>
                </a:tc>
                <a:extLst>
                  <a:ext uri="{0D108BD9-81ED-4DB2-BD59-A6C34878D82A}">
                    <a16:rowId xmlns:a16="http://schemas.microsoft.com/office/drawing/2014/main" val="10000"/>
                  </a:ext>
                </a:extLst>
              </a:tr>
              <a:tr h="370840">
                <a:tc>
                  <a:txBody>
                    <a:bodyPr/>
                    <a:lstStyle/>
                    <a:p>
                      <a:r>
                        <a:rPr lang="en-US" b="1" dirty="0"/>
                        <a:t>YES</a:t>
                      </a:r>
                    </a:p>
                  </a:txBody>
                  <a:tcPr/>
                </a:tc>
                <a:tc>
                  <a:txBody>
                    <a:bodyPr/>
                    <a:lstStyle/>
                    <a:p>
                      <a:r>
                        <a:rPr lang="en-US" dirty="0"/>
                        <a:t>9</a:t>
                      </a:r>
                    </a:p>
                  </a:txBody>
                  <a:tcPr/>
                </a:tc>
                <a:tc>
                  <a:txBody>
                    <a:bodyPr/>
                    <a:lstStyle/>
                    <a:p>
                      <a:r>
                        <a:rPr lang="en-US" b="1" dirty="0"/>
                        <a:t>9/14 = 0.64</a:t>
                      </a:r>
                    </a:p>
                  </a:txBody>
                  <a:tcPr/>
                </a:tc>
                <a:extLst>
                  <a:ext uri="{0D108BD9-81ED-4DB2-BD59-A6C34878D82A}">
                    <a16:rowId xmlns:a16="http://schemas.microsoft.com/office/drawing/2014/main" val="10001"/>
                  </a:ext>
                </a:extLst>
              </a:tr>
              <a:tr h="370840">
                <a:tc>
                  <a:txBody>
                    <a:bodyPr/>
                    <a:lstStyle/>
                    <a:p>
                      <a:r>
                        <a:rPr lang="en-US" dirty="0"/>
                        <a:t>NO</a:t>
                      </a:r>
                    </a:p>
                  </a:txBody>
                  <a:tcPr/>
                </a:tc>
                <a:tc>
                  <a:txBody>
                    <a:bodyPr/>
                    <a:lstStyle/>
                    <a:p>
                      <a:r>
                        <a:rPr lang="en-US" dirty="0"/>
                        <a:t>5</a:t>
                      </a:r>
                    </a:p>
                  </a:txBody>
                  <a:tcPr/>
                </a:tc>
                <a:tc>
                  <a:txBody>
                    <a:bodyPr/>
                    <a:lstStyle/>
                    <a:p>
                      <a:r>
                        <a:rPr lang="en-US" b="1" dirty="0">
                          <a:solidFill>
                            <a:srgbClr val="FF0000"/>
                          </a:solidFill>
                        </a:rPr>
                        <a:t>5/14 = 0.36</a:t>
                      </a:r>
                    </a:p>
                  </a:txBody>
                  <a:tcPr/>
                </a:tc>
                <a:extLst>
                  <a:ext uri="{0D108BD9-81ED-4DB2-BD59-A6C34878D82A}">
                    <a16:rowId xmlns:a16="http://schemas.microsoft.com/office/drawing/2014/main" val="10002"/>
                  </a:ext>
                </a:extLst>
              </a:tr>
              <a:tr h="370840">
                <a:tc>
                  <a:txBody>
                    <a:bodyPr/>
                    <a:lstStyle/>
                    <a:p>
                      <a:r>
                        <a:rPr lang="en-US" b="0" dirty="0"/>
                        <a:t>Total</a:t>
                      </a:r>
                    </a:p>
                  </a:txBody>
                  <a:tcPr/>
                </a:tc>
                <a:tc>
                  <a:txBody>
                    <a:bodyPr/>
                    <a:lstStyle/>
                    <a:p>
                      <a:r>
                        <a:rPr lang="en-US" b="0" dirty="0"/>
                        <a:t>14</a:t>
                      </a:r>
                    </a:p>
                  </a:txBody>
                  <a:tcPr/>
                </a:tc>
                <a:tc>
                  <a:txBody>
                    <a:bodyPr/>
                    <a:lstStyle/>
                    <a:p>
                      <a:r>
                        <a:rPr lang="en-US" b="0" dirty="0"/>
                        <a:t>14/14 = 100%</a:t>
                      </a:r>
                    </a:p>
                  </a:txBody>
                  <a:tcPr/>
                </a:tc>
                <a:extLst>
                  <a:ext uri="{0D108BD9-81ED-4DB2-BD59-A6C34878D82A}">
                    <a16:rowId xmlns:a16="http://schemas.microsoft.com/office/drawing/2014/main" val="10003"/>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082783716"/>
              </p:ext>
            </p:extLst>
          </p:nvPr>
        </p:nvGraphicFramePr>
        <p:xfrm>
          <a:off x="80554" y="737829"/>
          <a:ext cx="8128000" cy="74168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0000"/>
                    </a:ext>
                  </a:extLst>
                </a:gridCol>
                <a:gridCol w="1625600">
                  <a:extLst>
                    <a:ext uri="{9D8B030D-6E8A-4147-A177-3AD203B41FA5}">
                      <a16:colId xmlns:a16="http://schemas.microsoft.com/office/drawing/2014/main" val="20001"/>
                    </a:ext>
                  </a:extLst>
                </a:gridCol>
                <a:gridCol w="1625600">
                  <a:extLst>
                    <a:ext uri="{9D8B030D-6E8A-4147-A177-3AD203B41FA5}">
                      <a16:colId xmlns:a16="http://schemas.microsoft.com/office/drawing/2014/main" val="20002"/>
                    </a:ext>
                  </a:extLst>
                </a:gridCol>
                <a:gridCol w="1625600">
                  <a:extLst>
                    <a:ext uri="{9D8B030D-6E8A-4147-A177-3AD203B41FA5}">
                      <a16:colId xmlns:a16="http://schemas.microsoft.com/office/drawing/2014/main" val="20003"/>
                    </a:ext>
                  </a:extLst>
                </a:gridCol>
                <a:gridCol w="1625600">
                  <a:extLst>
                    <a:ext uri="{9D8B030D-6E8A-4147-A177-3AD203B41FA5}">
                      <a16:colId xmlns:a16="http://schemas.microsoft.com/office/drawing/2014/main" val="20004"/>
                    </a:ext>
                  </a:extLst>
                </a:gridCol>
              </a:tblGrid>
              <a:tr h="370840">
                <a:tc>
                  <a:txBody>
                    <a:bodyPr/>
                    <a:lstStyle/>
                    <a:p>
                      <a:r>
                        <a:rPr lang="en-US" dirty="0"/>
                        <a:t>Outlook</a:t>
                      </a:r>
                    </a:p>
                  </a:txBody>
                  <a:tcPr/>
                </a:tc>
                <a:tc>
                  <a:txBody>
                    <a:bodyPr/>
                    <a:lstStyle/>
                    <a:p>
                      <a:r>
                        <a:rPr lang="en-US" dirty="0"/>
                        <a:t>Temperature</a:t>
                      </a:r>
                    </a:p>
                  </a:txBody>
                  <a:tcPr/>
                </a:tc>
                <a:tc>
                  <a:txBody>
                    <a:bodyPr/>
                    <a:lstStyle/>
                    <a:p>
                      <a:r>
                        <a:rPr lang="en-US" dirty="0"/>
                        <a:t>Humidity</a:t>
                      </a:r>
                    </a:p>
                  </a:txBody>
                  <a:tcPr/>
                </a:tc>
                <a:tc>
                  <a:txBody>
                    <a:bodyPr/>
                    <a:lstStyle/>
                    <a:p>
                      <a:r>
                        <a:rPr lang="en-US" dirty="0"/>
                        <a:t>Windy?</a:t>
                      </a:r>
                    </a:p>
                  </a:txBody>
                  <a:tcPr/>
                </a:tc>
                <a:tc>
                  <a:txBody>
                    <a:bodyPr/>
                    <a:lstStyle/>
                    <a:p>
                      <a:r>
                        <a:rPr lang="en-US" dirty="0"/>
                        <a:t>Play?</a:t>
                      </a:r>
                    </a:p>
                  </a:txBody>
                  <a:tcPr/>
                </a:tc>
                <a:extLst>
                  <a:ext uri="{0D108BD9-81ED-4DB2-BD59-A6C34878D82A}">
                    <a16:rowId xmlns:a16="http://schemas.microsoft.com/office/drawing/2014/main" val="10000"/>
                  </a:ext>
                </a:extLst>
              </a:tr>
              <a:tr h="370840">
                <a:tc>
                  <a:txBody>
                    <a:bodyPr/>
                    <a:lstStyle/>
                    <a:p>
                      <a:r>
                        <a:rPr lang="en-US" dirty="0">
                          <a:solidFill>
                            <a:schemeClr val="accent1"/>
                          </a:solidFill>
                        </a:rPr>
                        <a:t>Sunny</a:t>
                      </a:r>
                    </a:p>
                  </a:txBody>
                  <a:tcPr/>
                </a:tc>
                <a:tc>
                  <a:txBody>
                    <a:bodyPr/>
                    <a:lstStyle/>
                    <a:p>
                      <a:r>
                        <a:rPr lang="en-US" dirty="0">
                          <a:solidFill>
                            <a:schemeClr val="accent1"/>
                          </a:solidFill>
                        </a:rPr>
                        <a:t>Cool</a:t>
                      </a:r>
                    </a:p>
                  </a:txBody>
                  <a:tcPr/>
                </a:tc>
                <a:tc>
                  <a:txBody>
                    <a:bodyPr/>
                    <a:lstStyle/>
                    <a:p>
                      <a:r>
                        <a:rPr lang="en-US" dirty="0">
                          <a:solidFill>
                            <a:schemeClr val="accent1"/>
                          </a:solidFill>
                        </a:rPr>
                        <a:t>High</a:t>
                      </a:r>
                    </a:p>
                  </a:txBody>
                  <a:tcPr/>
                </a:tc>
                <a:tc>
                  <a:txBody>
                    <a:bodyPr/>
                    <a:lstStyle/>
                    <a:p>
                      <a:r>
                        <a:rPr lang="en-US" dirty="0">
                          <a:solidFill>
                            <a:schemeClr val="accent1"/>
                          </a:solidFill>
                        </a:rPr>
                        <a:t>TRUE</a:t>
                      </a:r>
                    </a:p>
                  </a:txBody>
                  <a:tcPr/>
                </a:tc>
                <a:tc>
                  <a:txBody>
                    <a:bodyPr/>
                    <a:lstStyle/>
                    <a:p>
                      <a:r>
                        <a:rPr lang="en-US" dirty="0">
                          <a:solidFill>
                            <a:schemeClr val="accent1"/>
                          </a:solidFill>
                        </a:rPr>
                        <a:t>YES</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20317588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Classifier</a:t>
            </a:r>
          </a:p>
        </p:txBody>
      </p:sp>
      <p:sp>
        <p:nvSpPr>
          <p:cNvPr id="4" name="Slide Number Placeholder 3"/>
          <p:cNvSpPr>
            <a:spLocks noGrp="1"/>
          </p:cNvSpPr>
          <p:nvPr>
            <p:ph type="sldNum" sz="quarter" idx="12"/>
          </p:nvPr>
        </p:nvSpPr>
        <p:spPr/>
        <p:txBody>
          <a:bodyPr/>
          <a:lstStyle/>
          <a:p>
            <a:fld id="{5ACD0CF0-90CC-9C41-A77B-2776398A8C8B}" type="slidenum">
              <a:rPr lang="en-US" smtClean="0"/>
              <a:pPr/>
              <a:t>122</a:t>
            </a:fld>
            <a:endParaRPr lang="en-US" dirty="0"/>
          </a:p>
        </p:txBody>
      </p:sp>
      <p:sp>
        <p:nvSpPr>
          <p:cNvPr id="6" name="Content Placeholder 5"/>
          <p:cNvSpPr>
            <a:spLocks noGrp="1"/>
          </p:cNvSpPr>
          <p:nvPr>
            <p:ph idx="1"/>
          </p:nvPr>
        </p:nvSpPr>
        <p:spPr>
          <a:xfrm>
            <a:off x="80554" y="1066868"/>
            <a:ext cx="10968446" cy="4351338"/>
          </a:xfrm>
        </p:spPr>
        <p:txBody>
          <a:bodyPr/>
          <a:lstStyle/>
          <a:p>
            <a:pPr marL="0" indent="0">
              <a:buNone/>
            </a:pPr>
            <a:r>
              <a:rPr lang="en-US" dirty="0"/>
              <a:t>How does the Naïve Bayes Classifier work?</a:t>
            </a:r>
          </a:p>
          <a:p>
            <a:r>
              <a:rPr lang="en-US" dirty="0">
                <a:solidFill>
                  <a:schemeClr val="accent1">
                    <a:lumMod val="40000"/>
                    <a:lumOff val="60000"/>
                  </a:schemeClr>
                </a:solidFill>
              </a:rPr>
              <a:t>Step 1: </a:t>
            </a:r>
          </a:p>
          <a:p>
            <a:pPr lvl="1"/>
            <a:r>
              <a:rPr lang="en-US" dirty="0">
                <a:solidFill>
                  <a:schemeClr val="accent1">
                    <a:lumMod val="40000"/>
                    <a:lumOff val="60000"/>
                  </a:schemeClr>
                </a:solidFill>
              </a:rPr>
              <a:t>Convert the data set into frequency tables</a:t>
            </a:r>
          </a:p>
          <a:p>
            <a:pPr lvl="1"/>
            <a:r>
              <a:rPr lang="en-US" dirty="0">
                <a:solidFill>
                  <a:schemeClr val="accent1">
                    <a:lumMod val="40000"/>
                    <a:lumOff val="60000"/>
                  </a:schemeClr>
                </a:solidFill>
              </a:rPr>
              <a:t>Use the frequency tables to calculate likelihood tables</a:t>
            </a:r>
          </a:p>
          <a:p>
            <a:r>
              <a:rPr lang="en-US" dirty="0">
                <a:solidFill>
                  <a:schemeClr val="accent1">
                    <a:lumMod val="40000"/>
                    <a:lumOff val="60000"/>
                  </a:schemeClr>
                </a:solidFill>
              </a:rPr>
              <a:t>Step 2: </a:t>
            </a:r>
          </a:p>
          <a:p>
            <a:pPr lvl="1"/>
            <a:r>
              <a:rPr lang="en-US" dirty="0">
                <a:solidFill>
                  <a:schemeClr val="accent1">
                    <a:lumMod val="40000"/>
                    <a:lumOff val="60000"/>
                  </a:schemeClr>
                </a:solidFill>
              </a:rPr>
              <a:t>Use the product rule to obtain a joint conditional probability for the attributes</a:t>
            </a:r>
          </a:p>
          <a:p>
            <a:r>
              <a:rPr lang="en-US" dirty="0"/>
              <a:t>Step 3: </a:t>
            </a:r>
          </a:p>
          <a:p>
            <a:pPr lvl="1"/>
            <a:r>
              <a:rPr lang="en-US" dirty="0"/>
              <a:t>Use Bayes Rule to calculate the posterior probability for each class variable </a:t>
            </a:r>
          </a:p>
          <a:p>
            <a:pPr lvl="1"/>
            <a:r>
              <a:rPr lang="en-US" dirty="0"/>
              <a:t>Once this has been done for all classes, output the class with the highest probability</a:t>
            </a:r>
          </a:p>
        </p:txBody>
      </p:sp>
    </p:spTree>
    <p:extLst>
      <p:ext uri="{BB962C8B-B14F-4D97-AF65-F5344CB8AC3E}">
        <p14:creationId xmlns:p14="http://schemas.microsoft.com/office/powerpoint/2010/main" val="11819401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Classifier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54" y="1110153"/>
                <a:ext cx="11107906" cy="4902458"/>
              </a:xfrm>
            </p:spPr>
            <p:txBody>
              <a:bodyPr anchor="ctr">
                <a:noAutofit/>
              </a:bodyPr>
              <a:lstStyle/>
              <a:p>
                <a:pPr marL="0" indent="0">
                  <a:buNone/>
                </a:pPr>
                <a14:m>
                  <m:oMathPara xmlns:m="http://schemas.openxmlformats.org/officeDocument/2006/math">
                    <m:oMathParaPr>
                      <m:jc m:val="center"/>
                    </m:oMathParaPr>
                    <m:oMath xmlns:m="http://schemas.openxmlformats.org/officeDocument/2006/math">
                      <m:r>
                        <m:rPr>
                          <m:nor/>
                        </m:rPr>
                        <a:rPr lang="en-US" sz="2000">
                          <a:latin typeface="Cambria Math" charset="0"/>
                        </a:rPr>
                        <m:t>P</m:t>
                      </m:r>
                      <m:d>
                        <m:dPr>
                          <m:ctrlPr>
                            <a:rPr lang="en-US" sz="2000" i="1">
                              <a:latin typeface="Cambria Math" panose="02040503050406030204" pitchFamily="18" charset="0"/>
                            </a:rPr>
                          </m:ctrlPr>
                        </m:dPr>
                        <m:e>
                          <m:r>
                            <m:rPr>
                              <m:nor/>
                            </m:rPr>
                            <a:rPr lang="en-US" sz="2000">
                              <a:latin typeface="Cambria Math" charset="0"/>
                            </a:rPr>
                            <m:t>YES</m:t>
                          </m:r>
                        </m:e>
                        <m:e>
                          <m:r>
                            <m:rPr>
                              <m:nor/>
                            </m:rPr>
                            <a:rPr lang="en-US" sz="2000">
                              <a:latin typeface="Cambria Math" charset="0"/>
                            </a:rPr>
                            <m:t>X</m:t>
                          </m:r>
                        </m:e>
                      </m:d>
                      <m:r>
                        <m:rPr>
                          <m:nor/>
                        </m:rPr>
                        <a:rPr lang="en-US" sz="2000">
                          <a:latin typeface="Cambria Math" charset="0"/>
                        </a:rPr>
                        <m:t>= </m:t>
                      </m:r>
                      <m:f>
                        <m:fPr>
                          <m:ctrlPr>
                            <a:rPr lang="mr-IN" sz="2000" i="1">
                              <a:latin typeface="Cambria Math" panose="02040503050406030204" pitchFamily="18" charset="0"/>
                            </a:rPr>
                          </m:ctrlPr>
                        </m:fPr>
                        <m:num>
                          <m:r>
                            <m:rPr>
                              <m:nor/>
                            </m:rPr>
                            <a:rPr lang="en-US" sz="2000">
                              <a:latin typeface="Cambria Math" charset="0"/>
                            </a:rPr>
                            <m:t>[</m:t>
                          </m:r>
                          <m:r>
                            <m:rPr>
                              <m:nor/>
                            </m:rPr>
                            <a:rPr lang="en-US" sz="2000">
                              <a:latin typeface="Cambria Math" charset="0"/>
                            </a:rPr>
                            <m:t>P</m:t>
                          </m:r>
                          <m:d>
                            <m:dPr>
                              <m:ctrlPr>
                                <a:rPr lang="en-US" sz="2000" i="1">
                                  <a:latin typeface="Cambria Math" panose="02040503050406030204" pitchFamily="18" charset="0"/>
                                </a:rPr>
                              </m:ctrlPr>
                            </m:dPr>
                            <m:e>
                              <m:r>
                                <m:rPr>
                                  <m:nor/>
                                </m:rPr>
                                <a:rPr lang="en-US" sz="2000">
                                  <a:latin typeface="Cambria Math" charset="0"/>
                                </a:rPr>
                                <m:t>Sunny</m:t>
                              </m:r>
                            </m:e>
                            <m:e>
                              <m:r>
                                <m:rPr>
                                  <m:nor/>
                                </m:rPr>
                                <a:rPr lang="en-US" sz="2000">
                                  <a:latin typeface="Cambria Math" charset="0"/>
                                </a:rPr>
                                <m:t>YES</m:t>
                              </m:r>
                            </m:e>
                          </m:d>
                          <m:r>
                            <a:rPr lang="en-US" sz="2000">
                              <a:latin typeface="Cambria Math" charset="0"/>
                            </a:rPr>
                            <m:t>∗</m:t>
                          </m:r>
                          <m:r>
                            <m:rPr>
                              <m:nor/>
                            </m:rPr>
                            <a:rPr lang="en-US" sz="2000">
                              <a:latin typeface="Cambria Math" charset="0"/>
                            </a:rPr>
                            <m:t>P</m:t>
                          </m:r>
                          <m:d>
                            <m:dPr>
                              <m:ctrlPr>
                                <a:rPr lang="en-US" sz="2000" i="1">
                                  <a:latin typeface="Cambria Math" panose="02040503050406030204" pitchFamily="18" charset="0"/>
                                </a:rPr>
                              </m:ctrlPr>
                            </m:dPr>
                            <m:e>
                              <m:r>
                                <m:rPr>
                                  <m:nor/>
                                </m:rPr>
                                <a:rPr lang="en-US" sz="2000">
                                  <a:latin typeface="Cambria Math" charset="0"/>
                                </a:rPr>
                                <m:t>Cool</m:t>
                              </m:r>
                            </m:e>
                            <m:e>
                              <m:r>
                                <m:rPr>
                                  <m:nor/>
                                </m:rPr>
                                <a:rPr lang="en-US" sz="2000">
                                  <a:latin typeface="Cambria Math" charset="0"/>
                                </a:rPr>
                                <m:t>YES</m:t>
                              </m:r>
                            </m:e>
                          </m:d>
                          <m:r>
                            <a:rPr lang="en-US" sz="2000">
                              <a:latin typeface="Cambria Math" charset="0"/>
                            </a:rPr>
                            <m:t>∗</m:t>
                          </m:r>
                          <m:r>
                            <m:rPr>
                              <m:nor/>
                            </m:rPr>
                            <a:rPr lang="en-US" sz="2000">
                              <a:latin typeface="Cambria Math" charset="0"/>
                            </a:rPr>
                            <m:t>P</m:t>
                          </m:r>
                          <m:d>
                            <m:dPr>
                              <m:ctrlPr>
                                <a:rPr lang="en-US" sz="2000" i="1">
                                  <a:latin typeface="Cambria Math" panose="02040503050406030204" pitchFamily="18" charset="0"/>
                                </a:rPr>
                              </m:ctrlPr>
                            </m:dPr>
                            <m:e>
                              <m:r>
                                <m:rPr>
                                  <m:nor/>
                                </m:rPr>
                                <a:rPr lang="en-US" sz="2000">
                                  <a:latin typeface="Cambria Math" charset="0"/>
                                </a:rPr>
                                <m:t>High</m:t>
                              </m:r>
                            </m:e>
                            <m:e>
                              <m:r>
                                <m:rPr>
                                  <m:nor/>
                                </m:rPr>
                                <a:rPr lang="en-US" sz="2000">
                                  <a:latin typeface="Cambria Math" charset="0"/>
                                </a:rPr>
                                <m:t>YES</m:t>
                              </m:r>
                            </m:e>
                          </m:d>
                          <m:r>
                            <a:rPr lang="en-US" sz="2000">
                              <a:latin typeface="Cambria Math" charset="0"/>
                            </a:rPr>
                            <m:t>∗</m:t>
                          </m:r>
                          <m:r>
                            <m:rPr>
                              <m:nor/>
                            </m:rPr>
                            <a:rPr lang="en-US" sz="2000">
                              <a:latin typeface="Cambria Math" charset="0"/>
                            </a:rPr>
                            <m:t>P</m:t>
                          </m:r>
                          <m:d>
                            <m:dPr>
                              <m:ctrlPr>
                                <a:rPr lang="en-US" sz="2000" i="1">
                                  <a:latin typeface="Cambria Math" panose="02040503050406030204" pitchFamily="18" charset="0"/>
                                </a:rPr>
                              </m:ctrlPr>
                            </m:dPr>
                            <m:e>
                              <m:r>
                                <m:rPr>
                                  <m:nor/>
                                </m:rPr>
                                <a:rPr lang="en-US" sz="2000">
                                  <a:latin typeface="Cambria Math" charset="0"/>
                                </a:rPr>
                                <m:t>TRUE</m:t>
                              </m:r>
                            </m:e>
                            <m:e>
                              <m:r>
                                <m:rPr>
                                  <m:nor/>
                                </m:rPr>
                                <a:rPr lang="en-US" sz="2000">
                                  <a:latin typeface="Cambria Math" charset="0"/>
                                </a:rPr>
                                <m:t>YES</m:t>
                              </m:r>
                            </m:e>
                          </m:d>
                          <m:r>
                            <m:rPr>
                              <m:nor/>
                            </m:rPr>
                            <a:rPr lang="en-US" sz="2000">
                              <a:latin typeface="Cambria Math" charset="0"/>
                            </a:rPr>
                            <m:t>]</m:t>
                          </m:r>
                          <m:r>
                            <a:rPr lang="en-US" sz="2000">
                              <a:latin typeface="Cambria Math" charset="0"/>
                            </a:rPr>
                            <m:t>∗</m:t>
                          </m:r>
                          <m:r>
                            <m:rPr>
                              <m:nor/>
                            </m:rPr>
                            <a:rPr lang="en-US" sz="2000">
                              <a:latin typeface="Cambria Math" charset="0"/>
                            </a:rPr>
                            <m:t>P</m:t>
                          </m:r>
                          <m:r>
                            <m:rPr>
                              <m:nor/>
                            </m:rPr>
                            <a:rPr lang="en-US" sz="2000">
                              <a:latin typeface="Cambria Math" charset="0"/>
                            </a:rPr>
                            <m:t>(</m:t>
                          </m:r>
                          <m:r>
                            <m:rPr>
                              <m:nor/>
                            </m:rPr>
                            <a:rPr lang="en-US" sz="2000">
                              <a:latin typeface="Cambria Math" charset="0"/>
                            </a:rPr>
                            <m:t>YES</m:t>
                          </m:r>
                          <m:r>
                            <m:rPr>
                              <m:nor/>
                            </m:rPr>
                            <a:rPr lang="en-US" sz="2000">
                              <a:latin typeface="Cambria Math" charset="0"/>
                            </a:rPr>
                            <m:t>)</m:t>
                          </m:r>
                        </m:num>
                        <m:den>
                          <m:r>
                            <m:rPr>
                              <m:nor/>
                            </m:rPr>
                            <a:rPr lang="en-US" sz="2000">
                              <a:latin typeface="Cambria Math" charset="0"/>
                            </a:rPr>
                            <m:t>P</m:t>
                          </m:r>
                          <m:r>
                            <m:rPr>
                              <m:nor/>
                            </m:rPr>
                            <a:rPr lang="en-US" sz="2000">
                              <a:latin typeface="Cambria Math" charset="0"/>
                            </a:rPr>
                            <m:t>(</m:t>
                          </m:r>
                          <m:r>
                            <m:rPr>
                              <m:nor/>
                            </m:rPr>
                            <a:rPr lang="en-US" sz="2000">
                              <a:latin typeface="Cambria Math" charset="0"/>
                            </a:rPr>
                            <m:t>X</m:t>
                          </m:r>
                          <m:r>
                            <m:rPr>
                              <m:nor/>
                            </m:rPr>
                            <a:rPr lang="en-US" sz="2000">
                              <a:latin typeface="Cambria Math" charset="0"/>
                            </a:rPr>
                            <m:t>)</m:t>
                          </m:r>
                        </m:den>
                      </m:f>
                    </m:oMath>
                  </m:oMathPara>
                </a14:m>
                <a:endParaRPr lang="en-US" sz="2000" dirty="0">
                  <a:latin typeface="Cambria Math"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54" y="1110153"/>
                <a:ext cx="11107906" cy="4902458"/>
              </a:xfrm>
              <a:blipFill rotWithShape="0">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123</a:t>
            </a:fld>
            <a:endParaRPr lang="en-US" dirty="0"/>
          </a:p>
        </p:txBody>
      </p:sp>
      <p:sp>
        <p:nvSpPr>
          <p:cNvPr id="7" name="TextBox 6"/>
          <p:cNvSpPr txBox="1"/>
          <p:nvPr/>
        </p:nvSpPr>
        <p:spPr>
          <a:xfrm>
            <a:off x="844062" y="790246"/>
            <a:ext cx="8262649" cy="369332"/>
          </a:xfrm>
          <a:prstGeom prst="rect">
            <a:avLst/>
          </a:prstGeom>
          <a:noFill/>
        </p:spPr>
        <p:txBody>
          <a:bodyPr wrap="square" rtlCol="0">
            <a:spAutoFit/>
          </a:bodyPr>
          <a:lstStyle/>
          <a:p>
            <a:r>
              <a:rPr lang="de-DE" dirty="0">
                <a:solidFill>
                  <a:schemeClr val="accent1"/>
                </a:solidFill>
              </a:rPr>
              <a:t>Lets consider the following case, and try to predict whether we can golf or not</a:t>
            </a: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880749493"/>
                  </p:ext>
                </p:extLst>
              </p:nvPr>
            </p:nvGraphicFramePr>
            <p:xfrm>
              <a:off x="844062" y="1291872"/>
              <a:ext cx="7046010" cy="1598975"/>
            </p:xfrm>
            <a:graphic>
              <a:graphicData uri="http://schemas.openxmlformats.org/drawingml/2006/table">
                <a:tbl>
                  <a:tblPr firstRow="1" bandRow="1">
                    <a:tableStyleId>{5C22544A-7EE6-4342-B048-85BDC9FD1C3A}</a:tableStyleId>
                  </a:tblPr>
                  <a:tblGrid>
                    <a:gridCol w="1409202">
                      <a:extLst>
                        <a:ext uri="{9D8B030D-6E8A-4147-A177-3AD203B41FA5}">
                          <a16:colId xmlns:a16="http://schemas.microsoft.com/office/drawing/2014/main" val="20000"/>
                        </a:ext>
                      </a:extLst>
                    </a:gridCol>
                    <a:gridCol w="1409202">
                      <a:extLst>
                        <a:ext uri="{9D8B030D-6E8A-4147-A177-3AD203B41FA5}">
                          <a16:colId xmlns:a16="http://schemas.microsoft.com/office/drawing/2014/main" val="20001"/>
                        </a:ext>
                      </a:extLst>
                    </a:gridCol>
                    <a:gridCol w="1409202">
                      <a:extLst>
                        <a:ext uri="{9D8B030D-6E8A-4147-A177-3AD203B41FA5}">
                          <a16:colId xmlns:a16="http://schemas.microsoft.com/office/drawing/2014/main" val="20002"/>
                        </a:ext>
                      </a:extLst>
                    </a:gridCol>
                    <a:gridCol w="1409202">
                      <a:extLst>
                        <a:ext uri="{9D8B030D-6E8A-4147-A177-3AD203B41FA5}">
                          <a16:colId xmlns:a16="http://schemas.microsoft.com/office/drawing/2014/main" val="20003"/>
                        </a:ext>
                      </a:extLst>
                    </a:gridCol>
                    <a:gridCol w="1409202">
                      <a:extLst>
                        <a:ext uri="{9D8B030D-6E8A-4147-A177-3AD203B41FA5}">
                          <a16:colId xmlns:a16="http://schemas.microsoft.com/office/drawing/2014/main" val="20004"/>
                        </a:ext>
                      </a:extLst>
                    </a:gridCol>
                  </a:tblGrid>
                  <a:tr h="501695">
                    <a:tc>
                      <a:txBody>
                        <a:bodyPr/>
                        <a:lstStyle/>
                        <a:p>
                          <a:endParaRPr lang="en-US" dirty="0"/>
                        </a:p>
                      </a:txBody>
                      <a:tcPr/>
                    </a:tc>
                    <a:tc>
                      <a:txBody>
                        <a:bodyPr/>
                        <a:lstStyle/>
                        <a:p>
                          <a:r>
                            <a:rPr lang="en-US" dirty="0"/>
                            <a:t>Outlook</a:t>
                          </a:r>
                        </a:p>
                      </a:txBody>
                      <a:tcPr/>
                    </a:tc>
                    <a:tc>
                      <a:txBody>
                        <a:bodyPr/>
                        <a:lstStyle/>
                        <a:p>
                          <a:r>
                            <a:rPr lang="en-US" dirty="0"/>
                            <a:t>Temperature</a:t>
                          </a:r>
                        </a:p>
                      </a:txBody>
                      <a:tcPr/>
                    </a:tc>
                    <a:tc>
                      <a:txBody>
                        <a:bodyPr/>
                        <a:lstStyle/>
                        <a:p>
                          <a:r>
                            <a:rPr lang="en-US" dirty="0"/>
                            <a:t>Humidity</a:t>
                          </a:r>
                        </a:p>
                      </a:txBody>
                      <a:tcPr/>
                    </a:tc>
                    <a:tc>
                      <a:txBody>
                        <a:bodyPr/>
                        <a:lstStyle/>
                        <a:p>
                          <a:r>
                            <a:rPr lang="en-US" dirty="0"/>
                            <a:t>Windy?</a:t>
                          </a:r>
                        </a:p>
                      </a:txBody>
                      <a:tcPr/>
                    </a:tc>
                    <a:extLst>
                      <a:ext uri="{0D108BD9-81ED-4DB2-BD59-A6C34878D82A}">
                        <a16:rowId xmlns:a16="http://schemas.microsoft.com/office/drawing/2014/main" val="10000"/>
                      </a:ext>
                    </a:extLst>
                  </a:tr>
                  <a:tr h="290665">
                    <a:tc>
                      <a:txBody>
                        <a:bodyPr/>
                        <a:lstStyle/>
                        <a:p>
                          <a:pPr algn="ctr"/>
                          <a:r>
                            <a:rPr lang="en-US" b="1" dirty="0">
                              <a:solidFill>
                                <a:schemeClr val="accent1"/>
                              </a:solidFill>
                            </a:rPr>
                            <a:t>X</a:t>
                          </a:r>
                        </a:p>
                      </a:txBody>
                      <a:tcPr/>
                    </a:tc>
                    <a:tc>
                      <a:txBody>
                        <a:bodyPr/>
                        <a:lstStyle/>
                        <a:p>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charset="0"/>
                                    </a:rPr>
                                    <m:t>𝑋</m:t>
                                  </m:r>
                                </m:e>
                                <m:sub>
                                  <m:r>
                                    <a:rPr lang="en-US" b="0" i="1" smtClean="0">
                                      <a:solidFill>
                                        <a:schemeClr val="accent1"/>
                                      </a:solidFill>
                                      <a:latin typeface="Cambria Math" charset="0"/>
                                    </a:rPr>
                                    <m:t>1</m:t>
                                  </m:r>
                                </m:sub>
                              </m:sSub>
                            </m:oMath>
                          </a14:m>
                          <a:r>
                            <a:rPr lang="en-US" dirty="0">
                              <a:solidFill>
                                <a:schemeClr val="accent1"/>
                              </a:solidFill>
                            </a:rPr>
                            <a:t>= Sunny</a:t>
                          </a:r>
                        </a:p>
                      </a:txBody>
                      <a:tcPr/>
                    </a:tc>
                    <a:tc>
                      <a:txBody>
                        <a:bodyPr/>
                        <a:lstStyle/>
                        <a:p>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charset="0"/>
                                    </a:rPr>
                                    <m:t>𝑋</m:t>
                                  </m:r>
                                </m:e>
                                <m:sub>
                                  <m:r>
                                    <a:rPr lang="en-US" b="0" i="1" smtClean="0">
                                      <a:solidFill>
                                        <a:schemeClr val="accent1"/>
                                      </a:solidFill>
                                      <a:latin typeface="Cambria Math" charset="0"/>
                                    </a:rPr>
                                    <m:t>2</m:t>
                                  </m:r>
                                </m:sub>
                              </m:sSub>
                              <m:r>
                                <a:rPr lang="en-US" b="0" i="1" smtClean="0">
                                  <a:solidFill>
                                    <a:schemeClr val="accent1"/>
                                  </a:solidFill>
                                  <a:latin typeface="Cambria Math" charset="0"/>
                                </a:rPr>
                                <m:t>= </m:t>
                              </m:r>
                            </m:oMath>
                          </a14:m>
                          <a:r>
                            <a:rPr lang="en-US" dirty="0">
                              <a:solidFill>
                                <a:schemeClr val="accent1"/>
                              </a:solidFill>
                            </a:rPr>
                            <a:t>Cool</a:t>
                          </a:r>
                        </a:p>
                      </a:txBody>
                      <a:tcPr/>
                    </a:tc>
                    <a:tc>
                      <a:txBody>
                        <a:bodyPr/>
                        <a:lstStyle/>
                        <a:p>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charset="0"/>
                                    </a:rPr>
                                    <m:t>𝑋</m:t>
                                  </m:r>
                                </m:e>
                                <m:sub>
                                  <m:r>
                                    <a:rPr lang="en-US" b="0" i="1" smtClean="0">
                                      <a:solidFill>
                                        <a:schemeClr val="accent1"/>
                                      </a:solidFill>
                                      <a:latin typeface="Cambria Math" charset="0"/>
                                    </a:rPr>
                                    <m:t>3</m:t>
                                  </m:r>
                                </m:sub>
                              </m:sSub>
                              <m:r>
                                <a:rPr lang="en-US" b="0" i="1" smtClean="0">
                                  <a:solidFill>
                                    <a:schemeClr val="accent1"/>
                                  </a:solidFill>
                                  <a:latin typeface="Cambria Math" charset="0"/>
                                </a:rPr>
                                <m:t>= </m:t>
                              </m:r>
                            </m:oMath>
                          </a14:m>
                          <a:r>
                            <a:rPr lang="en-US" dirty="0">
                              <a:solidFill>
                                <a:schemeClr val="accent1"/>
                              </a:solidFill>
                            </a:rPr>
                            <a:t>High</a:t>
                          </a:r>
                        </a:p>
                      </a:txBody>
                      <a:tcPr/>
                    </a:tc>
                    <a:tc>
                      <a:txBody>
                        <a:bodyPr/>
                        <a:lstStyle/>
                        <a:p>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charset="0"/>
                                    </a:rPr>
                                    <m:t>𝑋</m:t>
                                  </m:r>
                                </m:e>
                                <m:sub>
                                  <m:r>
                                    <a:rPr lang="en-US" b="0" i="1" smtClean="0">
                                      <a:solidFill>
                                        <a:schemeClr val="accent1"/>
                                      </a:solidFill>
                                      <a:latin typeface="Cambria Math" charset="0"/>
                                    </a:rPr>
                                    <m:t>4</m:t>
                                  </m:r>
                                </m:sub>
                              </m:sSub>
                              <m:r>
                                <a:rPr lang="en-US" b="0" i="1" smtClean="0">
                                  <a:solidFill>
                                    <a:schemeClr val="accent1"/>
                                  </a:solidFill>
                                  <a:latin typeface="Cambria Math" charset="0"/>
                                </a:rPr>
                                <m:t>= </m:t>
                              </m:r>
                            </m:oMath>
                          </a14:m>
                          <a:r>
                            <a:rPr lang="en-US" dirty="0">
                              <a:solidFill>
                                <a:schemeClr val="accent1"/>
                              </a:solidFill>
                            </a:rPr>
                            <a:t>TRUE</a:t>
                          </a:r>
                        </a:p>
                      </a:txBody>
                      <a:tcPr/>
                    </a:tc>
                    <a:extLst>
                      <a:ext uri="{0D108BD9-81ED-4DB2-BD59-A6C34878D82A}">
                        <a16:rowId xmlns:a16="http://schemas.microsoft.com/office/drawing/2014/main" val="10001"/>
                      </a:ext>
                    </a:extLst>
                  </a:tr>
                  <a:tr h="29066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P(X|YES)</a:t>
                          </a:r>
                        </a:p>
                      </a:txBody>
                      <a:tcPr/>
                    </a:tc>
                    <a:tc>
                      <a:txBody>
                        <a:bodyPr/>
                        <a:lstStyle/>
                        <a:p>
                          <a:r>
                            <a:rPr lang="en-US" dirty="0">
                              <a:solidFill>
                                <a:schemeClr val="accent1"/>
                              </a:solidFill>
                            </a:rPr>
                            <a:t>0.22</a:t>
                          </a:r>
                        </a:p>
                      </a:txBody>
                      <a:tcPr/>
                    </a:tc>
                    <a:tc>
                      <a:txBody>
                        <a:bodyPr/>
                        <a:lstStyle/>
                        <a:p>
                          <a:r>
                            <a:rPr lang="en-US" dirty="0">
                              <a:solidFill>
                                <a:schemeClr val="accent1"/>
                              </a:solidFill>
                            </a:rPr>
                            <a:t>0.33</a:t>
                          </a:r>
                        </a:p>
                      </a:txBody>
                      <a:tcPr/>
                    </a:tc>
                    <a:tc>
                      <a:txBody>
                        <a:bodyPr/>
                        <a:lstStyle/>
                        <a:p>
                          <a:r>
                            <a:rPr lang="en-US" dirty="0">
                              <a:solidFill>
                                <a:schemeClr val="accent1"/>
                              </a:solidFill>
                            </a:rPr>
                            <a:t>0.33</a:t>
                          </a:r>
                        </a:p>
                      </a:txBody>
                      <a:tcPr/>
                    </a:tc>
                    <a:tc>
                      <a:txBody>
                        <a:bodyPr/>
                        <a:lstStyle/>
                        <a:p>
                          <a:r>
                            <a:rPr lang="en-US" dirty="0">
                              <a:solidFill>
                                <a:schemeClr val="accent1"/>
                              </a:solidFill>
                            </a:rPr>
                            <a:t>0.33</a:t>
                          </a:r>
                        </a:p>
                      </a:txBody>
                      <a:tcPr/>
                    </a:tc>
                    <a:extLst>
                      <a:ext uri="{0D108BD9-81ED-4DB2-BD59-A6C34878D82A}">
                        <a16:rowId xmlns:a16="http://schemas.microsoft.com/office/drawing/2014/main" val="10002"/>
                      </a:ext>
                    </a:extLst>
                  </a:tr>
                  <a:tr h="290665">
                    <a:tc>
                      <a:txBody>
                        <a:bodyPr/>
                        <a:lstStyle/>
                        <a:p>
                          <a:r>
                            <a:rPr lang="en-US" dirty="0">
                              <a:solidFill>
                                <a:srgbClr val="FF0000"/>
                              </a:solidFill>
                            </a:rPr>
                            <a:t>P(X|NO)</a:t>
                          </a:r>
                        </a:p>
                      </a:txBody>
                      <a:tcPr/>
                    </a:tc>
                    <a:tc>
                      <a:txBody>
                        <a:bodyPr/>
                        <a:lstStyle/>
                        <a:p>
                          <a:r>
                            <a:rPr lang="en-US" dirty="0">
                              <a:solidFill>
                                <a:srgbClr val="FF0000"/>
                              </a:solidFill>
                            </a:rPr>
                            <a:t>0.6</a:t>
                          </a:r>
                        </a:p>
                      </a:txBody>
                      <a:tcPr/>
                    </a:tc>
                    <a:tc>
                      <a:txBody>
                        <a:bodyPr/>
                        <a:lstStyle/>
                        <a:p>
                          <a:r>
                            <a:rPr lang="en-US" dirty="0">
                              <a:solidFill>
                                <a:srgbClr val="FF0000"/>
                              </a:solidFill>
                            </a:rPr>
                            <a:t>0.2</a:t>
                          </a:r>
                        </a:p>
                      </a:txBody>
                      <a:tcPr/>
                    </a:tc>
                    <a:tc>
                      <a:txBody>
                        <a:bodyPr/>
                        <a:lstStyle/>
                        <a:p>
                          <a:r>
                            <a:rPr lang="en-US" dirty="0">
                              <a:solidFill>
                                <a:srgbClr val="FF0000"/>
                              </a:solidFill>
                            </a:rPr>
                            <a:t>0.8</a:t>
                          </a:r>
                        </a:p>
                      </a:txBody>
                      <a:tcPr/>
                    </a:tc>
                    <a:tc>
                      <a:txBody>
                        <a:bodyPr/>
                        <a:lstStyle/>
                        <a:p>
                          <a:r>
                            <a:rPr lang="en-US" dirty="0">
                              <a:solidFill>
                                <a:srgbClr val="FF0000"/>
                              </a:solidFill>
                            </a:rPr>
                            <a:t>0.6</a:t>
                          </a:r>
                        </a:p>
                      </a:txBody>
                      <a:tcPr/>
                    </a:tc>
                    <a:extLst>
                      <a:ext uri="{0D108BD9-81ED-4DB2-BD59-A6C34878D82A}">
                        <a16:rowId xmlns:a16="http://schemas.microsoft.com/office/drawing/2014/main" val="10003"/>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880749493"/>
                  </p:ext>
                </p:extLst>
              </p:nvPr>
            </p:nvGraphicFramePr>
            <p:xfrm>
              <a:off x="844062" y="1291872"/>
              <a:ext cx="7046010" cy="1598975"/>
            </p:xfrm>
            <a:graphic>
              <a:graphicData uri="http://schemas.openxmlformats.org/drawingml/2006/table">
                <a:tbl>
                  <a:tblPr firstRow="1" bandRow="1">
                    <a:tableStyleId>{5C22544A-7EE6-4342-B048-85BDC9FD1C3A}</a:tableStyleId>
                  </a:tblPr>
                  <a:tblGrid>
                    <a:gridCol w="1409202"/>
                    <a:gridCol w="1409202"/>
                    <a:gridCol w="1409202"/>
                    <a:gridCol w="1409202"/>
                    <a:gridCol w="1409202"/>
                  </a:tblGrid>
                  <a:tr h="501695">
                    <a:tc>
                      <a:txBody>
                        <a:bodyPr/>
                        <a:lstStyle/>
                        <a:p>
                          <a:endParaRPr lang="en-US" dirty="0" smtClean="0"/>
                        </a:p>
                      </a:txBody>
                      <a:tcPr/>
                    </a:tc>
                    <a:tc>
                      <a:txBody>
                        <a:bodyPr/>
                        <a:lstStyle/>
                        <a:p>
                          <a:r>
                            <a:rPr lang="en-US" dirty="0" smtClean="0"/>
                            <a:t>Outlook</a:t>
                          </a:r>
                        </a:p>
                      </a:txBody>
                      <a:tcPr/>
                    </a:tc>
                    <a:tc>
                      <a:txBody>
                        <a:bodyPr/>
                        <a:lstStyle/>
                        <a:p>
                          <a:r>
                            <a:rPr lang="en-US" dirty="0" smtClean="0"/>
                            <a:t>Temperature</a:t>
                          </a:r>
                          <a:endParaRPr lang="en-US" dirty="0"/>
                        </a:p>
                      </a:txBody>
                      <a:tcPr/>
                    </a:tc>
                    <a:tc>
                      <a:txBody>
                        <a:bodyPr/>
                        <a:lstStyle/>
                        <a:p>
                          <a:r>
                            <a:rPr lang="en-US" dirty="0" smtClean="0"/>
                            <a:t>Humidity</a:t>
                          </a:r>
                          <a:endParaRPr lang="en-US" dirty="0"/>
                        </a:p>
                      </a:txBody>
                      <a:tcPr/>
                    </a:tc>
                    <a:tc>
                      <a:txBody>
                        <a:bodyPr/>
                        <a:lstStyle/>
                        <a:p>
                          <a:r>
                            <a:rPr lang="en-US" dirty="0" smtClean="0"/>
                            <a:t>Windy?</a:t>
                          </a:r>
                          <a:endParaRPr lang="en-US" dirty="0"/>
                        </a:p>
                      </a:txBody>
                      <a:tcPr/>
                    </a:tc>
                  </a:tr>
                  <a:tr h="365760">
                    <a:tc>
                      <a:txBody>
                        <a:bodyPr/>
                        <a:lstStyle/>
                        <a:p>
                          <a:pPr algn="ctr"/>
                          <a:r>
                            <a:rPr lang="en-US" b="1" dirty="0" smtClean="0">
                              <a:solidFill>
                                <a:schemeClr val="accent1"/>
                              </a:solidFill>
                            </a:rPr>
                            <a:t>X</a:t>
                          </a:r>
                          <a:endParaRPr lang="en-US" b="1" dirty="0">
                            <a:solidFill>
                              <a:schemeClr val="accent1"/>
                            </a:solidFill>
                          </a:endParaRPr>
                        </a:p>
                      </a:txBody>
                      <a:tcPr/>
                    </a:tc>
                    <a:tc>
                      <a:txBody>
                        <a:bodyPr/>
                        <a:lstStyle/>
                        <a:p>
                          <a:endParaRPr lang="en-US"/>
                        </a:p>
                      </a:txBody>
                      <a:tcPr>
                        <a:blipFill rotWithShape="0">
                          <a:blip r:embed="rId4"/>
                          <a:stretch>
                            <a:fillRect l="-100000" t="-146667" r="-300862" b="-226667"/>
                          </a:stretch>
                        </a:blipFill>
                      </a:tcPr>
                    </a:tc>
                    <a:tc>
                      <a:txBody>
                        <a:bodyPr/>
                        <a:lstStyle/>
                        <a:p>
                          <a:endParaRPr lang="en-US"/>
                        </a:p>
                      </a:txBody>
                      <a:tcPr>
                        <a:blipFill rotWithShape="0">
                          <a:blip r:embed="rId4"/>
                          <a:stretch>
                            <a:fillRect l="-200866" t="-146667" r="-202165" b="-226667"/>
                          </a:stretch>
                        </a:blipFill>
                      </a:tcPr>
                    </a:tc>
                    <a:tc>
                      <a:txBody>
                        <a:bodyPr/>
                        <a:lstStyle/>
                        <a:p>
                          <a:endParaRPr lang="en-US"/>
                        </a:p>
                      </a:txBody>
                      <a:tcPr>
                        <a:blipFill rotWithShape="0">
                          <a:blip r:embed="rId4"/>
                          <a:stretch>
                            <a:fillRect l="-299569" t="-146667" r="-101293" b="-226667"/>
                          </a:stretch>
                        </a:blipFill>
                      </a:tcPr>
                    </a:tc>
                    <a:tc>
                      <a:txBody>
                        <a:bodyPr/>
                        <a:lstStyle/>
                        <a:p>
                          <a:endParaRPr lang="en-US"/>
                        </a:p>
                      </a:txBody>
                      <a:tcPr>
                        <a:blipFill rotWithShape="0">
                          <a:blip r:embed="rId4"/>
                          <a:stretch>
                            <a:fillRect l="-401299" t="-146667" r="-1732" b="-226667"/>
                          </a:stretch>
                        </a:blipFill>
                      </a:tcPr>
                    </a:tc>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accent1"/>
                              </a:solidFill>
                            </a:rPr>
                            <a:t>P(X|YES)</a:t>
                          </a:r>
                          <a:endParaRPr lang="en-US" dirty="0">
                            <a:solidFill>
                              <a:schemeClr val="accent1"/>
                            </a:solidFill>
                          </a:endParaRPr>
                        </a:p>
                      </a:txBody>
                      <a:tcPr/>
                    </a:tc>
                    <a:tc>
                      <a:txBody>
                        <a:bodyPr/>
                        <a:lstStyle/>
                        <a:p>
                          <a:r>
                            <a:rPr lang="en-US" dirty="0" smtClean="0">
                              <a:solidFill>
                                <a:schemeClr val="accent1"/>
                              </a:solidFill>
                            </a:rPr>
                            <a:t>0.22</a:t>
                          </a:r>
                          <a:endParaRPr lang="en-US" dirty="0">
                            <a:solidFill>
                              <a:schemeClr val="accent1"/>
                            </a:solidFill>
                          </a:endParaRPr>
                        </a:p>
                      </a:txBody>
                      <a:tcPr/>
                    </a:tc>
                    <a:tc>
                      <a:txBody>
                        <a:bodyPr/>
                        <a:lstStyle/>
                        <a:p>
                          <a:r>
                            <a:rPr lang="en-US" dirty="0" smtClean="0">
                              <a:solidFill>
                                <a:schemeClr val="accent1"/>
                              </a:solidFill>
                            </a:rPr>
                            <a:t>0.33</a:t>
                          </a:r>
                          <a:endParaRPr lang="en-US" dirty="0">
                            <a:solidFill>
                              <a:schemeClr val="accent1"/>
                            </a:solidFill>
                          </a:endParaRPr>
                        </a:p>
                      </a:txBody>
                      <a:tcPr/>
                    </a:tc>
                    <a:tc>
                      <a:txBody>
                        <a:bodyPr/>
                        <a:lstStyle/>
                        <a:p>
                          <a:r>
                            <a:rPr lang="en-US" dirty="0" smtClean="0">
                              <a:solidFill>
                                <a:schemeClr val="accent1"/>
                              </a:solidFill>
                            </a:rPr>
                            <a:t>0.33</a:t>
                          </a:r>
                          <a:endParaRPr lang="en-US" dirty="0">
                            <a:solidFill>
                              <a:schemeClr val="accent1"/>
                            </a:solidFill>
                          </a:endParaRPr>
                        </a:p>
                      </a:txBody>
                      <a:tcPr/>
                    </a:tc>
                    <a:tc>
                      <a:txBody>
                        <a:bodyPr/>
                        <a:lstStyle/>
                        <a:p>
                          <a:r>
                            <a:rPr lang="en-US" dirty="0" smtClean="0">
                              <a:solidFill>
                                <a:schemeClr val="accent1"/>
                              </a:solidFill>
                            </a:rPr>
                            <a:t>0.33</a:t>
                          </a:r>
                          <a:endParaRPr lang="en-US" dirty="0">
                            <a:solidFill>
                              <a:schemeClr val="accent1"/>
                            </a:solidFill>
                          </a:endParaRPr>
                        </a:p>
                      </a:txBody>
                      <a:tcPr/>
                    </a:tc>
                  </a:tr>
                  <a:tr h="365760">
                    <a:tc>
                      <a:txBody>
                        <a:bodyPr/>
                        <a:lstStyle/>
                        <a:p>
                          <a:r>
                            <a:rPr lang="en-US" dirty="0" smtClean="0">
                              <a:solidFill>
                                <a:srgbClr val="FF0000"/>
                              </a:solidFill>
                            </a:rPr>
                            <a:t>P(X|NO)</a:t>
                          </a:r>
                          <a:endParaRPr lang="en-US" dirty="0">
                            <a:solidFill>
                              <a:srgbClr val="FF0000"/>
                            </a:solidFill>
                          </a:endParaRPr>
                        </a:p>
                      </a:txBody>
                      <a:tcPr/>
                    </a:tc>
                    <a:tc>
                      <a:txBody>
                        <a:bodyPr/>
                        <a:lstStyle/>
                        <a:p>
                          <a:r>
                            <a:rPr lang="en-US" dirty="0" smtClean="0">
                              <a:solidFill>
                                <a:srgbClr val="FF0000"/>
                              </a:solidFill>
                            </a:rPr>
                            <a:t>0.6</a:t>
                          </a:r>
                          <a:endParaRPr lang="en-US" dirty="0">
                            <a:solidFill>
                              <a:srgbClr val="FF0000"/>
                            </a:solidFill>
                          </a:endParaRPr>
                        </a:p>
                      </a:txBody>
                      <a:tcPr/>
                    </a:tc>
                    <a:tc>
                      <a:txBody>
                        <a:bodyPr/>
                        <a:lstStyle/>
                        <a:p>
                          <a:r>
                            <a:rPr lang="en-US" dirty="0" smtClean="0">
                              <a:solidFill>
                                <a:srgbClr val="FF0000"/>
                              </a:solidFill>
                            </a:rPr>
                            <a:t>0.2</a:t>
                          </a:r>
                          <a:endParaRPr lang="en-US" dirty="0">
                            <a:solidFill>
                              <a:srgbClr val="FF0000"/>
                            </a:solidFill>
                          </a:endParaRPr>
                        </a:p>
                      </a:txBody>
                      <a:tcPr/>
                    </a:tc>
                    <a:tc>
                      <a:txBody>
                        <a:bodyPr/>
                        <a:lstStyle/>
                        <a:p>
                          <a:r>
                            <a:rPr lang="en-US" dirty="0" smtClean="0">
                              <a:solidFill>
                                <a:srgbClr val="FF0000"/>
                              </a:solidFill>
                            </a:rPr>
                            <a:t>0.8</a:t>
                          </a:r>
                          <a:endParaRPr lang="en-US" dirty="0">
                            <a:solidFill>
                              <a:srgbClr val="FF0000"/>
                            </a:solidFill>
                          </a:endParaRPr>
                        </a:p>
                      </a:txBody>
                      <a:tcPr/>
                    </a:tc>
                    <a:tc>
                      <a:txBody>
                        <a:bodyPr/>
                        <a:lstStyle/>
                        <a:p>
                          <a:r>
                            <a:rPr lang="en-US" dirty="0" smtClean="0">
                              <a:solidFill>
                                <a:srgbClr val="FF0000"/>
                              </a:solidFill>
                            </a:rPr>
                            <a:t>0.6</a:t>
                          </a:r>
                          <a:endParaRPr lang="en-US" dirty="0">
                            <a:solidFill>
                              <a:srgbClr val="FF0000"/>
                            </a:solidFill>
                          </a:endParaRPr>
                        </a:p>
                      </a:txBody>
                      <a:tcPr/>
                    </a:tc>
                  </a:tr>
                </a:tbl>
              </a:graphicData>
            </a:graphic>
          </p:graphicFrame>
        </mc:Fallback>
      </mc:AlternateContent>
      <p:graphicFrame>
        <p:nvGraphicFramePr>
          <p:cNvPr id="6" name="Table 5"/>
          <p:cNvGraphicFramePr>
            <a:graphicFrameLocks noGrp="1"/>
          </p:cNvGraphicFramePr>
          <p:nvPr>
            <p:extLst>
              <p:ext uri="{D42A27DB-BD31-4B8C-83A1-F6EECF244321}">
                <p14:modId xmlns:p14="http://schemas.microsoft.com/office/powerpoint/2010/main" val="1523462248"/>
              </p:ext>
            </p:extLst>
          </p:nvPr>
        </p:nvGraphicFramePr>
        <p:xfrm>
          <a:off x="9106711" y="1291872"/>
          <a:ext cx="2194044" cy="1598975"/>
        </p:xfrm>
        <a:graphic>
          <a:graphicData uri="http://schemas.openxmlformats.org/drawingml/2006/table">
            <a:tbl>
              <a:tblPr firstRow="1" bandRow="1">
                <a:tableStyleId>{5C22544A-7EE6-4342-B048-85BDC9FD1C3A}</a:tableStyleId>
              </a:tblPr>
              <a:tblGrid>
                <a:gridCol w="1097022">
                  <a:extLst>
                    <a:ext uri="{9D8B030D-6E8A-4147-A177-3AD203B41FA5}">
                      <a16:colId xmlns:a16="http://schemas.microsoft.com/office/drawing/2014/main" val="20000"/>
                    </a:ext>
                  </a:extLst>
                </a:gridCol>
                <a:gridCol w="1097022">
                  <a:extLst>
                    <a:ext uri="{9D8B030D-6E8A-4147-A177-3AD203B41FA5}">
                      <a16:colId xmlns:a16="http://schemas.microsoft.com/office/drawing/2014/main" val="20001"/>
                    </a:ext>
                  </a:extLst>
                </a:gridCol>
              </a:tblGrid>
              <a:tr h="501695">
                <a:tc>
                  <a:txBody>
                    <a:bodyPr/>
                    <a:lstStyle/>
                    <a:p>
                      <a:endParaRPr lang="en-US" dirty="0"/>
                    </a:p>
                  </a:txBody>
                  <a:tcPr/>
                </a:tc>
                <a:tc>
                  <a:txBody>
                    <a:bodyPr/>
                    <a:lstStyle/>
                    <a:p>
                      <a:r>
                        <a:rPr lang="en-US" dirty="0"/>
                        <a:t>Play?</a:t>
                      </a:r>
                    </a:p>
                  </a:txBody>
                  <a:tcPr/>
                </a:tc>
                <a:extLst>
                  <a:ext uri="{0D108BD9-81ED-4DB2-BD59-A6C34878D82A}">
                    <a16:rowId xmlns:a16="http://schemas.microsoft.com/office/drawing/2014/main" val="10000"/>
                  </a:ext>
                </a:extLst>
              </a:tr>
              <a:tr h="290665">
                <a:tc>
                  <a:txBody>
                    <a:bodyPr/>
                    <a:lstStyle/>
                    <a:p>
                      <a:pPr algn="ctr"/>
                      <a:r>
                        <a:rPr lang="en-US" b="1" dirty="0">
                          <a:solidFill>
                            <a:schemeClr val="accent1"/>
                          </a:solidFill>
                        </a:rPr>
                        <a:t>C</a:t>
                      </a:r>
                    </a:p>
                  </a:txBody>
                  <a:tcPr/>
                </a:tc>
                <a:tc>
                  <a:txBody>
                    <a:bodyPr/>
                    <a:lstStyle/>
                    <a:p>
                      <a:r>
                        <a:rPr lang="en-US" dirty="0">
                          <a:solidFill>
                            <a:schemeClr val="accent1"/>
                          </a:solidFill>
                        </a:rPr>
                        <a:t>YES</a:t>
                      </a:r>
                    </a:p>
                  </a:txBody>
                  <a:tcPr/>
                </a:tc>
                <a:extLst>
                  <a:ext uri="{0D108BD9-81ED-4DB2-BD59-A6C34878D82A}">
                    <a16:rowId xmlns:a16="http://schemas.microsoft.com/office/drawing/2014/main" val="10001"/>
                  </a:ext>
                </a:extLst>
              </a:tr>
              <a:tr h="290665">
                <a:tc>
                  <a:txBody>
                    <a:bodyPr/>
                    <a:lstStyle/>
                    <a:p>
                      <a:r>
                        <a:rPr lang="en-US" dirty="0">
                          <a:solidFill>
                            <a:schemeClr val="accent1"/>
                          </a:solidFill>
                        </a:rPr>
                        <a:t>P</a:t>
                      </a:r>
                      <a:r>
                        <a:rPr lang="de-DE" dirty="0">
                          <a:solidFill>
                            <a:schemeClr val="accent1"/>
                          </a:solidFill>
                        </a:rPr>
                        <a:t>(YES)</a:t>
                      </a:r>
                      <a:endParaRPr lang="en-US" dirty="0">
                        <a:solidFill>
                          <a:schemeClr val="accent1"/>
                        </a:solidFill>
                      </a:endParaRPr>
                    </a:p>
                  </a:txBody>
                  <a:tcPr/>
                </a:tc>
                <a:tc>
                  <a:txBody>
                    <a:bodyPr/>
                    <a:lstStyle/>
                    <a:p>
                      <a:r>
                        <a:rPr lang="en-US" dirty="0">
                          <a:solidFill>
                            <a:schemeClr val="accent1"/>
                          </a:solidFill>
                        </a:rPr>
                        <a:t>0.64</a:t>
                      </a:r>
                    </a:p>
                  </a:txBody>
                  <a:tcPr/>
                </a:tc>
                <a:extLst>
                  <a:ext uri="{0D108BD9-81ED-4DB2-BD59-A6C34878D82A}">
                    <a16:rowId xmlns:a16="http://schemas.microsoft.com/office/drawing/2014/main" val="10002"/>
                  </a:ext>
                </a:extLst>
              </a:tr>
              <a:tr h="290665">
                <a:tc>
                  <a:txBody>
                    <a:bodyPr/>
                    <a:lstStyle/>
                    <a:p>
                      <a:r>
                        <a:rPr lang="en-US" dirty="0">
                          <a:solidFill>
                            <a:srgbClr val="FF0000"/>
                          </a:solidFill>
                        </a:rPr>
                        <a:t>P</a:t>
                      </a:r>
                      <a:r>
                        <a:rPr lang="de-DE" dirty="0">
                          <a:solidFill>
                            <a:srgbClr val="FF0000"/>
                          </a:solidFill>
                        </a:rPr>
                        <a:t>(NO)</a:t>
                      </a:r>
                      <a:endParaRPr lang="en-US" dirty="0">
                        <a:solidFill>
                          <a:srgbClr val="FF0000"/>
                        </a:solidFill>
                      </a:endParaRPr>
                    </a:p>
                  </a:txBody>
                  <a:tcPr/>
                </a:tc>
                <a:tc>
                  <a:txBody>
                    <a:bodyPr/>
                    <a:lstStyle/>
                    <a:p>
                      <a:r>
                        <a:rPr lang="en-US" dirty="0">
                          <a:solidFill>
                            <a:srgbClr val="FF0000"/>
                          </a:solidFill>
                        </a:rPr>
                        <a:t>0.36</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166062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Classifier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54" y="1110153"/>
                <a:ext cx="11107906" cy="4902458"/>
              </a:xfrm>
            </p:spPr>
            <p:txBody>
              <a:bodyPr anchor="ctr">
                <a:noAutofit/>
              </a:bodyPr>
              <a:lstStyle/>
              <a:p>
                <a:pPr marL="0" indent="0">
                  <a:buNone/>
                </a:pPr>
                <a14:m>
                  <m:oMathPara xmlns:m="http://schemas.openxmlformats.org/officeDocument/2006/math">
                    <m:oMathParaPr>
                      <m:jc m:val="center"/>
                    </m:oMathParaPr>
                    <m:oMath xmlns:m="http://schemas.openxmlformats.org/officeDocument/2006/math">
                      <m:r>
                        <m:rPr>
                          <m:nor/>
                        </m:rPr>
                        <a:rPr lang="en-US" sz="2000" smtClean="0">
                          <a:latin typeface="Cambria Math" charset="0"/>
                        </a:rPr>
                        <m:t>P</m:t>
                      </m:r>
                      <m:d>
                        <m:dPr>
                          <m:ctrlPr>
                            <a:rPr lang="en-US" sz="2000" i="1">
                              <a:latin typeface="Cambria Math" panose="02040503050406030204" pitchFamily="18" charset="0"/>
                            </a:rPr>
                          </m:ctrlPr>
                        </m:dPr>
                        <m:e>
                          <m:r>
                            <m:rPr>
                              <m:nor/>
                            </m:rPr>
                            <a:rPr lang="en-US" sz="2000">
                              <a:latin typeface="Cambria Math" charset="0"/>
                            </a:rPr>
                            <m:t>YES</m:t>
                          </m:r>
                        </m:e>
                        <m:e>
                          <m:r>
                            <m:rPr>
                              <m:nor/>
                            </m:rPr>
                            <a:rPr lang="en-US" sz="2000">
                              <a:latin typeface="Cambria Math" charset="0"/>
                            </a:rPr>
                            <m:t>X</m:t>
                          </m:r>
                        </m:e>
                      </m:d>
                      <m:r>
                        <m:rPr>
                          <m:nor/>
                        </m:rPr>
                        <a:rPr lang="en-US" sz="2000">
                          <a:latin typeface="Cambria Math" charset="0"/>
                        </a:rPr>
                        <m:t>= </m:t>
                      </m:r>
                      <m:f>
                        <m:fPr>
                          <m:ctrlPr>
                            <a:rPr lang="mr-IN" sz="2000" i="1">
                              <a:latin typeface="Cambria Math" panose="02040503050406030204" pitchFamily="18" charset="0"/>
                            </a:rPr>
                          </m:ctrlPr>
                        </m:fPr>
                        <m:num>
                          <m:r>
                            <m:rPr>
                              <m:nor/>
                            </m:rPr>
                            <a:rPr lang="en-US" sz="2000">
                              <a:latin typeface="Cambria Math" charset="0"/>
                            </a:rPr>
                            <m:t>[</m:t>
                          </m:r>
                          <m:r>
                            <a:rPr lang="en-US" sz="2000" b="0" i="0" smtClean="0">
                              <a:latin typeface="Cambria Math" charset="0"/>
                            </a:rPr>
                            <m:t>0.22</m:t>
                          </m:r>
                          <m:r>
                            <a:rPr lang="en-US" sz="2000">
                              <a:latin typeface="Cambria Math" charset="0"/>
                            </a:rPr>
                            <m:t>∗</m:t>
                          </m:r>
                          <m:r>
                            <a:rPr lang="en-US" sz="2000" b="0" i="0" smtClean="0">
                              <a:latin typeface="Cambria Math" charset="0"/>
                            </a:rPr>
                            <m:t>0.33</m:t>
                          </m:r>
                          <m:r>
                            <a:rPr lang="en-US" sz="2000">
                              <a:latin typeface="Cambria Math" charset="0"/>
                            </a:rPr>
                            <m:t>∗</m:t>
                          </m:r>
                          <m:r>
                            <a:rPr lang="en-US" sz="2000" b="0" i="0" smtClean="0">
                              <a:latin typeface="Cambria Math" charset="0"/>
                            </a:rPr>
                            <m:t>0.33</m:t>
                          </m:r>
                          <m:r>
                            <a:rPr lang="en-US" sz="2000">
                              <a:latin typeface="Cambria Math" charset="0"/>
                            </a:rPr>
                            <m:t>∗</m:t>
                          </m:r>
                          <m:r>
                            <a:rPr lang="en-US" sz="2000" b="0" i="0" smtClean="0">
                              <a:latin typeface="Cambria Math" charset="0"/>
                            </a:rPr>
                            <m:t>0.33</m:t>
                          </m:r>
                          <m:r>
                            <m:rPr>
                              <m:nor/>
                            </m:rPr>
                            <a:rPr lang="en-US" sz="2000">
                              <a:latin typeface="Cambria Math" charset="0"/>
                            </a:rPr>
                            <m:t>]</m:t>
                          </m:r>
                          <m:r>
                            <a:rPr lang="en-US" sz="2000">
                              <a:latin typeface="Cambria Math" charset="0"/>
                            </a:rPr>
                            <m:t>∗</m:t>
                          </m:r>
                          <m:r>
                            <m:rPr>
                              <m:nor/>
                            </m:rPr>
                            <a:rPr lang="en-US" sz="2000" b="0" i="0" smtClean="0">
                              <a:latin typeface="Cambria Math" charset="0"/>
                            </a:rPr>
                            <m:t>0.64</m:t>
                          </m:r>
                        </m:num>
                        <m:den>
                          <m:r>
                            <m:rPr>
                              <m:nor/>
                            </m:rPr>
                            <a:rPr lang="en-US" sz="2000">
                              <a:latin typeface="Cambria Math" charset="0"/>
                            </a:rPr>
                            <m:t>P</m:t>
                          </m:r>
                          <m:r>
                            <m:rPr>
                              <m:nor/>
                            </m:rPr>
                            <a:rPr lang="en-US" sz="2000">
                              <a:latin typeface="Cambria Math" charset="0"/>
                            </a:rPr>
                            <m:t>(</m:t>
                          </m:r>
                          <m:r>
                            <m:rPr>
                              <m:nor/>
                            </m:rPr>
                            <a:rPr lang="en-US" sz="2000">
                              <a:latin typeface="Cambria Math" charset="0"/>
                            </a:rPr>
                            <m:t>X</m:t>
                          </m:r>
                          <m:r>
                            <m:rPr>
                              <m:nor/>
                            </m:rPr>
                            <a:rPr lang="en-US" sz="2000">
                              <a:latin typeface="Cambria Math" charset="0"/>
                            </a:rPr>
                            <m:t>)</m:t>
                          </m:r>
                        </m:den>
                      </m:f>
                    </m:oMath>
                  </m:oMathPara>
                </a14:m>
                <a:endParaRPr lang="en-US" sz="2000" dirty="0">
                  <a:latin typeface="Cambria Math"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54" y="1110153"/>
                <a:ext cx="11107906" cy="4902458"/>
              </a:xfrm>
              <a:blipFill rotWithShape="0">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124</a:t>
            </a:fld>
            <a:endParaRPr lang="en-US" dirty="0"/>
          </a:p>
        </p:txBody>
      </p:sp>
      <p:sp>
        <p:nvSpPr>
          <p:cNvPr id="7" name="TextBox 6"/>
          <p:cNvSpPr txBox="1"/>
          <p:nvPr/>
        </p:nvSpPr>
        <p:spPr>
          <a:xfrm>
            <a:off x="844062" y="790246"/>
            <a:ext cx="8262649" cy="369332"/>
          </a:xfrm>
          <a:prstGeom prst="rect">
            <a:avLst/>
          </a:prstGeom>
          <a:noFill/>
        </p:spPr>
        <p:txBody>
          <a:bodyPr wrap="square" rtlCol="0">
            <a:spAutoFit/>
          </a:bodyPr>
          <a:lstStyle/>
          <a:p>
            <a:r>
              <a:rPr lang="de-DE" dirty="0">
                <a:solidFill>
                  <a:schemeClr val="accent1"/>
                </a:solidFill>
              </a:rPr>
              <a:t>Lets consider the following case, and try to predict whether we can golf or not</a:t>
            </a: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880749493"/>
                  </p:ext>
                </p:extLst>
              </p:nvPr>
            </p:nvGraphicFramePr>
            <p:xfrm>
              <a:off x="844062" y="1291872"/>
              <a:ext cx="7046010" cy="1598975"/>
            </p:xfrm>
            <a:graphic>
              <a:graphicData uri="http://schemas.openxmlformats.org/drawingml/2006/table">
                <a:tbl>
                  <a:tblPr firstRow="1" bandRow="1">
                    <a:tableStyleId>{5C22544A-7EE6-4342-B048-85BDC9FD1C3A}</a:tableStyleId>
                  </a:tblPr>
                  <a:tblGrid>
                    <a:gridCol w="1409202">
                      <a:extLst>
                        <a:ext uri="{9D8B030D-6E8A-4147-A177-3AD203B41FA5}">
                          <a16:colId xmlns:a16="http://schemas.microsoft.com/office/drawing/2014/main" val="20000"/>
                        </a:ext>
                      </a:extLst>
                    </a:gridCol>
                    <a:gridCol w="1409202">
                      <a:extLst>
                        <a:ext uri="{9D8B030D-6E8A-4147-A177-3AD203B41FA5}">
                          <a16:colId xmlns:a16="http://schemas.microsoft.com/office/drawing/2014/main" val="20001"/>
                        </a:ext>
                      </a:extLst>
                    </a:gridCol>
                    <a:gridCol w="1409202">
                      <a:extLst>
                        <a:ext uri="{9D8B030D-6E8A-4147-A177-3AD203B41FA5}">
                          <a16:colId xmlns:a16="http://schemas.microsoft.com/office/drawing/2014/main" val="20002"/>
                        </a:ext>
                      </a:extLst>
                    </a:gridCol>
                    <a:gridCol w="1409202">
                      <a:extLst>
                        <a:ext uri="{9D8B030D-6E8A-4147-A177-3AD203B41FA5}">
                          <a16:colId xmlns:a16="http://schemas.microsoft.com/office/drawing/2014/main" val="20003"/>
                        </a:ext>
                      </a:extLst>
                    </a:gridCol>
                    <a:gridCol w="1409202">
                      <a:extLst>
                        <a:ext uri="{9D8B030D-6E8A-4147-A177-3AD203B41FA5}">
                          <a16:colId xmlns:a16="http://schemas.microsoft.com/office/drawing/2014/main" val="20004"/>
                        </a:ext>
                      </a:extLst>
                    </a:gridCol>
                  </a:tblGrid>
                  <a:tr h="501695">
                    <a:tc>
                      <a:txBody>
                        <a:bodyPr/>
                        <a:lstStyle/>
                        <a:p>
                          <a:endParaRPr lang="en-US" dirty="0"/>
                        </a:p>
                      </a:txBody>
                      <a:tcPr/>
                    </a:tc>
                    <a:tc>
                      <a:txBody>
                        <a:bodyPr/>
                        <a:lstStyle/>
                        <a:p>
                          <a:r>
                            <a:rPr lang="en-US" dirty="0"/>
                            <a:t>Outlook</a:t>
                          </a:r>
                        </a:p>
                      </a:txBody>
                      <a:tcPr/>
                    </a:tc>
                    <a:tc>
                      <a:txBody>
                        <a:bodyPr/>
                        <a:lstStyle/>
                        <a:p>
                          <a:r>
                            <a:rPr lang="en-US" dirty="0"/>
                            <a:t>Temperature</a:t>
                          </a:r>
                        </a:p>
                      </a:txBody>
                      <a:tcPr/>
                    </a:tc>
                    <a:tc>
                      <a:txBody>
                        <a:bodyPr/>
                        <a:lstStyle/>
                        <a:p>
                          <a:r>
                            <a:rPr lang="en-US" dirty="0"/>
                            <a:t>Humidity</a:t>
                          </a:r>
                        </a:p>
                      </a:txBody>
                      <a:tcPr/>
                    </a:tc>
                    <a:tc>
                      <a:txBody>
                        <a:bodyPr/>
                        <a:lstStyle/>
                        <a:p>
                          <a:r>
                            <a:rPr lang="en-US" dirty="0"/>
                            <a:t>Windy?</a:t>
                          </a:r>
                        </a:p>
                      </a:txBody>
                      <a:tcPr/>
                    </a:tc>
                    <a:extLst>
                      <a:ext uri="{0D108BD9-81ED-4DB2-BD59-A6C34878D82A}">
                        <a16:rowId xmlns:a16="http://schemas.microsoft.com/office/drawing/2014/main" val="10000"/>
                      </a:ext>
                    </a:extLst>
                  </a:tr>
                  <a:tr h="290665">
                    <a:tc>
                      <a:txBody>
                        <a:bodyPr/>
                        <a:lstStyle/>
                        <a:p>
                          <a:pPr algn="ctr"/>
                          <a:r>
                            <a:rPr lang="en-US" b="1" dirty="0">
                              <a:solidFill>
                                <a:schemeClr val="accent1"/>
                              </a:solidFill>
                            </a:rPr>
                            <a:t>X</a:t>
                          </a:r>
                        </a:p>
                      </a:txBody>
                      <a:tcPr/>
                    </a:tc>
                    <a:tc>
                      <a:txBody>
                        <a:bodyPr/>
                        <a:lstStyle/>
                        <a:p>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charset="0"/>
                                    </a:rPr>
                                    <m:t>𝑋</m:t>
                                  </m:r>
                                </m:e>
                                <m:sub>
                                  <m:r>
                                    <a:rPr lang="en-US" b="0" i="1" smtClean="0">
                                      <a:solidFill>
                                        <a:schemeClr val="accent1"/>
                                      </a:solidFill>
                                      <a:latin typeface="Cambria Math" charset="0"/>
                                    </a:rPr>
                                    <m:t>1</m:t>
                                  </m:r>
                                </m:sub>
                              </m:sSub>
                            </m:oMath>
                          </a14:m>
                          <a:r>
                            <a:rPr lang="en-US" dirty="0">
                              <a:solidFill>
                                <a:schemeClr val="accent1"/>
                              </a:solidFill>
                            </a:rPr>
                            <a:t>= Sunny</a:t>
                          </a:r>
                        </a:p>
                      </a:txBody>
                      <a:tcPr/>
                    </a:tc>
                    <a:tc>
                      <a:txBody>
                        <a:bodyPr/>
                        <a:lstStyle/>
                        <a:p>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charset="0"/>
                                    </a:rPr>
                                    <m:t>𝑋</m:t>
                                  </m:r>
                                </m:e>
                                <m:sub>
                                  <m:r>
                                    <a:rPr lang="en-US" b="0" i="1" smtClean="0">
                                      <a:solidFill>
                                        <a:schemeClr val="accent1"/>
                                      </a:solidFill>
                                      <a:latin typeface="Cambria Math" charset="0"/>
                                    </a:rPr>
                                    <m:t>2</m:t>
                                  </m:r>
                                </m:sub>
                              </m:sSub>
                              <m:r>
                                <a:rPr lang="en-US" b="0" i="1" smtClean="0">
                                  <a:solidFill>
                                    <a:schemeClr val="accent1"/>
                                  </a:solidFill>
                                  <a:latin typeface="Cambria Math" charset="0"/>
                                </a:rPr>
                                <m:t>= </m:t>
                              </m:r>
                            </m:oMath>
                          </a14:m>
                          <a:r>
                            <a:rPr lang="en-US" dirty="0">
                              <a:solidFill>
                                <a:schemeClr val="accent1"/>
                              </a:solidFill>
                            </a:rPr>
                            <a:t>Cool</a:t>
                          </a:r>
                        </a:p>
                      </a:txBody>
                      <a:tcPr/>
                    </a:tc>
                    <a:tc>
                      <a:txBody>
                        <a:bodyPr/>
                        <a:lstStyle/>
                        <a:p>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charset="0"/>
                                    </a:rPr>
                                    <m:t>𝑋</m:t>
                                  </m:r>
                                </m:e>
                                <m:sub>
                                  <m:r>
                                    <a:rPr lang="en-US" b="0" i="1" smtClean="0">
                                      <a:solidFill>
                                        <a:schemeClr val="accent1"/>
                                      </a:solidFill>
                                      <a:latin typeface="Cambria Math" charset="0"/>
                                    </a:rPr>
                                    <m:t>3</m:t>
                                  </m:r>
                                </m:sub>
                              </m:sSub>
                              <m:r>
                                <a:rPr lang="en-US" b="0" i="1" smtClean="0">
                                  <a:solidFill>
                                    <a:schemeClr val="accent1"/>
                                  </a:solidFill>
                                  <a:latin typeface="Cambria Math" charset="0"/>
                                </a:rPr>
                                <m:t>= </m:t>
                              </m:r>
                            </m:oMath>
                          </a14:m>
                          <a:r>
                            <a:rPr lang="en-US" dirty="0">
                              <a:solidFill>
                                <a:schemeClr val="accent1"/>
                              </a:solidFill>
                            </a:rPr>
                            <a:t>High</a:t>
                          </a:r>
                        </a:p>
                      </a:txBody>
                      <a:tcPr/>
                    </a:tc>
                    <a:tc>
                      <a:txBody>
                        <a:bodyPr/>
                        <a:lstStyle/>
                        <a:p>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charset="0"/>
                                    </a:rPr>
                                    <m:t>𝑋</m:t>
                                  </m:r>
                                </m:e>
                                <m:sub>
                                  <m:r>
                                    <a:rPr lang="en-US" b="0" i="1" smtClean="0">
                                      <a:solidFill>
                                        <a:schemeClr val="accent1"/>
                                      </a:solidFill>
                                      <a:latin typeface="Cambria Math" charset="0"/>
                                    </a:rPr>
                                    <m:t>4</m:t>
                                  </m:r>
                                </m:sub>
                              </m:sSub>
                              <m:r>
                                <a:rPr lang="en-US" b="0" i="1" smtClean="0">
                                  <a:solidFill>
                                    <a:schemeClr val="accent1"/>
                                  </a:solidFill>
                                  <a:latin typeface="Cambria Math" charset="0"/>
                                </a:rPr>
                                <m:t>= </m:t>
                              </m:r>
                            </m:oMath>
                          </a14:m>
                          <a:r>
                            <a:rPr lang="en-US" dirty="0">
                              <a:solidFill>
                                <a:schemeClr val="accent1"/>
                              </a:solidFill>
                            </a:rPr>
                            <a:t>TRUE</a:t>
                          </a:r>
                        </a:p>
                      </a:txBody>
                      <a:tcPr/>
                    </a:tc>
                    <a:extLst>
                      <a:ext uri="{0D108BD9-81ED-4DB2-BD59-A6C34878D82A}">
                        <a16:rowId xmlns:a16="http://schemas.microsoft.com/office/drawing/2014/main" val="10001"/>
                      </a:ext>
                    </a:extLst>
                  </a:tr>
                  <a:tr h="29066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P(X|YES)</a:t>
                          </a:r>
                        </a:p>
                      </a:txBody>
                      <a:tcPr/>
                    </a:tc>
                    <a:tc>
                      <a:txBody>
                        <a:bodyPr/>
                        <a:lstStyle/>
                        <a:p>
                          <a:r>
                            <a:rPr lang="en-US" dirty="0">
                              <a:solidFill>
                                <a:schemeClr val="accent1"/>
                              </a:solidFill>
                            </a:rPr>
                            <a:t>0.22</a:t>
                          </a:r>
                        </a:p>
                      </a:txBody>
                      <a:tcPr/>
                    </a:tc>
                    <a:tc>
                      <a:txBody>
                        <a:bodyPr/>
                        <a:lstStyle/>
                        <a:p>
                          <a:r>
                            <a:rPr lang="en-US" dirty="0">
                              <a:solidFill>
                                <a:schemeClr val="accent1"/>
                              </a:solidFill>
                            </a:rPr>
                            <a:t>0.33</a:t>
                          </a:r>
                        </a:p>
                      </a:txBody>
                      <a:tcPr/>
                    </a:tc>
                    <a:tc>
                      <a:txBody>
                        <a:bodyPr/>
                        <a:lstStyle/>
                        <a:p>
                          <a:r>
                            <a:rPr lang="en-US" dirty="0">
                              <a:solidFill>
                                <a:schemeClr val="accent1"/>
                              </a:solidFill>
                            </a:rPr>
                            <a:t>0.33</a:t>
                          </a:r>
                        </a:p>
                      </a:txBody>
                      <a:tcPr/>
                    </a:tc>
                    <a:tc>
                      <a:txBody>
                        <a:bodyPr/>
                        <a:lstStyle/>
                        <a:p>
                          <a:r>
                            <a:rPr lang="en-US" dirty="0">
                              <a:solidFill>
                                <a:schemeClr val="accent1"/>
                              </a:solidFill>
                            </a:rPr>
                            <a:t>0.33</a:t>
                          </a:r>
                        </a:p>
                      </a:txBody>
                      <a:tcPr/>
                    </a:tc>
                    <a:extLst>
                      <a:ext uri="{0D108BD9-81ED-4DB2-BD59-A6C34878D82A}">
                        <a16:rowId xmlns:a16="http://schemas.microsoft.com/office/drawing/2014/main" val="10002"/>
                      </a:ext>
                    </a:extLst>
                  </a:tr>
                  <a:tr h="290665">
                    <a:tc>
                      <a:txBody>
                        <a:bodyPr/>
                        <a:lstStyle/>
                        <a:p>
                          <a:r>
                            <a:rPr lang="en-US" dirty="0">
                              <a:solidFill>
                                <a:srgbClr val="FF0000"/>
                              </a:solidFill>
                            </a:rPr>
                            <a:t>P(X|NO)</a:t>
                          </a:r>
                        </a:p>
                      </a:txBody>
                      <a:tcPr/>
                    </a:tc>
                    <a:tc>
                      <a:txBody>
                        <a:bodyPr/>
                        <a:lstStyle/>
                        <a:p>
                          <a:r>
                            <a:rPr lang="en-US" dirty="0">
                              <a:solidFill>
                                <a:srgbClr val="FF0000"/>
                              </a:solidFill>
                            </a:rPr>
                            <a:t>0.6</a:t>
                          </a:r>
                        </a:p>
                      </a:txBody>
                      <a:tcPr/>
                    </a:tc>
                    <a:tc>
                      <a:txBody>
                        <a:bodyPr/>
                        <a:lstStyle/>
                        <a:p>
                          <a:r>
                            <a:rPr lang="en-US" dirty="0">
                              <a:solidFill>
                                <a:srgbClr val="FF0000"/>
                              </a:solidFill>
                            </a:rPr>
                            <a:t>0.2</a:t>
                          </a:r>
                        </a:p>
                      </a:txBody>
                      <a:tcPr/>
                    </a:tc>
                    <a:tc>
                      <a:txBody>
                        <a:bodyPr/>
                        <a:lstStyle/>
                        <a:p>
                          <a:r>
                            <a:rPr lang="en-US" dirty="0">
                              <a:solidFill>
                                <a:srgbClr val="FF0000"/>
                              </a:solidFill>
                            </a:rPr>
                            <a:t>0.8</a:t>
                          </a:r>
                        </a:p>
                      </a:txBody>
                      <a:tcPr/>
                    </a:tc>
                    <a:tc>
                      <a:txBody>
                        <a:bodyPr/>
                        <a:lstStyle/>
                        <a:p>
                          <a:r>
                            <a:rPr lang="en-US" dirty="0">
                              <a:solidFill>
                                <a:srgbClr val="FF0000"/>
                              </a:solidFill>
                            </a:rPr>
                            <a:t>0.6</a:t>
                          </a:r>
                        </a:p>
                      </a:txBody>
                      <a:tcPr/>
                    </a:tc>
                    <a:extLst>
                      <a:ext uri="{0D108BD9-81ED-4DB2-BD59-A6C34878D82A}">
                        <a16:rowId xmlns:a16="http://schemas.microsoft.com/office/drawing/2014/main" val="10003"/>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880749493"/>
                  </p:ext>
                </p:extLst>
              </p:nvPr>
            </p:nvGraphicFramePr>
            <p:xfrm>
              <a:off x="844062" y="1291872"/>
              <a:ext cx="7046010" cy="1598975"/>
            </p:xfrm>
            <a:graphic>
              <a:graphicData uri="http://schemas.openxmlformats.org/drawingml/2006/table">
                <a:tbl>
                  <a:tblPr firstRow="1" bandRow="1">
                    <a:tableStyleId>{5C22544A-7EE6-4342-B048-85BDC9FD1C3A}</a:tableStyleId>
                  </a:tblPr>
                  <a:tblGrid>
                    <a:gridCol w="1409202"/>
                    <a:gridCol w="1409202"/>
                    <a:gridCol w="1409202"/>
                    <a:gridCol w="1409202"/>
                    <a:gridCol w="1409202"/>
                  </a:tblGrid>
                  <a:tr h="501695">
                    <a:tc>
                      <a:txBody>
                        <a:bodyPr/>
                        <a:lstStyle/>
                        <a:p>
                          <a:endParaRPr lang="en-US" dirty="0" smtClean="0"/>
                        </a:p>
                      </a:txBody>
                      <a:tcPr/>
                    </a:tc>
                    <a:tc>
                      <a:txBody>
                        <a:bodyPr/>
                        <a:lstStyle/>
                        <a:p>
                          <a:r>
                            <a:rPr lang="en-US" dirty="0" smtClean="0"/>
                            <a:t>Outlook</a:t>
                          </a:r>
                        </a:p>
                      </a:txBody>
                      <a:tcPr/>
                    </a:tc>
                    <a:tc>
                      <a:txBody>
                        <a:bodyPr/>
                        <a:lstStyle/>
                        <a:p>
                          <a:r>
                            <a:rPr lang="en-US" dirty="0" smtClean="0"/>
                            <a:t>Temperature</a:t>
                          </a:r>
                          <a:endParaRPr lang="en-US" dirty="0"/>
                        </a:p>
                      </a:txBody>
                      <a:tcPr/>
                    </a:tc>
                    <a:tc>
                      <a:txBody>
                        <a:bodyPr/>
                        <a:lstStyle/>
                        <a:p>
                          <a:r>
                            <a:rPr lang="en-US" dirty="0" smtClean="0"/>
                            <a:t>Humidity</a:t>
                          </a:r>
                          <a:endParaRPr lang="en-US" dirty="0"/>
                        </a:p>
                      </a:txBody>
                      <a:tcPr/>
                    </a:tc>
                    <a:tc>
                      <a:txBody>
                        <a:bodyPr/>
                        <a:lstStyle/>
                        <a:p>
                          <a:r>
                            <a:rPr lang="en-US" dirty="0" smtClean="0"/>
                            <a:t>Windy?</a:t>
                          </a:r>
                          <a:endParaRPr lang="en-US" dirty="0"/>
                        </a:p>
                      </a:txBody>
                      <a:tcPr/>
                    </a:tc>
                  </a:tr>
                  <a:tr h="365760">
                    <a:tc>
                      <a:txBody>
                        <a:bodyPr/>
                        <a:lstStyle/>
                        <a:p>
                          <a:pPr algn="ctr"/>
                          <a:r>
                            <a:rPr lang="en-US" b="1" dirty="0" smtClean="0">
                              <a:solidFill>
                                <a:schemeClr val="accent1"/>
                              </a:solidFill>
                            </a:rPr>
                            <a:t>X</a:t>
                          </a:r>
                          <a:endParaRPr lang="en-US" b="1" dirty="0">
                            <a:solidFill>
                              <a:schemeClr val="accent1"/>
                            </a:solidFill>
                          </a:endParaRPr>
                        </a:p>
                      </a:txBody>
                      <a:tcPr/>
                    </a:tc>
                    <a:tc>
                      <a:txBody>
                        <a:bodyPr/>
                        <a:lstStyle/>
                        <a:p>
                          <a:endParaRPr lang="en-US"/>
                        </a:p>
                      </a:txBody>
                      <a:tcPr>
                        <a:blipFill rotWithShape="0">
                          <a:blip r:embed="rId4"/>
                          <a:stretch>
                            <a:fillRect l="-100000" t="-146667" r="-300862" b="-226667"/>
                          </a:stretch>
                        </a:blipFill>
                      </a:tcPr>
                    </a:tc>
                    <a:tc>
                      <a:txBody>
                        <a:bodyPr/>
                        <a:lstStyle/>
                        <a:p>
                          <a:endParaRPr lang="en-US"/>
                        </a:p>
                      </a:txBody>
                      <a:tcPr>
                        <a:blipFill rotWithShape="0">
                          <a:blip r:embed="rId4"/>
                          <a:stretch>
                            <a:fillRect l="-200866" t="-146667" r="-202165" b="-226667"/>
                          </a:stretch>
                        </a:blipFill>
                      </a:tcPr>
                    </a:tc>
                    <a:tc>
                      <a:txBody>
                        <a:bodyPr/>
                        <a:lstStyle/>
                        <a:p>
                          <a:endParaRPr lang="en-US"/>
                        </a:p>
                      </a:txBody>
                      <a:tcPr>
                        <a:blipFill rotWithShape="0">
                          <a:blip r:embed="rId4"/>
                          <a:stretch>
                            <a:fillRect l="-299569" t="-146667" r="-101293" b="-226667"/>
                          </a:stretch>
                        </a:blipFill>
                      </a:tcPr>
                    </a:tc>
                    <a:tc>
                      <a:txBody>
                        <a:bodyPr/>
                        <a:lstStyle/>
                        <a:p>
                          <a:endParaRPr lang="en-US"/>
                        </a:p>
                      </a:txBody>
                      <a:tcPr>
                        <a:blipFill rotWithShape="0">
                          <a:blip r:embed="rId4"/>
                          <a:stretch>
                            <a:fillRect l="-401299" t="-146667" r="-1732" b="-226667"/>
                          </a:stretch>
                        </a:blipFill>
                      </a:tcPr>
                    </a:tc>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accent1"/>
                              </a:solidFill>
                            </a:rPr>
                            <a:t>P(X|YES)</a:t>
                          </a:r>
                          <a:endParaRPr lang="en-US" dirty="0">
                            <a:solidFill>
                              <a:schemeClr val="accent1"/>
                            </a:solidFill>
                          </a:endParaRPr>
                        </a:p>
                      </a:txBody>
                      <a:tcPr/>
                    </a:tc>
                    <a:tc>
                      <a:txBody>
                        <a:bodyPr/>
                        <a:lstStyle/>
                        <a:p>
                          <a:r>
                            <a:rPr lang="en-US" dirty="0" smtClean="0">
                              <a:solidFill>
                                <a:schemeClr val="accent1"/>
                              </a:solidFill>
                            </a:rPr>
                            <a:t>0.22</a:t>
                          </a:r>
                          <a:endParaRPr lang="en-US" dirty="0">
                            <a:solidFill>
                              <a:schemeClr val="accent1"/>
                            </a:solidFill>
                          </a:endParaRPr>
                        </a:p>
                      </a:txBody>
                      <a:tcPr/>
                    </a:tc>
                    <a:tc>
                      <a:txBody>
                        <a:bodyPr/>
                        <a:lstStyle/>
                        <a:p>
                          <a:r>
                            <a:rPr lang="en-US" dirty="0" smtClean="0">
                              <a:solidFill>
                                <a:schemeClr val="accent1"/>
                              </a:solidFill>
                            </a:rPr>
                            <a:t>0.33</a:t>
                          </a:r>
                          <a:endParaRPr lang="en-US" dirty="0">
                            <a:solidFill>
                              <a:schemeClr val="accent1"/>
                            </a:solidFill>
                          </a:endParaRPr>
                        </a:p>
                      </a:txBody>
                      <a:tcPr/>
                    </a:tc>
                    <a:tc>
                      <a:txBody>
                        <a:bodyPr/>
                        <a:lstStyle/>
                        <a:p>
                          <a:r>
                            <a:rPr lang="en-US" dirty="0" smtClean="0">
                              <a:solidFill>
                                <a:schemeClr val="accent1"/>
                              </a:solidFill>
                            </a:rPr>
                            <a:t>0.33</a:t>
                          </a:r>
                          <a:endParaRPr lang="en-US" dirty="0">
                            <a:solidFill>
                              <a:schemeClr val="accent1"/>
                            </a:solidFill>
                          </a:endParaRPr>
                        </a:p>
                      </a:txBody>
                      <a:tcPr/>
                    </a:tc>
                    <a:tc>
                      <a:txBody>
                        <a:bodyPr/>
                        <a:lstStyle/>
                        <a:p>
                          <a:r>
                            <a:rPr lang="en-US" dirty="0" smtClean="0">
                              <a:solidFill>
                                <a:schemeClr val="accent1"/>
                              </a:solidFill>
                            </a:rPr>
                            <a:t>0.33</a:t>
                          </a:r>
                          <a:endParaRPr lang="en-US" dirty="0">
                            <a:solidFill>
                              <a:schemeClr val="accent1"/>
                            </a:solidFill>
                          </a:endParaRPr>
                        </a:p>
                      </a:txBody>
                      <a:tcPr/>
                    </a:tc>
                  </a:tr>
                  <a:tr h="365760">
                    <a:tc>
                      <a:txBody>
                        <a:bodyPr/>
                        <a:lstStyle/>
                        <a:p>
                          <a:r>
                            <a:rPr lang="en-US" dirty="0" smtClean="0">
                              <a:solidFill>
                                <a:srgbClr val="FF0000"/>
                              </a:solidFill>
                            </a:rPr>
                            <a:t>P(X|NO)</a:t>
                          </a:r>
                          <a:endParaRPr lang="en-US" dirty="0">
                            <a:solidFill>
                              <a:srgbClr val="FF0000"/>
                            </a:solidFill>
                          </a:endParaRPr>
                        </a:p>
                      </a:txBody>
                      <a:tcPr/>
                    </a:tc>
                    <a:tc>
                      <a:txBody>
                        <a:bodyPr/>
                        <a:lstStyle/>
                        <a:p>
                          <a:r>
                            <a:rPr lang="en-US" dirty="0" smtClean="0">
                              <a:solidFill>
                                <a:srgbClr val="FF0000"/>
                              </a:solidFill>
                            </a:rPr>
                            <a:t>0.6</a:t>
                          </a:r>
                          <a:endParaRPr lang="en-US" dirty="0">
                            <a:solidFill>
                              <a:srgbClr val="FF0000"/>
                            </a:solidFill>
                          </a:endParaRPr>
                        </a:p>
                      </a:txBody>
                      <a:tcPr/>
                    </a:tc>
                    <a:tc>
                      <a:txBody>
                        <a:bodyPr/>
                        <a:lstStyle/>
                        <a:p>
                          <a:r>
                            <a:rPr lang="en-US" dirty="0" smtClean="0">
                              <a:solidFill>
                                <a:srgbClr val="FF0000"/>
                              </a:solidFill>
                            </a:rPr>
                            <a:t>0.2</a:t>
                          </a:r>
                          <a:endParaRPr lang="en-US" dirty="0">
                            <a:solidFill>
                              <a:srgbClr val="FF0000"/>
                            </a:solidFill>
                          </a:endParaRPr>
                        </a:p>
                      </a:txBody>
                      <a:tcPr/>
                    </a:tc>
                    <a:tc>
                      <a:txBody>
                        <a:bodyPr/>
                        <a:lstStyle/>
                        <a:p>
                          <a:r>
                            <a:rPr lang="en-US" dirty="0" smtClean="0">
                              <a:solidFill>
                                <a:srgbClr val="FF0000"/>
                              </a:solidFill>
                            </a:rPr>
                            <a:t>0.8</a:t>
                          </a:r>
                          <a:endParaRPr lang="en-US" dirty="0">
                            <a:solidFill>
                              <a:srgbClr val="FF0000"/>
                            </a:solidFill>
                          </a:endParaRPr>
                        </a:p>
                      </a:txBody>
                      <a:tcPr/>
                    </a:tc>
                    <a:tc>
                      <a:txBody>
                        <a:bodyPr/>
                        <a:lstStyle/>
                        <a:p>
                          <a:r>
                            <a:rPr lang="en-US" dirty="0" smtClean="0">
                              <a:solidFill>
                                <a:srgbClr val="FF0000"/>
                              </a:solidFill>
                            </a:rPr>
                            <a:t>0.6</a:t>
                          </a:r>
                          <a:endParaRPr lang="en-US" dirty="0">
                            <a:solidFill>
                              <a:srgbClr val="FF0000"/>
                            </a:solidFill>
                          </a:endParaRPr>
                        </a:p>
                      </a:txBody>
                      <a:tcPr/>
                    </a:tc>
                  </a:tr>
                </a:tbl>
              </a:graphicData>
            </a:graphic>
          </p:graphicFrame>
        </mc:Fallback>
      </mc:AlternateContent>
      <p:graphicFrame>
        <p:nvGraphicFramePr>
          <p:cNvPr id="6" name="Table 5"/>
          <p:cNvGraphicFramePr>
            <a:graphicFrameLocks noGrp="1"/>
          </p:cNvGraphicFramePr>
          <p:nvPr>
            <p:extLst>
              <p:ext uri="{D42A27DB-BD31-4B8C-83A1-F6EECF244321}">
                <p14:modId xmlns:p14="http://schemas.microsoft.com/office/powerpoint/2010/main" val="1523462248"/>
              </p:ext>
            </p:extLst>
          </p:nvPr>
        </p:nvGraphicFramePr>
        <p:xfrm>
          <a:off x="9106711" y="1291872"/>
          <a:ext cx="2194044" cy="1598975"/>
        </p:xfrm>
        <a:graphic>
          <a:graphicData uri="http://schemas.openxmlformats.org/drawingml/2006/table">
            <a:tbl>
              <a:tblPr firstRow="1" bandRow="1">
                <a:tableStyleId>{5C22544A-7EE6-4342-B048-85BDC9FD1C3A}</a:tableStyleId>
              </a:tblPr>
              <a:tblGrid>
                <a:gridCol w="1097022">
                  <a:extLst>
                    <a:ext uri="{9D8B030D-6E8A-4147-A177-3AD203B41FA5}">
                      <a16:colId xmlns:a16="http://schemas.microsoft.com/office/drawing/2014/main" val="20000"/>
                    </a:ext>
                  </a:extLst>
                </a:gridCol>
                <a:gridCol w="1097022">
                  <a:extLst>
                    <a:ext uri="{9D8B030D-6E8A-4147-A177-3AD203B41FA5}">
                      <a16:colId xmlns:a16="http://schemas.microsoft.com/office/drawing/2014/main" val="20001"/>
                    </a:ext>
                  </a:extLst>
                </a:gridCol>
              </a:tblGrid>
              <a:tr h="501695">
                <a:tc>
                  <a:txBody>
                    <a:bodyPr/>
                    <a:lstStyle/>
                    <a:p>
                      <a:endParaRPr lang="en-US" dirty="0"/>
                    </a:p>
                  </a:txBody>
                  <a:tcPr/>
                </a:tc>
                <a:tc>
                  <a:txBody>
                    <a:bodyPr/>
                    <a:lstStyle/>
                    <a:p>
                      <a:r>
                        <a:rPr lang="en-US" dirty="0"/>
                        <a:t>Play?</a:t>
                      </a:r>
                    </a:p>
                  </a:txBody>
                  <a:tcPr/>
                </a:tc>
                <a:extLst>
                  <a:ext uri="{0D108BD9-81ED-4DB2-BD59-A6C34878D82A}">
                    <a16:rowId xmlns:a16="http://schemas.microsoft.com/office/drawing/2014/main" val="10000"/>
                  </a:ext>
                </a:extLst>
              </a:tr>
              <a:tr h="290665">
                <a:tc>
                  <a:txBody>
                    <a:bodyPr/>
                    <a:lstStyle/>
                    <a:p>
                      <a:pPr algn="ctr"/>
                      <a:r>
                        <a:rPr lang="en-US" b="1" dirty="0">
                          <a:solidFill>
                            <a:schemeClr val="accent1"/>
                          </a:solidFill>
                        </a:rPr>
                        <a:t>C</a:t>
                      </a:r>
                    </a:p>
                  </a:txBody>
                  <a:tcPr/>
                </a:tc>
                <a:tc>
                  <a:txBody>
                    <a:bodyPr/>
                    <a:lstStyle/>
                    <a:p>
                      <a:r>
                        <a:rPr lang="en-US" dirty="0">
                          <a:solidFill>
                            <a:schemeClr val="accent1"/>
                          </a:solidFill>
                        </a:rPr>
                        <a:t>YES</a:t>
                      </a:r>
                    </a:p>
                  </a:txBody>
                  <a:tcPr/>
                </a:tc>
                <a:extLst>
                  <a:ext uri="{0D108BD9-81ED-4DB2-BD59-A6C34878D82A}">
                    <a16:rowId xmlns:a16="http://schemas.microsoft.com/office/drawing/2014/main" val="10001"/>
                  </a:ext>
                </a:extLst>
              </a:tr>
              <a:tr h="290665">
                <a:tc>
                  <a:txBody>
                    <a:bodyPr/>
                    <a:lstStyle/>
                    <a:p>
                      <a:r>
                        <a:rPr lang="en-US" dirty="0">
                          <a:solidFill>
                            <a:schemeClr val="accent1"/>
                          </a:solidFill>
                        </a:rPr>
                        <a:t>P</a:t>
                      </a:r>
                      <a:r>
                        <a:rPr lang="de-DE" dirty="0">
                          <a:solidFill>
                            <a:schemeClr val="accent1"/>
                          </a:solidFill>
                        </a:rPr>
                        <a:t>(YES)</a:t>
                      </a:r>
                      <a:endParaRPr lang="en-US" dirty="0">
                        <a:solidFill>
                          <a:schemeClr val="accent1"/>
                        </a:solidFill>
                      </a:endParaRPr>
                    </a:p>
                  </a:txBody>
                  <a:tcPr/>
                </a:tc>
                <a:tc>
                  <a:txBody>
                    <a:bodyPr/>
                    <a:lstStyle/>
                    <a:p>
                      <a:r>
                        <a:rPr lang="en-US" dirty="0">
                          <a:solidFill>
                            <a:schemeClr val="accent1"/>
                          </a:solidFill>
                        </a:rPr>
                        <a:t>0.64</a:t>
                      </a:r>
                    </a:p>
                  </a:txBody>
                  <a:tcPr/>
                </a:tc>
                <a:extLst>
                  <a:ext uri="{0D108BD9-81ED-4DB2-BD59-A6C34878D82A}">
                    <a16:rowId xmlns:a16="http://schemas.microsoft.com/office/drawing/2014/main" val="10002"/>
                  </a:ext>
                </a:extLst>
              </a:tr>
              <a:tr h="290665">
                <a:tc>
                  <a:txBody>
                    <a:bodyPr/>
                    <a:lstStyle/>
                    <a:p>
                      <a:r>
                        <a:rPr lang="en-US" dirty="0">
                          <a:solidFill>
                            <a:srgbClr val="FF0000"/>
                          </a:solidFill>
                        </a:rPr>
                        <a:t>P</a:t>
                      </a:r>
                      <a:r>
                        <a:rPr lang="de-DE" dirty="0">
                          <a:solidFill>
                            <a:srgbClr val="FF0000"/>
                          </a:solidFill>
                        </a:rPr>
                        <a:t>(NO)</a:t>
                      </a:r>
                      <a:endParaRPr lang="en-US" dirty="0">
                        <a:solidFill>
                          <a:srgbClr val="FF0000"/>
                        </a:solidFill>
                      </a:endParaRPr>
                    </a:p>
                  </a:txBody>
                  <a:tcPr/>
                </a:tc>
                <a:tc>
                  <a:txBody>
                    <a:bodyPr/>
                    <a:lstStyle/>
                    <a:p>
                      <a:r>
                        <a:rPr lang="en-US" dirty="0">
                          <a:solidFill>
                            <a:srgbClr val="FF0000"/>
                          </a:solidFill>
                        </a:rPr>
                        <a:t>0.36</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5195008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Classifier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54" y="1110153"/>
                <a:ext cx="11107906" cy="4902458"/>
              </a:xfrm>
            </p:spPr>
            <p:txBody>
              <a:bodyPr anchor="ctr">
                <a:noAutofit/>
              </a:bodyPr>
              <a:lstStyle/>
              <a:p>
                <a:pPr marL="0" indent="0">
                  <a:buNone/>
                </a:pPr>
                <a14:m>
                  <m:oMathPara xmlns:m="http://schemas.openxmlformats.org/officeDocument/2006/math">
                    <m:oMathParaPr>
                      <m:jc m:val="center"/>
                    </m:oMathParaPr>
                    <m:oMath xmlns:m="http://schemas.openxmlformats.org/officeDocument/2006/math">
                      <m:r>
                        <m:rPr>
                          <m:nor/>
                        </m:rPr>
                        <a:rPr lang="en-US" sz="2000" smtClean="0">
                          <a:latin typeface="Cambria Math" charset="0"/>
                        </a:rPr>
                        <m:t>P</m:t>
                      </m:r>
                      <m:d>
                        <m:dPr>
                          <m:ctrlPr>
                            <a:rPr lang="en-US" sz="2000" i="1">
                              <a:latin typeface="Cambria Math" panose="02040503050406030204" pitchFamily="18" charset="0"/>
                            </a:rPr>
                          </m:ctrlPr>
                        </m:dPr>
                        <m:e>
                          <m:r>
                            <m:rPr>
                              <m:nor/>
                            </m:rPr>
                            <a:rPr lang="en-US" sz="2000">
                              <a:latin typeface="Cambria Math" charset="0"/>
                            </a:rPr>
                            <m:t>YES</m:t>
                          </m:r>
                        </m:e>
                        <m:e>
                          <m:r>
                            <m:rPr>
                              <m:nor/>
                            </m:rPr>
                            <a:rPr lang="en-US" sz="2000">
                              <a:latin typeface="Cambria Math" charset="0"/>
                            </a:rPr>
                            <m:t>X</m:t>
                          </m:r>
                        </m:e>
                      </m:d>
                      <m:r>
                        <m:rPr>
                          <m:nor/>
                        </m:rPr>
                        <a:rPr lang="en-US" sz="2000">
                          <a:latin typeface="Cambria Math" charset="0"/>
                        </a:rPr>
                        <m:t>= </m:t>
                      </m:r>
                      <m:f>
                        <m:fPr>
                          <m:ctrlPr>
                            <a:rPr lang="mr-IN" sz="2000" i="1">
                              <a:latin typeface="Cambria Math" panose="02040503050406030204" pitchFamily="18" charset="0"/>
                            </a:rPr>
                          </m:ctrlPr>
                        </m:fPr>
                        <m:num>
                          <m:r>
                            <m:rPr>
                              <m:nor/>
                            </m:rPr>
                            <a:rPr lang="en-US" sz="2000" b="0" i="0" smtClean="0">
                              <a:latin typeface="Cambria Math" charset="0"/>
                            </a:rPr>
                            <m:t>0</m:t>
                          </m:r>
                          <m:r>
                            <a:rPr lang="en-US" sz="2000" b="0" i="0" smtClean="0">
                              <a:latin typeface="Cambria Math" charset="0"/>
                            </a:rPr>
                            <m:t>.0053</m:t>
                          </m:r>
                        </m:num>
                        <m:den>
                          <m:r>
                            <m:rPr>
                              <m:nor/>
                            </m:rPr>
                            <a:rPr lang="en-US" sz="2000">
                              <a:latin typeface="Cambria Math" charset="0"/>
                            </a:rPr>
                            <m:t>P</m:t>
                          </m:r>
                          <m:r>
                            <m:rPr>
                              <m:nor/>
                            </m:rPr>
                            <a:rPr lang="en-US" sz="2000">
                              <a:latin typeface="Cambria Math" charset="0"/>
                            </a:rPr>
                            <m:t>(</m:t>
                          </m:r>
                          <m:r>
                            <m:rPr>
                              <m:nor/>
                            </m:rPr>
                            <a:rPr lang="en-US" sz="2000">
                              <a:latin typeface="Cambria Math" charset="0"/>
                            </a:rPr>
                            <m:t>X</m:t>
                          </m:r>
                          <m:r>
                            <m:rPr>
                              <m:nor/>
                            </m:rPr>
                            <a:rPr lang="en-US" sz="2000">
                              <a:latin typeface="Cambria Math" charset="0"/>
                            </a:rPr>
                            <m:t>)</m:t>
                          </m:r>
                        </m:den>
                      </m:f>
                    </m:oMath>
                  </m:oMathPara>
                </a14:m>
                <a:endParaRPr lang="en-US" sz="2000" dirty="0">
                  <a:latin typeface="Cambria Math"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54" y="1110153"/>
                <a:ext cx="11107906" cy="4902458"/>
              </a:xfrm>
              <a:blipFill rotWithShape="0">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125</a:t>
            </a:fld>
            <a:endParaRPr lang="en-US" dirty="0"/>
          </a:p>
        </p:txBody>
      </p:sp>
      <p:sp>
        <p:nvSpPr>
          <p:cNvPr id="7" name="TextBox 6"/>
          <p:cNvSpPr txBox="1"/>
          <p:nvPr/>
        </p:nvSpPr>
        <p:spPr>
          <a:xfrm>
            <a:off x="844062" y="790246"/>
            <a:ext cx="8262649" cy="369332"/>
          </a:xfrm>
          <a:prstGeom prst="rect">
            <a:avLst/>
          </a:prstGeom>
          <a:noFill/>
        </p:spPr>
        <p:txBody>
          <a:bodyPr wrap="square" rtlCol="0">
            <a:spAutoFit/>
          </a:bodyPr>
          <a:lstStyle/>
          <a:p>
            <a:r>
              <a:rPr lang="de-DE" dirty="0">
                <a:solidFill>
                  <a:schemeClr val="accent1"/>
                </a:solidFill>
              </a:rPr>
              <a:t>Lets consider the following case, and try to predict whether we can golf or not</a:t>
            </a: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nvGraphicFramePr>
            <p:xfrm>
              <a:off x="844062" y="1291872"/>
              <a:ext cx="7046010" cy="1598975"/>
            </p:xfrm>
            <a:graphic>
              <a:graphicData uri="http://schemas.openxmlformats.org/drawingml/2006/table">
                <a:tbl>
                  <a:tblPr firstRow="1" bandRow="1">
                    <a:tableStyleId>{5C22544A-7EE6-4342-B048-85BDC9FD1C3A}</a:tableStyleId>
                  </a:tblPr>
                  <a:tblGrid>
                    <a:gridCol w="1409202">
                      <a:extLst>
                        <a:ext uri="{9D8B030D-6E8A-4147-A177-3AD203B41FA5}">
                          <a16:colId xmlns:a16="http://schemas.microsoft.com/office/drawing/2014/main" val="20000"/>
                        </a:ext>
                      </a:extLst>
                    </a:gridCol>
                    <a:gridCol w="1409202">
                      <a:extLst>
                        <a:ext uri="{9D8B030D-6E8A-4147-A177-3AD203B41FA5}">
                          <a16:colId xmlns:a16="http://schemas.microsoft.com/office/drawing/2014/main" val="20001"/>
                        </a:ext>
                      </a:extLst>
                    </a:gridCol>
                    <a:gridCol w="1409202">
                      <a:extLst>
                        <a:ext uri="{9D8B030D-6E8A-4147-A177-3AD203B41FA5}">
                          <a16:colId xmlns:a16="http://schemas.microsoft.com/office/drawing/2014/main" val="20002"/>
                        </a:ext>
                      </a:extLst>
                    </a:gridCol>
                    <a:gridCol w="1409202">
                      <a:extLst>
                        <a:ext uri="{9D8B030D-6E8A-4147-A177-3AD203B41FA5}">
                          <a16:colId xmlns:a16="http://schemas.microsoft.com/office/drawing/2014/main" val="20003"/>
                        </a:ext>
                      </a:extLst>
                    </a:gridCol>
                    <a:gridCol w="1409202">
                      <a:extLst>
                        <a:ext uri="{9D8B030D-6E8A-4147-A177-3AD203B41FA5}">
                          <a16:colId xmlns:a16="http://schemas.microsoft.com/office/drawing/2014/main" val="20004"/>
                        </a:ext>
                      </a:extLst>
                    </a:gridCol>
                  </a:tblGrid>
                  <a:tr h="501695">
                    <a:tc>
                      <a:txBody>
                        <a:bodyPr/>
                        <a:lstStyle/>
                        <a:p>
                          <a:endParaRPr lang="en-US" dirty="0"/>
                        </a:p>
                      </a:txBody>
                      <a:tcPr/>
                    </a:tc>
                    <a:tc>
                      <a:txBody>
                        <a:bodyPr/>
                        <a:lstStyle/>
                        <a:p>
                          <a:r>
                            <a:rPr lang="en-US" dirty="0"/>
                            <a:t>Outlook</a:t>
                          </a:r>
                        </a:p>
                      </a:txBody>
                      <a:tcPr/>
                    </a:tc>
                    <a:tc>
                      <a:txBody>
                        <a:bodyPr/>
                        <a:lstStyle/>
                        <a:p>
                          <a:r>
                            <a:rPr lang="en-US" dirty="0"/>
                            <a:t>Temperature</a:t>
                          </a:r>
                        </a:p>
                      </a:txBody>
                      <a:tcPr/>
                    </a:tc>
                    <a:tc>
                      <a:txBody>
                        <a:bodyPr/>
                        <a:lstStyle/>
                        <a:p>
                          <a:r>
                            <a:rPr lang="en-US" dirty="0"/>
                            <a:t>Humidity</a:t>
                          </a:r>
                        </a:p>
                      </a:txBody>
                      <a:tcPr/>
                    </a:tc>
                    <a:tc>
                      <a:txBody>
                        <a:bodyPr/>
                        <a:lstStyle/>
                        <a:p>
                          <a:r>
                            <a:rPr lang="en-US" dirty="0"/>
                            <a:t>Windy?</a:t>
                          </a:r>
                        </a:p>
                      </a:txBody>
                      <a:tcPr/>
                    </a:tc>
                    <a:extLst>
                      <a:ext uri="{0D108BD9-81ED-4DB2-BD59-A6C34878D82A}">
                        <a16:rowId xmlns:a16="http://schemas.microsoft.com/office/drawing/2014/main" val="10000"/>
                      </a:ext>
                    </a:extLst>
                  </a:tr>
                  <a:tr h="290665">
                    <a:tc>
                      <a:txBody>
                        <a:bodyPr/>
                        <a:lstStyle/>
                        <a:p>
                          <a:pPr algn="ctr"/>
                          <a:r>
                            <a:rPr lang="en-US" b="1" dirty="0">
                              <a:solidFill>
                                <a:schemeClr val="accent1"/>
                              </a:solidFill>
                            </a:rPr>
                            <a:t>X</a:t>
                          </a:r>
                        </a:p>
                      </a:txBody>
                      <a:tcPr/>
                    </a:tc>
                    <a:tc>
                      <a:txBody>
                        <a:bodyPr/>
                        <a:lstStyle/>
                        <a:p>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charset="0"/>
                                    </a:rPr>
                                    <m:t>𝑋</m:t>
                                  </m:r>
                                </m:e>
                                <m:sub>
                                  <m:r>
                                    <a:rPr lang="en-US" b="0" i="1" smtClean="0">
                                      <a:solidFill>
                                        <a:schemeClr val="accent1"/>
                                      </a:solidFill>
                                      <a:latin typeface="Cambria Math" charset="0"/>
                                    </a:rPr>
                                    <m:t>1</m:t>
                                  </m:r>
                                </m:sub>
                              </m:sSub>
                            </m:oMath>
                          </a14:m>
                          <a:r>
                            <a:rPr lang="en-US" dirty="0">
                              <a:solidFill>
                                <a:schemeClr val="accent1"/>
                              </a:solidFill>
                            </a:rPr>
                            <a:t>= Sunny</a:t>
                          </a:r>
                        </a:p>
                      </a:txBody>
                      <a:tcPr/>
                    </a:tc>
                    <a:tc>
                      <a:txBody>
                        <a:bodyPr/>
                        <a:lstStyle/>
                        <a:p>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charset="0"/>
                                    </a:rPr>
                                    <m:t>𝑋</m:t>
                                  </m:r>
                                </m:e>
                                <m:sub>
                                  <m:r>
                                    <a:rPr lang="en-US" b="0" i="1" smtClean="0">
                                      <a:solidFill>
                                        <a:schemeClr val="accent1"/>
                                      </a:solidFill>
                                      <a:latin typeface="Cambria Math" charset="0"/>
                                    </a:rPr>
                                    <m:t>2</m:t>
                                  </m:r>
                                </m:sub>
                              </m:sSub>
                              <m:r>
                                <a:rPr lang="en-US" b="0" i="1" smtClean="0">
                                  <a:solidFill>
                                    <a:schemeClr val="accent1"/>
                                  </a:solidFill>
                                  <a:latin typeface="Cambria Math" charset="0"/>
                                </a:rPr>
                                <m:t>= </m:t>
                              </m:r>
                            </m:oMath>
                          </a14:m>
                          <a:r>
                            <a:rPr lang="en-US" dirty="0">
                              <a:solidFill>
                                <a:schemeClr val="accent1"/>
                              </a:solidFill>
                            </a:rPr>
                            <a:t>Cool</a:t>
                          </a:r>
                        </a:p>
                      </a:txBody>
                      <a:tcPr/>
                    </a:tc>
                    <a:tc>
                      <a:txBody>
                        <a:bodyPr/>
                        <a:lstStyle/>
                        <a:p>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charset="0"/>
                                    </a:rPr>
                                    <m:t>𝑋</m:t>
                                  </m:r>
                                </m:e>
                                <m:sub>
                                  <m:r>
                                    <a:rPr lang="en-US" b="0" i="1" smtClean="0">
                                      <a:solidFill>
                                        <a:schemeClr val="accent1"/>
                                      </a:solidFill>
                                      <a:latin typeface="Cambria Math" charset="0"/>
                                    </a:rPr>
                                    <m:t>3</m:t>
                                  </m:r>
                                </m:sub>
                              </m:sSub>
                              <m:r>
                                <a:rPr lang="en-US" b="0" i="1" smtClean="0">
                                  <a:solidFill>
                                    <a:schemeClr val="accent1"/>
                                  </a:solidFill>
                                  <a:latin typeface="Cambria Math" charset="0"/>
                                </a:rPr>
                                <m:t>= </m:t>
                              </m:r>
                            </m:oMath>
                          </a14:m>
                          <a:r>
                            <a:rPr lang="en-US" dirty="0">
                              <a:solidFill>
                                <a:schemeClr val="accent1"/>
                              </a:solidFill>
                            </a:rPr>
                            <a:t>High</a:t>
                          </a:r>
                        </a:p>
                      </a:txBody>
                      <a:tcPr/>
                    </a:tc>
                    <a:tc>
                      <a:txBody>
                        <a:bodyPr/>
                        <a:lstStyle/>
                        <a:p>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charset="0"/>
                                    </a:rPr>
                                    <m:t>𝑋</m:t>
                                  </m:r>
                                </m:e>
                                <m:sub>
                                  <m:r>
                                    <a:rPr lang="en-US" b="0" i="1" smtClean="0">
                                      <a:solidFill>
                                        <a:schemeClr val="accent1"/>
                                      </a:solidFill>
                                      <a:latin typeface="Cambria Math" charset="0"/>
                                    </a:rPr>
                                    <m:t>4</m:t>
                                  </m:r>
                                </m:sub>
                              </m:sSub>
                              <m:r>
                                <a:rPr lang="en-US" b="0" i="1" smtClean="0">
                                  <a:solidFill>
                                    <a:schemeClr val="accent1"/>
                                  </a:solidFill>
                                  <a:latin typeface="Cambria Math" charset="0"/>
                                </a:rPr>
                                <m:t>= </m:t>
                              </m:r>
                            </m:oMath>
                          </a14:m>
                          <a:r>
                            <a:rPr lang="en-US" dirty="0">
                              <a:solidFill>
                                <a:schemeClr val="accent1"/>
                              </a:solidFill>
                            </a:rPr>
                            <a:t>TRUE</a:t>
                          </a:r>
                        </a:p>
                      </a:txBody>
                      <a:tcPr/>
                    </a:tc>
                    <a:extLst>
                      <a:ext uri="{0D108BD9-81ED-4DB2-BD59-A6C34878D82A}">
                        <a16:rowId xmlns:a16="http://schemas.microsoft.com/office/drawing/2014/main" val="10001"/>
                      </a:ext>
                    </a:extLst>
                  </a:tr>
                  <a:tr h="29066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P(X|YES)</a:t>
                          </a:r>
                        </a:p>
                      </a:txBody>
                      <a:tcPr/>
                    </a:tc>
                    <a:tc>
                      <a:txBody>
                        <a:bodyPr/>
                        <a:lstStyle/>
                        <a:p>
                          <a:r>
                            <a:rPr lang="en-US" dirty="0">
                              <a:solidFill>
                                <a:schemeClr val="accent1"/>
                              </a:solidFill>
                            </a:rPr>
                            <a:t>0.22</a:t>
                          </a:r>
                        </a:p>
                      </a:txBody>
                      <a:tcPr/>
                    </a:tc>
                    <a:tc>
                      <a:txBody>
                        <a:bodyPr/>
                        <a:lstStyle/>
                        <a:p>
                          <a:r>
                            <a:rPr lang="en-US" dirty="0">
                              <a:solidFill>
                                <a:schemeClr val="accent1"/>
                              </a:solidFill>
                            </a:rPr>
                            <a:t>0.33</a:t>
                          </a:r>
                        </a:p>
                      </a:txBody>
                      <a:tcPr/>
                    </a:tc>
                    <a:tc>
                      <a:txBody>
                        <a:bodyPr/>
                        <a:lstStyle/>
                        <a:p>
                          <a:r>
                            <a:rPr lang="en-US" dirty="0">
                              <a:solidFill>
                                <a:schemeClr val="accent1"/>
                              </a:solidFill>
                            </a:rPr>
                            <a:t>0.33</a:t>
                          </a:r>
                        </a:p>
                      </a:txBody>
                      <a:tcPr/>
                    </a:tc>
                    <a:tc>
                      <a:txBody>
                        <a:bodyPr/>
                        <a:lstStyle/>
                        <a:p>
                          <a:r>
                            <a:rPr lang="en-US" dirty="0">
                              <a:solidFill>
                                <a:schemeClr val="accent1"/>
                              </a:solidFill>
                            </a:rPr>
                            <a:t>0.33</a:t>
                          </a:r>
                        </a:p>
                      </a:txBody>
                      <a:tcPr/>
                    </a:tc>
                    <a:extLst>
                      <a:ext uri="{0D108BD9-81ED-4DB2-BD59-A6C34878D82A}">
                        <a16:rowId xmlns:a16="http://schemas.microsoft.com/office/drawing/2014/main" val="10002"/>
                      </a:ext>
                    </a:extLst>
                  </a:tr>
                  <a:tr h="290665">
                    <a:tc>
                      <a:txBody>
                        <a:bodyPr/>
                        <a:lstStyle/>
                        <a:p>
                          <a:r>
                            <a:rPr lang="en-US" dirty="0">
                              <a:solidFill>
                                <a:srgbClr val="FF0000"/>
                              </a:solidFill>
                            </a:rPr>
                            <a:t>P(X|NO)</a:t>
                          </a:r>
                        </a:p>
                      </a:txBody>
                      <a:tcPr/>
                    </a:tc>
                    <a:tc>
                      <a:txBody>
                        <a:bodyPr/>
                        <a:lstStyle/>
                        <a:p>
                          <a:r>
                            <a:rPr lang="en-US" dirty="0">
                              <a:solidFill>
                                <a:srgbClr val="FF0000"/>
                              </a:solidFill>
                            </a:rPr>
                            <a:t>0.6</a:t>
                          </a:r>
                        </a:p>
                      </a:txBody>
                      <a:tcPr/>
                    </a:tc>
                    <a:tc>
                      <a:txBody>
                        <a:bodyPr/>
                        <a:lstStyle/>
                        <a:p>
                          <a:r>
                            <a:rPr lang="en-US" dirty="0">
                              <a:solidFill>
                                <a:srgbClr val="FF0000"/>
                              </a:solidFill>
                            </a:rPr>
                            <a:t>0.2</a:t>
                          </a:r>
                        </a:p>
                      </a:txBody>
                      <a:tcPr/>
                    </a:tc>
                    <a:tc>
                      <a:txBody>
                        <a:bodyPr/>
                        <a:lstStyle/>
                        <a:p>
                          <a:r>
                            <a:rPr lang="en-US" dirty="0">
                              <a:solidFill>
                                <a:srgbClr val="FF0000"/>
                              </a:solidFill>
                            </a:rPr>
                            <a:t>0.8</a:t>
                          </a:r>
                        </a:p>
                      </a:txBody>
                      <a:tcPr/>
                    </a:tc>
                    <a:tc>
                      <a:txBody>
                        <a:bodyPr/>
                        <a:lstStyle/>
                        <a:p>
                          <a:r>
                            <a:rPr lang="en-US" dirty="0">
                              <a:solidFill>
                                <a:srgbClr val="FF0000"/>
                              </a:solidFill>
                            </a:rPr>
                            <a:t>0.6</a:t>
                          </a:r>
                        </a:p>
                      </a:txBody>
                      <a:tcPr/>
                    </a:tc>
                    <a:extLst>
                      <a:ext uri="{0D108BD9-81ED-4DB2-BD59-A6C34878D82A}">
                        <a16:rowId xmlns:a16="http://schemas.microsoft.com/office/drawing/2014/main" val="10003"/>
                      </a:ext>
                    </a:extLst>
                  </a:tr>
                </a:tbl>
              </a:graphicData>
            </a:graphic>
          </p:graphicFrame>
        </mc:Choice>
        <mc:Fallback xmlns="">
          <p:graphicFrame>
            <p:nvGraphicFramePr>
              <p:cNvPr id="5" name="Table 4"/>
              <p:cNvGraphicFramePr>
                <a:graphicFrameLocks noGrp="1"/>
              </p:cNvGraphicFramePr>
              <p:nvPr/>
            </p:nvGraphicFramePr>
            <p:xfrm>
              <a:off x="844062" y="1291872"/>
              <a:ext cx="7046010" cy="1598975"/>
            </p:xfrm>
            <a:graphic>
              <a:graphicData uri="http://schemas.openxmlformats.org/drawingml/2006/table">
                <a:tbl>
                  <a:tblPr firstRow="1" bandRow="1">
                    <a:tableStyleId>{5C22544A-7EE6-4342-B048-85BDC9FD1C3A}</a:tableStyleId>
                  </a:tblPr>
                  <a:tblGrid>
                    <a:gridCol w="1409202"/>
                    <a:gridCol w="1409202"/>
                    <a:gridCol w="1409202"/>
                    <a:gridCol w="1409202"/>
                    <a:gridCol w="1409202"/>
                  </a:tblGrid>
                  <a:tr h="501695">
                    <a:tc>
                      <a:txBody>
                        <a:bodyPr/>
                        <a:lstStyle/>
                        <a:p>
                          <a:endParaRPr lang="en-US" dirty="0" smtClean="0"/>
                        </a:p>
                      </a:txBody>
                      <a:tcPr/>
                    </a:tc>
                    <a:tc>
                      <a:txBody>
                        <a:bodyPr/>
                        <a:lstStyle/>
                        <a:p>
                          <a:r>
                            <a:rPr lang="en-US" dirty="0" smtClean="0"/>
                            <a:t>Outlook</a:t>
                          </a:r>
                        </a:p>
                      </a:txBody>
                      <a:tcPr/>
                    </a:tc>
                    <a:tc>
                      <a:txBody>
                        <a:bodyPr/>
                        <a:lstStyle/>
                        <a:p>
                          <a:r>
                            <a:rPr lang="en-US" dirty="0" smtClean="0"/>
                            <a:t>Temperature</a:t>
                          </a:r>
                          <a:endParaRPr lang="en-US" dirty="0"/>
                        </a:p>
                      </a:txBody>
                      <a:tcPr/>
                    </a:tc>
                    <a:tc>
                      <a:txBody>
                        <a:bodyPr/>
                        <a:lstStyle/>
                        <a:p>
                          <a:r>
                            <a:rPr lang="en-US" dirty="0" smtClean="0"/>
                            <a:t>Humidity</a:t>
                          </a:r>
                          <a:endParaRPr lang="en-US" dirty="0"/>
                        </a:p>
                      </a:txBody>
                      <a:tcPr/>
                    </a:tc>
                    <a:tc>
                      <a:txBody>
                        <a:bodyPr/>
                        <a:lstStyle/>
                        <a:p>
                          <a:r>
                            <a:rPr lang="en-US" dirty="0" smtClean="0"/>
                            <a:t>Windy?</a:t>
                          </a:r>
                          <a:endParaRPr lang="en-US" dirty="0"/>
                        </a:p>
                      </a:txBody>
                      <a:tcPr/>
                    </a:tc>
                  </a:tr>
                  <a:tr h="365760">
                    <a:tc>
                      <a:txBody>
                        <a:bodyPr/>
                        <a:lstStyle/>
                        <a:p>
                          <a:pPr algn="ctr"/>
                          <a:r>
                            <a:rPr lang="en-US" b="1" dirty="0" smtClean="0">
                              <a:solidFill>
                                <a:schemeClr val="accent1"/>
                              </a:solidFill>
                            </a:rPr>
                            <a:t>X</a:t>
                          </a:r>
                          <a:endParaRPr lang="en-US" b="1" dirty="0">
                            <a:solidFill>
                              <a:schemeClr val="accent1"/>
                            </a:solidFill>
                          </a:endParaRPr>
                        </a:p>
                      </a:txBody>
                      <a:tcPr/>
                    </a:tc>
                    <a:tc>
                      <a:txBody>
                        <a:bodyPr/>
                        <a:lstStyle/>
                        <a:p>
                          <a:endParaRPr lang="en-US"/>
                        </a:p>
                      </a:txBody>
                      <a:tcPr>
                        <a:blipFill rotWithShape="0">
                          <a:blip r:embed="rId4"/>
                          <a:stretch>
                            <a:fillRect l="-100000" t="-146667" r="-300862" b="-226667"/>
                          </a:stretch>
                        </a:blipFill>
                      </a:tcPr>
                    </a:tc>
                    <a:tc>
                      <a:txBody>
                        <a:bodyPr/>
                        <a:lstStyle/>
                        <a:p>
                          <a:endParaRPr lang="en-US"/>
                        </a:p>
                      </a:txBody>
                      <a:tcPr>
                        <a:blipFill rotWithShape="0">
                          <a:blip r:embed="rId4"/>
                          <a:stretch>
                            <a:fillRect l="-200866" t="-146667" r="-202165" b="-226667"/>
                          </a:stretch>
                        </a:blipFill>
                      </a:tcPr>
                    </a:tc>
                    <a:tc>
                      <a:txBody>
                        <a:bodyPr/>
                        <a:lstStyle/>
                        <a:p>
                          <a:endParaRPr lang="en-US"/>
                        </a:p>
                      </a:txBody>
                      <a:tcPr>
                        <a:blipFill rotWithShape="0">
                          <a:blip r:embed="rId4"/>
                          <a:stretch>
                            <a:fillRect l="-299569" t="-146667" r="-101293" b="-226667"/>
                          </a:stretch>
                        </a:blipFill>
                      </a:tcPr>
                    </a:tc>
                    <a:tc>
                      <a:txBody>
                        <a:bodyPr/>
                        <a:lstStyle/>
                        <a:p>
                          <a:endParaRPr lang="en-US"/>
                        </a:p>
                      </a:txBody>
                      <a:tcPr>
                        <a:blipFill rotWithShape="0">
                          <a:blip r:embed="rId4"/>
                          <a:stretch>
                            <a:fillRect l="-401299" t="-146667" r="-1732" b="-226667"/>
                          </a:stretch>
                        </a:blipFill>
                      </a:tcPr>
                    </a:tc>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accent1"/>
                              </a:solidFill>
                            </a:rPr>
                            <a:t>P(X|YES)</a:t>
                          </a:r>
                          <a:endParaRPr lang="en-US" dirty="0">
                            <a:solidFill>
                              <a:schemeClr val="accent1"/>
                            </a:solidFill>
                          </a:endParaRPr>
                        </a:p>
                      </a:txBody>
                      <a:tcPr/>
                    </a:tc>
                    <a:tc>
                      <a:txBody>
                        <a:bodyPr/>
                        <a:lstStyle/>
                        <a:p>
                          <a:r>
                            <a:rPr lang="en-US" dirty="0" smtClean="0">
                              <a:solidFill>
                                <a:schemeClr val="accent1"/>
                              </a:solidFill>
                            </a:rPr>
                            <a:t>0.22</a:t>
                          </a:r>
                          <a:endParaRPr lang="en-US" dirty="0">
                            <a:solidFill>
                              <a:schemeClr val="accent1"/>
                            </a:solidFill>
                          </a:endParaRPr>
                        </a:p>
                      </a:txBody>
                      <a:tcPr/>
                    </a:tc>
                    <a:tc>
                      <a:txBody>
                        <a:bodyPr/>
                        <a:lstStyle/>
                        <a:p>
                          <a:r>
                            <a:rPr lang="en-US" dirty="0" smtClean="0">
                              <a:solidFill>
                                <a:schemeClr val="accent1"/>
                              </a:solidFill>
                            </a:rPr>
                            <a:t>0.33</a:t>
                          </a:r>
                          <a:endParaRPr lang="en-US" dirty="0">
                            <a:solidFill>
                              <a:schemeClr val="accent1"/>
                            </a:solidFill>
                          </a:endParaRPr>
                        </a:p>
                      </a:txBody>
                      <a:tcPr/>
                    </a:tc>
                    <a:tc>
                      <a:txBody>
                        <a:bodyPr/>
                        <a:lstStyle/>
                        <a:p>
                          <a:r>
                            <a:rPr lang="en-US" dirty="0" smtClean="0">
                              <a:solidFill>
                                <a:schemeClr val="accent1"/>
                              </a:solidFill>
                            </a:rPr>
                            <a:t>0.33</a:t>
                          </a:r>
                          <a:endParaRPr lang="en-US" dirty="0">
                            <a:solidFill>
                              <a:schemeClr val="accent1"/>
                            </a:solidFill>
                          </a:endParaRPr>
                        </a:p>
                      </a:txBody>
                      <a:tcPr/>
                    </a:tc>
                    <a:tc>
                      <a:txBody>
                        <a:bodyPr/>
                        <a:lstStyle/>
                        <a:p>
                          <a:r>
                            <a:rPr lang="en-US" dirty="0" smtClean="0">
                              <a:solidFill>
                                <a:schemeClr val="accent1"/>
                              </a:solidFill>
                            </a:rPr>
                            <a:t>0.33</a:t>
                          </a:r>
                          <a:endParaRPr lang="en-US" dirty="0">
                            <a:solidFill>
                              <a:schemeClr val="accent1"/>
                            </a:solidFill>
                          </a:endParaRPr>
                        </a:p>
                      </a:txBody>
                      <a:tcPr/>
                    </a:tc>
                  </a:tr>
                  <a:tr h="365760">
                    <a:tc>
                      <a:txBody>
                        <a:bodyPr/>
                        <a:lstStyle/>
                        <a:p>
                          <a:r>
                            <a:rPr lang="en-US" dirty="0" smtClean="0">
                              <a:solidFill>
                                <a:srgbClr val="FF0000"/>
                              </a:solidFill>
                            </a:rPr>
                            <a:t>P(X|NO)</a:t>
                          </a:r>
                          <a:endParaRPr lang="en-US" dirty="0">
                            <a:solidFill>
                              <a:srgbClr val="FF0000"/>
                            </a:solidFill>
                          </a:endParaRPr>
                        </a:p>
                      </a:txBody>
                      <a:tcPr/>
                    </a:tc>
                    <a:tc>
                      <a:txBody>
                        <a:bodyPr/>
                        <a:lstStyle/>
                        <a:p>
                          <a:r>
                            <a:rPr lang="en-US" dirty="0" smtClean="0">
                              <a:solidFill>
                                <a:srgbClr val="FF0000"/>
                              </a:solidFill>
                            </a:rPr>
                            <a:t>0.6</a:t>
                          </a:r>
                          <a:endParaRPr lang="en-US" dirty="0">
                            <a:solidFill>
                              <a:srgbClr val="FF0000"/>
                            </a:solidFill>
                          </a:endParaRPr>
                        </a:p>
                      </a:txBody>
                      <a:tcPr/>
                    </a:tc>
                    <a:tc>
                      <a:txBody>
                        <a:bodyPr/>
                        <a:lstStyle/>
                        <a:p>
                          <a:r>
                            <a:rPr lang="en-US" dirty="0" smtClean="0">
                              <a:solidFill>
                                <a:srgbClr val="FF0000"/>
                              </a:solidFill>
                            </a:rPr>
                            <a:t>0.2</a:t>
                          </a:r>
                          <a:endParaRPr lang="en-US" dirty="0">
                            <a:solidFill>
                              <a:srgbClr val="FF0000"/>
                            </a:solidFill>
                          </a:endParaRPr>
                        </a:p>
                      </a:txBody>
                      <a:tcPr/>
                    </a:tc>
                    <a:tc>
                      <a:txBody>
                        <a:bodyPr/>
                        <a:lstStyle/>
                        <a:p>
                          <a:r>
                            <a:rPr lang="en-US" dirty="0" smtClean="0">
                              <a:solidFill>
                                <a:srgbClr val="FF0000"/>
                              </a:solidFill>
                            </a:rPr>
                            <a:t>0.8</a:t>
                          </a:r>
                          <a:endParaRPr lang="en-US" dirty="0">
                            <a:solidFill>
                              <a:srgbClr val="FF0000"/>
                            </a:solidFill>
                          </a:endParaRPr>
                        </a:p>
                      </a:txBody>
                      <a:tcPr/>
                    </a:tc>
                    <a:tc>
                      <a:txBody>
                        <a:bodyPr/>
                        <a:lstStyle/>
                        <a:p>
                          <a:r>
                            <a:rPr lang="en-US" dirty="0" smtClean="0">
                              <a:solidFill>
                                <a:srgbClr val="FF0000"/>
                              </a:solidFill>
                            </a:rPr>
                            <a:t>0.6</a:t>
                          </a:r>
                          <a:endParaRPr lang="en-US" dirty="0">
                            <a:solidFill>
                              <a:srgbClr val="FF0000"/>
                            </a:solidFill>
                          </a:endParaRPr>
                        </a:p>
                      </a:txBody>
                      <a:tcPr/>
                    </a:tc>
                  </a:tr>
                </a:tbl>
              </a:graphicData>
            </a:graphic>
          </p:graphicFrame>
        </mc:Fallback>
      </mc:AlternateContent>
      <p:graphicFrame>
        <p:nvGraphicFramePr>
          <p:cNvPr id="6" name="Table 5"/>
          <p:cNvGraphicFramePr>
            <a:graphicFrameLocks noGrp="1"/>
          </p:cNvGraphicFramePr>
          <p:nvPr/>
        </p:nvGraphicFramePr>
        <p:xfrm>
          <a:off x="9106711" y="1291872"/>
          <a:ext cx="2194044" cy="1598975"/>
        </p:xfrm>
        <a:graphic>
          <a:graphicData uri="http://schemas.openxmlformats.org/drawingml/2006/table">
            <a:tbl>
              <a:tblPr firstRow="1" bandRow="1">
                <a:tableStyleId>{5C22544A-7EE6-4342-B048-85BDC9FD1C3A}</a:tableStyleId>
              </a:tblPr>
              <a:tblGrid>
                <a:gridCol w="1097022">
                  <a:extLst>
                    <a:ext uri="{9D8B030D-6E8A-4147-A177-3AD203B41FA5}">
                      <a16:colId xmlns:a16="http://schemas.microsoft.com/office/drawing/2014/main" val="20000"/>
                    </a:ext>
                  </a:extLst>
                </a:gridCol>
                <a:gridCol w="1097022">
                  <a:extLst>
                    <a:ext uri="{9D8B030D-6E8A-4147-A177-3AD203B41FA5}">
                      <a16:colId xmlns:a16="http://schemas.microsoft.com/office/drawing/2014/main" val="20001"/>
                    </a:ext>
                  </a:extLst>
                </a:gridCol>
              </a:tblGrid>
              <a:tr h="501695">
                <a:tc>
                  <a:txBody>
                    <a:bodyPr/>
                    <a:lstStyle/>
                    <a:p>
                      <a:endParaRPr lang="en-US" dirty="0"/>
                    </a:p>
                  </a:txBody>
                  <a:tcPr/>
                </a:tc>
                <a:tc>
                  <a:txBody>
                    <a:bodyPr/>
                    <a:lstStyle/>
                    <a:p>
                      <a:r>
                        <a:rPr lang="en-US" dirty="0"/>
                        <a:t>Play?</a:t>
                      </a:r>
                    </a:p>
                  </a:txBody>
                  <a:tcPr/>
                </a:tc>
                <a:extLst>
                  <a:ext uri="{0D108BD9-81ED-4DB2-BD59-A6C34878D82A}">
                    <a16:rowId xmlns:a16="http://schemas.microsoft.com/office/drawing/2014/main" val="10000"/>
                  </a:ext>
                </a:extLst>
              </a:tr>
              <a:tr h="290665">
                <a:tc>
                  <a:txBody>
                    <a:bodyPr/>
                    <a:lstStyle/>
                    <a:p>
                      <a:pPr algn="ctr"/>
                      <a:r>
                        <a:rPr lang="en-US" b="1" dirty="0">
                          <a:solidFill>
                            <a:schemeClr val="accent1"/>
                          </a:solidFill>
                        </a:rPr>
                        <a:t>C</a:t>
                      </a:r>
                    </a:p>
                  </a:txBody>
                  <a:tcPr/>
                </a:tc>
                <a:tc>
                  <a:txBody>
                    <a:bodyPr/>
                    <a:lstStyle/>
                    <a:p>
                      <a:r>
                        <a:rPr lang="en-US" dirty="0">
                          <a:solidFill>
                            <a:schemeClr val="accent1"/>
                          </a:solidFill>
                        </a:rPr>
                        <a:t>YES</a:t>
                      </a:r>
                    </a:p>
                  </a:txBody>
                  <a:tcPr/>
                </a:tc>
                <a:extLst>
                  <a:ext uri="{0D108BD9-81ED-4DB2-BD59-A6C34878D82A}">
                    <a16:rowId xmlns:a16="http://schemas.microsoft.com/office/drawing/2014/main" val="10001"/>
                  </a:ext>
                </a:extLst>
              </a:tr>
              <a:tr h="290665">
                <a:tc>
                  <a:txBody>
                    <a:bodyPr/>
                    <a:lstStyle/>
                    <a:p>
                      <a:r>
                        <a:rPr lang="en-US" dirty="0">
                          <a:solidFill>
                            <a:schemeClr val="accent1"/>
                          </a:solidFill>
                        </a:rPr>
                        <a:t>P</a:t>
                      </a:r>
                      <a:r>
                        <a:rPr lang="de-DE" dirty="0">
                          <a:solidFill>
                            <a:schemeClr val="accent1"/>
                          </a:solidFill>
                        </a:rPr>
                        <a:t>(YES)</a:t>
                      </a:r>
                      <a:endParaRPr lang="en-US" dirty="0">
                        <a:solidFill>
                          <a:schemeClr val="accent1"/>
                        </a:solidFill>
                      </a:endParaRPr>
                    </a:p>
                  </a:txBody>
                  <a:tcPr/>
                </a:tc>
                <a:tc>
                  <a:txBody>
                    <a:bodyPr/>
                    <a:lstStyle/>
                    <a:p>
                      <a:r>
                        <a:rPr lang="en-US" dirty="0">
                          <a:solidFill>
                            <a:schemeClr val="accent1"/>
                          </a:solidFill>
                        </a:rPr>
                        <a:t>0.64</a:t>
                      </a:r>
                    </a:p>
                  </a:txBody>
                  <a:tcPr/>
                </a:tc>
                <a:extLst>
                  <a:ext uri="{0D108BD9-81ED-4DB2-BD59-A6C34878D82A}">
                    <a16:rowId xmlns:a16="http://schemas.microsoft.com/office/drawing/2014/main" val="10002"/>
                  </a:ext>
                </a:extLst>
              </a:tr>
              <a:tr h="290665">
                <a:tc>
                  <a:txBody>
                    <a:bodyPr/>
                    <a:lstStyle/>
                    <a:p>
                      <a:r>
                        <a:rPr lang="en-US" dirty="0">
                          <a:solidFill>
                            <a:srgbClr val="FF0000"/>
                          </a:solidFill>
                        </a:rPr>
                        <a:t>P</a:t>
                      </a:r>
                      <a:r>
                        <a:rPr lang="de-DE" dirty="0">
                          <a:solidFill>
                            <a:srgbClr val="FF0000"/>
                          </a:solidFill>
                        </a:rPr>
                        <a:t>(NO)</a:t>
                      </a:r>
                      <a:endParaRPr lang="en-US" dirty="0">
                        <a:solidFill>
                          <a:srgbClr val="FF0000"/>
                        </a:solidFill>
                      </a:endParaRPr>
                    </a:p>
                  </a:txBody>
                  <a:tcPr/>
                </a:tc>
                <a:tc>
                  <a:txBody>
                    <a:bodyPr/>
                    <a:lstStyle/>
                    <a:p>
                      <a:r>
                        <a:rPr lang="en-US" dirty="0">
                          <a:solidFill>
                            <a:srgbClr val="FF0000"/>
                          </a:solidFill>
                        </a:rPr>
                        <a:t>0.36</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4656500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Classifier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54" y="1110153"/>
                <a:ext cx="11107906" cy="4902458"/>
              </a:xfrm>
            </p:spPr>
            <p:txBody>
              <a:bodyPr anchor="ctr">
                <a:noAutofit/>
              </a:bodyPr>
              <a:lstStyle/>
              <a:p>
                <a:pPr marL="0" indent="0">
                  <a:buNone/>
                </a:pPr>
                <a14:m>
                  <m:oMathPara xmlns:m="http://schemas.openxmlformats.org/officeDocument/2006/math">
                    <m:oMathParaPr>
                      <m:jc m:val="center"/>
                    </m:oMathParaPr>
                    <m:oMath xmlns:m="http://schemas.openxmlformats.org/officeDocument/2006/math">
                      <m:r>
                        <m:rPr>
                          <m:nor/>
                        </m:rPr>
                        <a:rPr lang="en-US" sz="2000" smtClean="0">
                          <a:solidFill>
                            <a:srgbClr val="FF0000"/>
                          </a:solidFill>
                          <a:latin typeface="Cambria Math" charset="0"/>
                        </a:rPr>
                        <m:t>P</m:t>
                      </m:r>
                      <m:d>
                        <m:dPr>
                          <m:ctrlPr>
                            <a:rPr lang="en-US" sz="2000" i="1">
                              <a:solidFill>
                                <a:srgbClr val="FF0000"/>
                              </a:solidFill>
                              <a:latin typeface="Cambria Math" panose="02040503050406030204" pitchFamily="18" charset="0"/>
                            </a:rPr>
                          </m:ctrlPr>
                        </m:dPr>
                        <m:e>
                          <m:r>
                            <m:rPr>
                              <m:nor/>
                            </m:rPr>
                            <a:rPr lang="en-US" sz="2000" b="0" i="0" smtClean="0">
                              <a:solidFill>
                                <a:srgbClr val="FF0000"/>
                              </a:solidFill>
                              <a:latin typeface="Cambria Math" charset="0"/>
                            </a:rPr>
                            <m:t>NO</m:t>
                          </m:r>
                        </m:e>
                        <m:e>
                          <m:r>
                            <m:rPr>
                              <m:nor/>
                            </m:rPr>
                            <a:rPr lang="en-US" sz="2000">
                              <a:solidFill>
                                <a:srgbClr val="FF0000"/>
                              </a:solidFill>
                              <a:latin typeface="Cambria Math" charset="0"/>
                            </a:rPr>
                            <m:t>X</m:t>
                          </m:r>
                        </m:e>
                      </m:d>
                      <m:r>
                        <m:rPr>
                          <m:nor/>
                        </m:rPr>
                        <a:rPr lang="en-US" sz="2000">
                          <a:solidFill>
                            <a:srgbClr val="FF0000"/>
                          </a:solidFill>
                          <a:latin typeface="Cambria Math" charset="0"/>
                        </a:rPr>
                        <m:t>= </m:t>
                      </m:r>
                      <m:f>
                        <m:fPr>
                          <m:ctrlPr>
                            <a:rPr lang="mr-IN" sz="2000" i="1">
                              <a:solidFill>
                                <a:srgbClr val="FF0000"/>
                              </a:solidFill>
                              <a:latin typeface="Cambria Math" panose="02040503050406030204" pitchFamily="18" charset="0"/>
                            </a:rPr>
                          </m:ctrlPr>
                        </m:fPr>
                        <m:num>
                          <m:r>
                            <m:rPr>
                              <m:nor/>
                            </m:rPr>
                            <a:rPr lang="en-US" sz="2000">
                              <a:solidFill>
                                <a:srgbClr val="FF0000"/>
                              </a:solidFill>
                              <a:latin typeface="Cambria Math" charset="0"/>
                            </a:rPr>
                            <m:t>[</m:t>
                          </m:r>
                          <m:r>
                            <m:rPr>
                              <m:nor/>
                            </m:rPr>
                            <a:rPr lang="en-US" sz="2000">
                              <a:solidFill>
                                <a:srgbClr val="FF0000"/>
                              </a:solidFill>
                              <a:latin typeface="Cambria Math" charset="0"/>
                            </a:rPr>
                            <m:t>P</m:t>
                          </m:r>
                          <m:d>
                            <m:dPr>
                              <m:ctrlPr>
                                <a:rPr lang="en-US" sz="2000" i="1">
                                  <a:solidFill>
                                    <a:srgbClr val="FF0000"/>
                                  </a:solidFill>
                                  <a:latin typeface="Cambria Math" panose="02040503050406030204" pitchFamily="18" charset="0"/>
                                </a:rPr>
                              </m:ctrlPr>
                            </m:dPr>
                            <m:e>
                              <m:r>
                                <m:rPr>
                                  <m:nor/>
                                </m:rPr>
                                <a:rPr lang="en-US" sz="2000">
                                  <a:solidFill>
                                    <a:srgbClr val="FF0000"/>
                                  </a:solidFill>
                                  <a:latin typeface="Cambria Math" charset="0"/>
                                </a:rPr>
                                <m:t>Sunny</m:t>
                              </m:r>
                            </m:e>
                            <m:e>
                              <m:r>
                                <m:rPr>
                                  <m:nor/>
                                </m:rPr>
                                <a:rPr lang="en-US" sz="2000" b="0" i="0" smtClean="0">
                                  <a:solidFill>
                                    <a:srgbClr val="FF0000"/>
                                  </a:solidFill>
                                  <a:latin typeface="Cambria Math" charset="0"/>
                                </a:rPr>
                                <m:t>NO</m:t>
                              </m:r>
                            </m:e>
                          </m:d>
                          <m:r>
                            <a:rPr lang="en-US" sz="2000">
                              <a:solidFill>
                                <a:srgbClr val="FF0000"/>
                              </a:solidFill>
                              <a:latin typeface="Cambria Math" charset="0"/>
                            </a:rPr>
                            <m:t>∗</m:t>
                          </m:r>
                          <m:r>
                            <m:rPr>
                              <m:nor/>
                            </m:rPr>
                            <a:rPr lang="en-US" sz="2000">
                              <a:solidFill>
                                <a:srgbClr val="FF0000"/>
                              </a:solidFill>
                              <a:latin typeface="Cambria Math" charset="0"/>
                            </a:rPr>
                            <m:t>P</m:t>
                          </m:r>
                          <m:d>
                            <m:dPr>
                              <m:ctrlPr>
                                <a:rPr lang="en-US" sz="2000" i="1">
                                  <a:solidFill>
                                    <a:srgbClr val="FF0000"/>
                                  </a:solidFill>
                                  <a:latin typeface="Cambria Math" panose="02040503050406030204" pitchFamily="18" charset="0"/>
                                </a:rPr>
                              </m:ctrlPr>
                            </m:dPr>
                            <m:e>
                              <m:r>
                                <m:rPr>
                                  <m:nor/>
                                </m:rPr>
                                <a:rPr lang="en-US" sz="2000">
                                  <a:solidFill>
                                    <a:srgbClr val="FF0000"/>
                                  </a:solidFill>
                                  <a:latin typeface="Cambria Math" charset="0"/>
                                </a:rPr>
                                <m:t>Cool</m:t>
                              </m:r>
                            </m:e>
                            <m:e>
                              <m:r>
                                <m:rPr>
                                  <m:nor/>
                                </m:rPr>
                                <a:rPr lang="en-US" sz="2000" b="0" i="0" smtClean="0">
                                  <a:solidFill>
                                    <a:srgbClr val="FF0000"/>
                                  </a:solidFill>
                                  <a:latin typeface="Cambria Math" charset="0"/>
                                </a:rPr>
                                <m:t>NO</m:t>
                              </m:r>
                            </m:e>
                          </m:d>
                          <m:r>
                            <a:rPr lang="en-US" sz="2000">
                              <a:solidFill>
                                <a:srgbClr val="FF0000"/>
                              </a:solidFill>
                              <a:latin typeface="Cambria Math" charset="0"/>
                            </a:rPr>
                            <m:t>∗</m:t>
                          </m:r>
                          <m:r>
                            <m:rPr>
                              <m:nor/>
                            </m:rPr>
                            <a:rPr lang="en-US" sz="2000">
                              <a:solidFill>
                                <a:srgbClr val="FF0000"/>
                              </a:solidFill>
                              <a:latin typeface="Cambria Math" charset="0"/>
                            </a:rPr>
                            <m:t>P</m:t>
                          </m:r>
                          <m:d>
                            <m:dPr>
                              <m:ctrlPr>
                                <a:rPr lang="en-US" sz="2000" i="1">
                                  <a:solidFill>
                                    <a:srgbClr val="FF0000"/>
                                  </a:solidFill>
                                  <a:latin typeface="Cambria Math" panose="02040503050406030204" pitchFamily="18" charset="0"/>
                                </a:rPr>
                              </m:ctrlPr>
                            </m:dPr>
                            <m:e>
                              <m:r>
                                <m:rPr>
                                  <m:nor/>
                                </m:rPr>
                                <a:rPr lang="en-US" sz="2000">
                                  <a:solidFill>
                                    <a:srgbClr val="FF0000"/>
                                  </a:solidFill>
                                  <a:latin typeface="Cambria Math" charset="0"/>
                                </a:rPr>
                                <m:t>High</m:t>
                              </m:r>
                            </m:e>
                            <m:e>
                              <m:r>
                                <m:rPr>
                                  <m:nor/>
                                </m:rPr>
                                <a:rPr lang="en-US" sz="2000" b="0" i="0" smtClean="0">
                                  <a:solidFill>
                                    <a:srgbClr val="FF0000"/>
                                  </a:solidFill>
                                  <a:latin typeface="Cambria Math" charset="0"/>
                                </a:rPr>
                                <m:t>NO</m:t>
                              </m:r>
                            </m:e>
                          </m:d>
                          <m:r>
                            <a:rPr lang="en-US" sz="2000">
                              <a:solidFill>
                                <a:srgbClr val="FF0000"/>
                              </a:solidFill>
                              <a:latin typeface="Cambria Math" charset="0"/>
                            </a:rPr>
                            <m:t>∗</m:t>
                          </m:r>
                          <m:r>
                            <m:rPr>
                              <m:nor/>
                            </m:rPr>
                            <a:rPr lang="en-US" sz="2000">
                              <a:solidFill>
                                <a:srgbClr val="FF0000"/>
                              </a:solidFill>
                              <a:latin typeface="Cambria Math" charset="0"/>
                            </a:rPr>
                            <m:t>P</m:t>
                          </m:r>
                          <m:d>
                            <m:dPr>
                              <m:ctrlPr>
                                <a:rPr lang="en-US" sz="2000" i="1">
                                  <a:solidFill>
                                    <a:srgbClr val="FF0000"/>
                                  </a:solidFill>
                                  <a:latin typeface="Cambria Math" panose="02040503050406030204" pitchFamily="18" charset="0"/>
                                </a:rPr>
                              </m:ctrlPr>
                            </m:dPr>
                            <m:e>
                              <m:r>
                                <m:rPr>
                                  <m:nor/>
                                </m:rPr>
                                <a:rPr lang="en-US" sz="2000">
                                  <a:solidFill>
                                    <a:srgbClr val="FF0000"/>
                                  </a:solidFill>
                                  <a:latin typeface="Cambria Math" charset="0"/>
                                </a:rPr>
                                <m:t>TRUE</m:t>
                              </m:r>
                            </m:e>
                            <m:e>
                              <m:r>
                                <m:rPr>
                                  <m:nor/>
                                </m:rPr>
                                <a:rPr lang="en-US" sz="2000" b="0" i="0" smtClean="0">
                                  <a:solidFill>
                                    <a:srgbClr val="FF0000"/>
                                  </a:solidFill>
                                  <a:latin typeface="Cambria Math" charset="0"/>
                                </a:rPr>
                                <m:t>NO</m:t>
                              </m:r>
                            </m:e>
                          </m:d>
                          <m:r>
                            <m:rPr>
                              <m:nor/>
                            </m:rPr>
                            <a:rPr lang="en-US" sz="2000">
                              <a:solidFill>
                                <a:srgbClr val="FF0000"/>
                              </a:solidFill>
                              <a:latin typeface="Cambria Math" charset="0"/>
                            </a:rPr>
                            <m:t>]</m:t>
                          </m:r>
                          <m:r>
                            <a:rPr lang="en-US" sz="2000">
                              <a:solidFill>
                                <a:srgbClr val="FF0000"/>
                              </a:solidFill>
                              <a:latin typeface="Cambria Math" charset="0"/>
                            </a:rPr>
                            <m:t>∗</m:t>
                          </m:r>
                          <m:r>
                            <m:rPr>
                              <m:nor/>
                            </m:rPr>
                            <a:rPr lang="en-US" sz="2000">
                              <a:solidFill>
                                <a:srgbClr val="FF0000"/>
                              </a:solidFill>
                              <a:latin typeface="Cambria Math" charset="0"/>
                            </a:rPr>
                            <m:t>P</m:t>
                          </m:r>
                          <m:r>
                            <m:rPr>
                              <m:nor/>
                            </m:rPr>
                            <a:rPr lang="en-US" sz="2000">
                              <a:solidFill>
                                <a:srgbClr val="FF0000"/>
                              </a:solidFill>
                              <a:latin typeface="Cambria Math" charset="0"/>
                            </a:rPr>
                            <m:t>(</m:t>
                          </m:r>
                          <m:r>
                            <m:rPr>
                              <m:nor/>
                            </m:rPr>
                            <a:rPr lang="en-US" sz="2000" b="0" i="0" smtClean="0">
                              <a:solidFill>
                                <a:srgbClr val="FF0000"/>
                              </a:solidFill>
                              <a:latin typeface="Cambria Math" charset="0"/>
                            </a:rPr>
                            <m:t>NO</m:t>
                          </m:r>
                          <m:r>
                            <m:rPr>
                              <m:nor/>
                            </m:rPr>
                            <a:rPr lang="en-US" sz="2000">
                              <a:solidFill>
                                <a:srgbClr val="FF0000"/>
                              </a:solidFill>
                              <a:latin typeface="Cambria Math" charset="0"/>
                            </a:rPr>
                            <m:t>)</m:t>
                          </m:r>
                        </m:num>
                        <m:den>
                          <m:r>
                            <m:rPr>
                              <m:nor/>
                            </m:rPr>
                            <a:rPr lang="en-US" sz="2000">
                              <a:solidFill>
                                <a:srgbClr val="FF0000"/>
                              </a:solidFill>
                              <a:latin typeface="Cambria Math" charset="0"/>
                            </a:rPr>
                            <m:t>P</m:t>
                          </m:r>
                          <m:r>
                            <m:rPr>
                              <m:nor/>
                            </m:rPr>
                            <a:rPr lang="en-US" sz="2000">
                              <a:solidFill>
                                <a:srgbClr val="FF0000"/>
                              </a:solidFill>
                              <a:latin typeface="Cambria Math" charset="0"/>
                            </a:rPr>
                            <m:t>(</m:t>
                          </m:r>
                          <m:r>
                            <m:rPr>
                              <m:nor/>
                            </m:rPr>
                            <a:rPr lang="en-US" sz="2000">
                              <a:solidFill>
                                <a:srgbClr val="FF0000"/>
                              </a:solidFill>
                              <a:latin typeface="Cambria Math" charset="0"/>
                            </a:rPr>
                            <m:t>X</m:t>
                          </m:r>
                          <m:r>
                            <m:rPr>
                              <m:nor/>
                            </m:rPr>
                            <a:rPr lang="en-US" sz="2000">
                              <a:solidFill>
                                <a:srgbClr val="FF0000"/>
                              </a:solidFill>
                              <a:latin typeface="Cambria Math" charset="0"/>
                            </a:rPr>
                            <m:t>)</m:t>
                          </m:r>
                        </m:den>
                      </m:f>
                    </m:oMath>
                  </m:oMathPara>
                </a14:m>
                <a:endParaRPr lang="en-US" sz="2000" dirty="0">
                  <a:solidFill>
                    <a:srgbClr val="FF0000"/>
                  </a:solidFill>
                  <a:latin typeface="Cambria Math"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54" y="1110153"/>
                <a:ext cx="11107906" cy="4902458"/>
              </a:xfrm>
              <a:blipFill rotWithShape="0">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126</a:t>
            </a:fld>
            <a:endParaRPr lang="en-US" dirty="0"/>
          </a:p>
        </p:txBody>
      </p:sp>
      <p:sp>
        <p:nvSpPr>
          <p:cNvPr id="7" name="TextBox 6"/>
          <p:cNvSpPr txBox="1"/>
          <p:nvPr/>
        </p:nvSpPr>
        <p:spPr>
          <a:xfrm>
            <a:off x="844062" y="790246"/>
            <a:ext cx="8262649" cy="369332"/>
          </a:xfrm>
          <a:prstGeom prst="rect">
            <a:avLst/>
          </a:prstGeom>
          <a:noFill/>
        </p:spPr>
        <p:txBody>
          <a:bodyPr wrap="square" rtlCol="0">
            <a:spAutoFit/>
          </a:bodyPr>
          <a:lstStyle/>
          <a:p>
            <a:r>
              <a:rPr lang="de-DE" dirty="0">
                <a:solidFill>
                  <a:schemeClr val="accent1"/>
                </a:solidFill>
              </a:rPr>
              <a:t>Lets consider the following case, and try to predict whether we can golf or not</a:t>
            </a: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nvGraphicFramePr>
            <p:xfrm>
              <a:off x="844062" y="1291872"/>
              <a:ext cx="7046010" cy="1598975"/>
            </p:xfrm>
            <a:graphic>
              <a:graphicData uri="http://schemas.openxmlformats.org/drawingml/2006/table">
                <a:tbl>
                  <a:tblPr firstRow="1" bandRow="1">
                    <a:tableStyleId>{5C22544A-7EE6-4342-B048-85BDC9FD1C3A}</a:tableStyleId>
                  </a:tblPr>
                  <a:tblGrid>
                    <a:gridCol w="1409202">
                      <a:extLst>
                        <a:ext uri="{9D8B030D-6E8A-4147-A177-3AD203B41FA5}">
                          <a16:colId xmlns:a16="http://schemas.microsoft.com/office/drawing/2014/main" val="20000"/>
                        </a:ext>
                      </a:extLst>
                    </a:gridCol>
                    <a:gridCol w="1409202">
                      <a:extLst>
                        <a:ext uri="{9D8B030D-6E8A-4147-A177-3AD203B41FA5}">
                          <a16:colId xmlns:a16="http://schemas.microsoft.com/office/drawing/2014/main" val="20001"/>
                        </a:ext>
                      </a:extLst>
                    </a:gridCol>
                    <a:gridCol w="1409202">
                      <a:extLst>
                        <a:ext uri="{9D8B030D-6E8A-4147-A177-3AD203B41FA5}">
                          <a16:colId xmlns:a16="http://schemas.microsoft.com/office/drawing/2014/main" val="20002"/>
                        </a:ext>
                      </a:extLst>
                    </a:gridCol>
                    <a:gridCol w="1409202">
                      <a:extLst>
                        <a:ext uri="{9D8B030D-6E8A-4147-A177-3AD203B41FA5}">
                          <a16:colId xmlns:a16="http://schemas.microsoft.com/office/drawing/2014/main" val="20003"/>
                        </a:ext>
                      </a:extLst>
                    </a:gridCol>
                    <a:gridCol w="1409202">
                      <a:extLst>
                        <a:ext uri="{9D8B030D-6E8A-4147-A177-3AD203B41FA5}">
                          <a16:colId xmlns:a16="http://schemas.microsoft.com/office/drawing/2014/main" val="20004"/>
                        </a:ext>
                      </a:extLst>
                    </a:gridCol>
                  </a:tblGrid>
                  <a:tr h="501695">
                    <a:tc>
                      <a:txBody>
                        <a:bodyPr/>
                        <a:lstStyle/>
                        <a:p>
                          <a:endParaRPr lang="en-US" dirty="0"/>
                        </a:p>
                      </a:txBody>
                      <a:tcPr/>
                    </a:tc>
                    <a:tc>
                      <a:txBody>
                        <a:bodyPr/>
                        <a:lstStyle/>
                        <a:p>
                          <a:r>
                            <a:rPr lang="en-US" dirty="0"/>
                            <a:t>Outlook</a:t>
                          </a:r>
                        </a:p>
                      </a:txBody>
                      <a:tcPr/>
                    </a:tc>
                    <a:tc>
                      <a:txBody>
                        <a:bodyPr/>
                        <a:lstStyle/>
                        <a:p>
                          <a:r>
                            <a:rPr lang="en-US" dirty="0"/>
                            <a:t>Temperature</a:t>
                          </a:r>
                        </a:p>
                      </a:txBody>
                      <a:tcPr/>
                    </a:tc>
                    <a:tc>
                      <a:txBody>
                        <a:bodyPr/>
                        <a:lstStyle/>
                        <a:p>
                          <a:r>
                            <a:rPr lang="en-US" dirty="0"/>
                            <a:t>Humidity</a:t>
                          </a:r>
                        </a:p>
                      </a:txBody>
                      <a:tcPr/>
                    </a:tc>
                    <a:tc>
                      <a:txBody>
                        <a:bodyPr/>
                        <a:lstStyle/>
                        <a:p>
                          <a:r>
                            <a:rPr lang="en-US" dirty="0"/>
                            <a:t>Windy?</a:t>
                          </a:r>
                        </a:p>
                      </a:txBody>
                      <a:tcPr/>
                    </a:tc>
                    <a:extLst>
                      <a:ext uri="{0D108BD9-81ED-4DB2-BD59-A6C34878D82A}">
                        <a16:rowId xmlns:a16="http://schemas.microsoft.com/office/drawing/2014/main" val="10000"/>
                      </a:ext>
                    </a:extLst>
                  </a:tr>
                  <a:tr h="290665">
                    <a:tc>
                      <a:txBody>
                        <a:bodyPr/>
                        <a:lstStyle/>
                        <a:p>
                          <a:pPr algn="ctr"/>
                          <a:r>
                            <a:rPr lang="en-US" b="1" dirty="0">
                              <a:solidFill>
                                <a:schemeClr val="accent1"/>
                              </a:solidFill>
                            </a:rPr>
                            <a:t>X</a:t>
                          </a:r>
                        </a:p>
                      </a:txBody>
                      <a:tcPr/>
                    </a:tc>
                    <a:tc>
                      <a:txBody>
                        <a:bodyPr/>
                        <a:lstStyle/>
                        <a:p>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charset="0"/>
                                    </a:rPr>
                                    <m:t>𝑋</m:t>
                                  </m:r>
                                </m:e>
                                <m:sub>
                                  <m:r>
                                    <a:rPr lang="en-US" b="0" i="1" smtClean="0">
                                      <a:solidFill>
                                        <a:schemeClr val="accent1"/>
                                      </a:solidFill>
                                      <a:latin typeface="Cambria Math" charset="0"/>
                                    </a:rPr>
                                    <m:t>1</m:t>
                                  </m:r>
                                </m:sub>
                              </m:sSub>
                            </m:oMath>
                          </a14:m>
                          <a:r>
                            <a:rPr lang="en-US" dirty="0">
                              <a:solidFill>
                                <a:schemeClr val="accent1"/>
                              </a:solidFill>
                            </a:rPr>
                            <a:t>= Sunny</a:t>
                          </a:r>
                        </a:p>
                      </a:txBody>
                      <a:tcPr/>
                    </a:tc>
                    <a:tc>
                      <a:txBody>
                        <a:bodyPr/>
                        <a:lstStyle/>
                        <a:p>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charset="0"/>
                                    </a:rPr>
                                    <m:t>𝑋</m:t>
                                  </m:r>
                                </m:e>
                                <m:sub>
                                  <m:r>
                                    <a:rPr lang="en-US" b="0" i="1" smtClean="0">
                                      <a:solidFill>
                                        <a:schemeClr val="accent1"/>
                                      </a:solidFill>
                                      <a:latin typeface="Cambria Math" charset="0"/>
                                    </a:rPr>
                                    <m:t>2</m:t>
                                  </m:r>
                                </m:sub>
                              </m:sSub>
                              <m:r>
                                <a:rPr lang="en-US" b="0" i="1" smtClean="0">
                                  <a:solidFill>
                                    <a:schemeClr val="accent1"/>
                                  </a:solidFill>
                                  <a:latin typeface="Cambria Math" charset="0"/>
                                </a:rPr>
                                <m:t>= </m:t>
                              </m:r>
                            </m:oMath>
                          </a14:m>
                          <a:r>
                            <a:rPr lang="en-US" dirty="0">
                              <a:solidFill>
                                <a:schemeClr val="accent1"/>
                              </a:solidFill>
                            </a:rPr>
                            <a:t>Cool</a:t>
                          </a:r>
                        </a:p>
                      </a:txBody>
                      <a:tcPr/>
                    </a:tc>
                    <a:tc>
                      <a:txBody>
                        <a:bodyPr/>
                        <a:lstStyle/>
                        <a:p>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charset="0"/>
                                    </a:rPr>
                                    <m:t>𝑋</m:t>
                                  </m:r>
                                </m:e>
                                <m:sub>
                                  <m:r>
                                    <a:rPr lang="en-US" b="0" i="1" smtClean="0">
                                      <a:solidFill>
                                        <a:schemeClr val="accent1"/>
                                      </a:solidFill>
                                      <a:latin typeface="Cambria Math" charset="0"/>
                                    </a:rPr>
                                    <m:t>3</m:t>
                                  </m:r>
                                </m:sub>
                              </m:sSub>
                              <m:r>
                                <a:rPr lang="en-US" b="0" i="1" smtClean="0">
                                  <a:solidFill>
                                    <a:schemeClr val="accent1"/>
                                  </a:solidFill>
                                  <a:latin typeface="Cambria Math" charset="0"/>
                                </a:rPr>
                                <m:t>= </m:t>
                              </m:r>
                            </m:oMath>
                          </a14:m>
                          <a:r>
                            <a:rPr lang="en-US" dirty="0">
                              <a:solidFill>
                                <a:schemeClr val="accent1"/>
                              </a:solidFill>
                            </a:rPr>
                            <a:t>High</a:t>
                          </a:r>
                        </a:p>
                      </a:txBody>
                      <a:tcPr/>
                    </a:tc>
                    <a:tc>
                      <a:txBody>
                        <a:bodyPr/>
                        <a:lstStyle/>
                        <a:p>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charset="0"/>
                                    </a:rPr>
                                    <m:t>𝑋</m:t>
                                  </m:r>
                                </m:e>
                                <m:sub>
                                  <m:r>
                                    <a:rPr lang="en-US" b="0" i="1" smtClean="0">
                                      <a:solidFill>
                                        <a:schemeClr val="accent1"/>
                                      </a:solidFill>
                                      <a:latin typeface="Cambria Math" charset="0"/>
                                    </a:rPr>
                                    <m:t>4</m:t>
                                  </m:r>
                                </m:sub>
                              </m:sSub>
                              <m:r>
                                <a:rPr lang="en-US" b="0" i="1" smtClean="0">
                                  <a:solidFill>
                                    <a:schemeClr val="accent1"/>
                                  </a:solidFill>
                                  <a:latin typeface="Cambria Math" charset="0"/>
                                </a:rPr>
                                <m:t>= </m:t>
                              </m:r>
                            </m:oMath>
                          </a14:m>
                          <a:r>
                            <a:rPr lang="en-US" dirty="0">
                              <a:solidFill>
                                <a:schemeClr val="accent1"/>
                              </a:solidFill>
                            </a:rPr>
                            <a:t>TRUE</a:t>
                          </a:r>
                        </a:p>
                      </a:txBody>
                      <a:tcPr/>
                    </a:tc>
                    <a:extLst>
                      <a:ext uri="{0D108BD9-81ED-4DB2-BD59-A6C34878D82A}">
                        <a16:rowId xmlns:a16="http://schemas.microsoft.com/office/drawing/2014/main" val="10001"/>
                      </a:ext>
                    </a:extLst>
                  </a:tr>
                  <a:tr h="29066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P(X|YES)</a:t>
                          </a:r>
                        </a:p>
                      </a:txBody>
                      <a:tcPr/>
                    </a:tc>
                    <a:tc>
                      <a:txBody>
                        <a:bodyPr/>
                        <a:lstStyle/>
                        <a:p>
                          <a:r>
                            <a:rPr lang="en-US" dirty="0">
                              <a:solidFill>
                                <a:schemeClr val="accent1"/>
                              </a:solidFill>
                            </a:rPr>
                            <a:t>0.22</a:t>
                          </a:r>
                        </a:p>
                      </a:txBody>
                      <a:tcPr/>
                    </a:tc>
                    <a:tc>
                      <a:txBody>
                        <a:bodyPr/>
                        <a:lstStyle/>
                        <a:p>
                          <a:r>
                            <a:rPr lang="en-US" dirty="0">
                              <a:solidFill>
                                <a:schemeClr val="accent1"/>
                              </a:solidFill>
                            </a:rPr>
                            <a:t>0.33</a:t>
                          </a:r>
                        </a:p>
                      </a:txBody>
                      <a:tcPr/>
                    </a:tc>
                    <a:tc>
                      <a:txBody>
                        <a:bodyPr/>
                        <a:lstStyle/>
                        <a:p>
                          <a:r>
                            <a:rPr lang="en-US" dirty="0">
                              <a:solidFill>
                                <a:schemeClr val="accent1"/>
                              </a:solidFill>
                            </a:rPr>
                            <a:t>0.33</a:t>
                          </a:r>
                        </a:p>
                      </a:txBody>
                      <a:tcPr/>
                    </a:tc>
                    <a:tc>
                      <a:txBody>
                        <a:bodyPr/>
                        <a:lstStyle/>
                        <a:p>
                          <a:r>
                            <a:rPr lang="en-US" dirty="0">
                              <a:solidFill>
                                <a:schemeClr val="accent1"/>
                              </a:solidFill>
                            </a:rPr>
                            <a:t>0.33</a:t>
                          </a:r>
                        </a:p>
                      </a:txBody>
                      <a:tcPr/>
                    </a:tc>
                    <a:extLst>
                      <a:ext uri="{0D108BD9-81ED-4DB2-BD59-A6C34878D82A}">
                        <a16:rowId xmlns:a16="http://schemas.microsoft.com/office/drawing/2014/main" val="10002"/>
                      </a:ext>
                    </a:extLst>
                  </a:tr>
                  <a:tr h="290665">
                    <a:tc>
                      <a:txBody>
                        <a:bodyPr/>
                        <a:lstStyle/>
                        <a:p>
                          <a:r>
                            <a:rPr lang="en-US" dirty="0">
                              <a:solidFill>
                                <a:srgbClr val="FF0000"/>
                              </a:solidFill>
                            </a:rPr>
                            <a:t>P(X|NO)</a:t>
                          </a:r>
                        </a:p>
                      </a:txBody>
                      <a:tcPr/>
                    </a:tc>
                    <a:tc>
                      <a:txBody>
                        <a:bodyPr/>
                        <a:lstStyle/>
                        <a:p>
                          <a:r>
                            <a:rPr lang="en-US" dirty="0">
                              <a:solidFill>
                                <a:srgbClr val="FF0000"/>
                              </a:solidFill>
                            </a:rPr>
                            <a:t>0.6</a:t>
                          </a:r>
                        </a:p>
                      </a:txBody>
                      <a:tcPr/>
                    </a:tc>
                    <a:tc>
                      <a:txBody>
                        <a:bodyPr/>
                        <a:lstStyle/>
                        <a:p>
                          <a:r>
                            <a:rPr lang="en-US" dirty="0">
                              <a:solidFill>
                                <a:srgbClr val="FF0000"/>
                              </a:solidFill>
                            </a:rPr>
                            <a:t>0.2</a:t>
                          </a:r>
                        </a:p>
                      </a:txBody>
                      <a:tcPr/>
                    </a:tc>
                    <a:tc>
                      <a:txBody>
                        <a:bodyPr/>
                        <a:lstStyle/>
                        <a:p>
                          <a:r>
                            <a:rPr lang="en-US" dirty="0">
                              <a:solidFill>
                                <a:srgbClr val="FF0000"/>
                              </a:solidFill>
                            </a:rPr>
                            <a:t>0.8</a:t>
                          </a:r>
                        </a:p>
                      </a:txBody>
                      <a:tcPr/>
                    </a:tc>
                    <a:tc>
                      <a:txBody>
                        <a:bodyPr/>
                        <a:lstStyle/>
                        <a:p>
                          <a:r>
                            <a:rPr lang="en-US" dirty="0">
                              <a:solidFill>
                                <a:srgbClr val="FF0000"/>
                              </a:solidFill>
                            </a:rPr>
                            <a:t>0.6</a:t>
                          </a:r>
                        </a:p>
                      </a:txBody>
                      <a:tcPr/>
                    </a:tc>
                    <a:extLst>
                      <a:ext uri="{0D108BD9-81ED-4DB2-BD59-A6C34878D82A}">
                        <a16:rowId xmlns:a16="http://schemas.microsoft.com/office/drawing/2014/main" val="10003"/>
                      </a:ext>
                    </a:extLst>
                  </a:tr>
                </a:tbl>
              </a:graphicData>
            </a:graphic>
          </p:graphicFrame>
        </mc:Choice>
        <mc:Fallback xmlns="">
          <p:graphicFrame>
            <p:nvGraphicFramePr>
              <p:cNvPr id="5" name="Table 4"/>
              <p:cNvGraphicFramePr>
                <a:graphicFrameLocks noGrp="1"/>
              </p:cNvGraphicFramePr>
              <p:nvPr/>
            </p:nvGraphicFramePr>
            <p:xfrm>
              <a:off x="844062" y="1291872"/>
              <a:ext cx="7046010" cy="1598975"/>
            </p:xfrm>
            <a:graphic>
              <a:graphicData uri="http://schemas.openxmlformats.org/drawingml/2006/table">
                <a:tbl>
                  <a:tblPr firstRow="1" bandRow="1">
                    <a:tableStyleId>{5C22544A-7EE6-4342-B048-85BDC9FD1C3A}</a:tableStyleId>
                  </a:tblPr>
                  <a:tblGrid>
                    <a:gridCol w="1409202"/>
                    <a:gridCol w="1409202"/>
                    <a:gridCol w="1409202"/>
                    <a:gridCol w="1409202"/>
                    <a:gridCol w="1409202"/>
                  </a:tblGrid>
                  <a:tr h="501695">
                    <a:tc>
                      <a:txBody>
                        <a:bodyPr/>
                        <a:lstStyle/>
                        <a:p>
                          <a:endParaRPr lang="en-US" dirty="0" smtClean="0"/>
                        </a:p>
                      </a:txBody>
                      <a:tcPr/>
                    </a:tc>
                    <a:tc>
                      <a:txBody>
                        <a:bodyPr/>
                        <a:lstStyle/>
                        <a:p>
                          <a:r>
                            <a:rPr lang="en-US" dirty="0" smtClean="0"/>
                            <a:t>Outlook</a:t>
                          </a:r>
                        </a:p>
                      </a:txBody>
                      <a:tcPr/>
                    </a:tc>
                    <a:tc>
                      <a:txBody>
                        <a:bodyPr/>
                        <a:lstStyle/>
                        <a:p>
                          <a:r>
                            <a:rPr lang="en-US" dirty="0" smtClean="0"/>
                            <a:t>Temperature</a:t>
                          </a:r>
                          <a:endParaRPr lang="en-US" dirty="0"/>
                        </a:p>
                      </a:txBody>
                      <a:tcPr/>
                    </a:tc>
                    <a:tc>
                      <a:txBody>
                        <a:bodyPr/>
                        <a:lstStyle/>
                        <a:p>
                          <a:r>
                            <a:rPr lang="en-US" dirty="0" smtClean="0"/>
                            <a:t>Humidity</a:t>
                          </a:r>
                          <a:endParaRPr lang="en-US" dirty="0"/>
                        </a:p>
                      </a:txBody>
                      <a:tcPr/>
                    </a:tc>
                    <a:tc>
                      <a:txBody>
                        <a:bodyPr/>
                        <a:lstStyle/>
                        <a:p>
                          <a:r>
                            <a:rPr lang="en-US" dirty="0" smtClean="0"/>
                            <a:t>Windy?</a:t>
                          </a:r>
                          <a:endParaRPr lang="en-US" dirty="0"/>
                        </a:p>
                      </a:txBody>
                      <a:tcPr/>
                    </a:tc>
                  </a:tr>
                  <a:tr h="365760">
                    <a:tc>
                      <a:txBody>
                        <a:bodyPr/>
                        <a:lstStyle/>
                        <a:p>
                          <a:pPr algn="ctr"/>
                          <a:r>
                            <a:rPr lang="en-US" b="1" dirty="0" smtClean="0">
                              <a:solidFill>
                                <a:schemeClr val="accent1"/>
                              </a:solidFill>
                            </a:rPr>
                            <a:t>X</a:t>
                          </a:r>
                          <a:endParaRPr lang="en-US" b="1" dirty="0">
                            <a:solidFill>
                              <a:schemeClr val="accent1"/>
                            </a:solidFill>
                          </a:endParaRPr>
                        </a:p>
                      </a:txBody>
                      <a:tcPr/>
                    </a:tc>
                    <a:tc>
                      <a:txBody>
                        <a:bodyPr/>
                        <a:lstStyle/>
                        <a:p>
                          <a:endParaRPr lang="en-US"/>
                        </a:p>
                      </a:txBody>
                      <a:tcPr>
                        <a:blipFill rotWithShape="0">
                          <a:blip r:embed="rId4"/>
                          <a:stretch>
                            <a:fillRect l="-100000" t="-146667" r="-300862" b="-226667"/>
                          </a:stretch>
                        </a:blipFill>
                      </a:tcPr>
                    </a:tc>
                    <a:tc>
                      <a:txBody>
                        <a:bodyPr/>
                        <a:lstStyle/>
                        <a:p>
                          <a:endParaRPr lang="en-US"/>
                        </a:p>
                      </a:txBody>
                      <a:tcPr>
                        <a:blipFill rotWithShape="0">
                          <a:blip r:embed="rId4"/>
                          <a:stretch>
                            <a:fillRect l="-200866" t="-146667" r="-202165" b="-226667"/>
                          </a:stretch>
                        </a:blipFill>
                      </a:tcPr>
                    </a:tc>
                    <a:tc>
                      <a:txBody>
                        <a:bodyPr/>
                        <a:lstStyle/>
                        <a:p>
                          <a:endParaRPr lang="en-US"/>
                        </a:p>
                      </a:txBody>
                      <a:tcPr>
                        <a:blipFill rotWithShape="0">
                          <a:blip r:embed="rId4"/>
                          <a:stretch>
                            <a:fillRect l="-299569" t="-146667" r="-101293" b="-226667"/>
                          </a:stretch>
                        </a:blipFill>
                      </a:tcPr>
                    </a:tc>
                    <a:tc>
                      <a:txBody>
                        <a:bodyPr/>
                        <a:lstStyle/>
                        <a:p>
                          <a:endParaRPr lang="en-US"/>
                        </a:p>
                      </a:txBody>
                      <a:tcPr>
                        <a:blipFill rotWithShape="0">
                          <a:blip r:embed="rId4"/>
                          <a:stretch>
                            <a:fillRect l="-401299" t="-146667" r="-1732" b="-226667"/>
                          </a:stretch>
                        </a:blipFill>
                      </a:tcPr>
                    </a:tc>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accent1"/>
                              </a:solidFill>
                            </a:rPr>
                            <a:t>P(X|YES)</a:t>
                          </a:r>
                          <a:endParaRPr lang="en-US" dirty="0">
                            <a:solidFill>
                              <a:schemeClr val="accent1"/>
                            </a:solidFill>
                          </a:endParaRPr>
                        </a:p>
                      </a:txBody>
                      <a:tcPr/>
                    </a:tc>
                    <a:tc>
                      <a:txBody>
                        <a:bodyPr/>
                        <a:lstStyle/>
                        <a:p>
                          <a:r>
                            <a:rPr lang="en-US" dirty="0" smtClean="0">
                              <a:solidFill>
                                <a:schemeClr val="accent1"/>
                              </a:solidFill>
                            </a:rPr>
                            <a:t>0.22</a:t>
                          </a:r>
                          <a:endParaRPr lang="en-US" dirty="0">
                            <a:solidFill>
                              <a:schemeClr val="accent1"/>
                            </a:solidFill>
                          </a:endParaRPr>
                        </a:p>
                      </a:txBody>
                      <a:tcPr/>
                    </a:tc>
                    <a:tc>
                      <a:txBody>
                        <a:bodyPr/>
                        <a:lstStyle/>
                        <a:p>
                          <a:r>
                            <a:rPr lang="en-US" dirty="0" smtClean="0">
                              <a:solidFill>
                                <a:schemeClr val="accent1"/>
                              </a:solidFill>
                            </a:rPr>
                            <a:t>0.33</a:t>
                          </a:r>
                          <a:endParaRPr lang="en-US" dirty="0">
                            <a:solidFill>
                              <a:schemeClr val="accent1"/>
                            </a:solidFill>
                          </a:endParaRPr>
                        </a:p>
                      </a:txBody>
                      <a:tcPr/>
                    </a:tc>
                    <a:tc>
                      <a:txBody>
                        <a:bodyPr/>
                        <a:lstStyle/>
                        <a:p>
                          <a:r>
                            <a:rPr lang="en-US" dirty="0" smtClean="0">
                              <a:solidFill>
                                <a:schemeClr val="accent1"/>
                              </a:solidFill>
                            </a:rPr>
                            <a:t>0.33</a:t>
                          </a:r>
                          <a:endParaRPr lang="en-US" dirty="0">
                            <a:solidFill>
                              <a:schemeClr val="accent1"/>
                            </a:solidFill>
                          </a:endParaRPr>
                        </a:p>
                      </a:txBody>
                      <a:tcPr/>
                    </a:tc>
                    <a:tc>
                      <a:txBody>
                        <a:bodyPr/>
                        <a:lstStyle/>
                        <a:p>
                          <a:r>
                            <a:rPr lang="en-US" dirty="0" smtClean="0">
                              <a:solidFill>
                                <a:schemeClr val="accent1"/>
                              </a:solidFill>
                            </a:rPr>
                            <a:t>0.33</a:t>
                          </a:r>
                          <a:endParaRPr lang="en-US" dirty="0">
                            <a:solidFill>
                              <a:schemeClr val="accent1"/>
                            </a:solidFill>
                          </a:endParaRPr>
                        </a:p>
                      </a:txBody>
                      <a:tcPr/>
                    </a:tc>
                  </a:tr>
                  <a:tr h="365760">
                    <a:tc>
                      <a:txBody>
                        <a:bodyPr/>
                        <a:lstStyle/>
                        <a:p>
                          <a:r>
                            <a:rPr lang="en-US" dirty="0" smtClean="0">
                              <a:solidFill>
                                <a:srgbClr val="FF0000"/>
                              </a:solidFill>
                            </a:rPr>
                            <a:t>P(X|NO)</a:t>
                          </a:r>
                          <a:endParaRPr lang="en-US" dirty="0">
                            <a:solidFill>
                              <a:srgbClr val="FF0000"/>
                            </a:solidFill>
                          </a:endParaRPr>
                        </a:p>
                      </a:txBody>
                      <a:tcPr/>
                    </a:tc>
                    <a:tc>
                      <a:txBody>
                        <a:bodyPr/>
                        <a:lstStyle/>
                        <a:p>
                          <a:r>
                            <a:rPr lang="en-US" dirty="0" smtClean="0">
                              <a:solidFill>
                                <a:srgbClr val="FF0000"/>
                              </a:solidFill>
                            </a:rPr>
                            <a:t>0.6</a:t>
                          </a:r>
                          <a:endParaRPr lang="en-US" dirty="0">
                            <a:solidFill>
                              <a:srgbClr val="FF0000"/>
                            </a:solidFill>
                          </a:endParaRPr>
                        </a:p>
                      </a:txBody>
                      <a:tcPr/>
                    </a:tc>
                    <a:tc>
                      <a:txBody>
                        <a:bodyPr/>
                        <a:lstStyle/>
                        <a:p>
                          <a:r>
                            <a:rPr lang="en-US" dirty="0" smtClean="0">
                              <a:solidFill>
                                <a:srgbClr val="FF0000"/>
                              </a:solidFill>
                            </a:rPr>
                            <a:t>0.2</a:t>
                          </a:r>
                          <a:endParaRPr lang="en-US" dirty="0">
                            <a:solidFill>
                              <a:srgbClr val="FF0000"/>
                            </a:solidFill>
                          </a:endParaRPr>
                        </a:p>
                      </a:txBody>
                      <a:tcPr/>
                    </a:tc>
                    <a:tc>
                      <a:txBody>
                        <a:bodyPr/>
                        <a:lstStyle/>
                        <a:p>
                          <a:r>
                            <a:rPr lang="en-US" dirty="0" smtClean="0">
                              <a:solidFill>
                                <a:srgbClr val="FF0000"/>
                              </a:solidFill>
                            </a:rPr>
                            <a:t>0.8</a:t>
                          </a:r>
                          <a:endParaRPr lang="en-US" dirty="0">
                            <a:solidFill>
                              <a:srgbClr val="FF0000"/>
                            </a:solidFill>
                          </a:endParaRPr>
                        </a:p>
                      </a:txBody>
                      <a:tcPr/>
                    </a:tc>
                    <a:tc>
                      <a:txBody>
                        <a:bodyPr/>
                        <a:lstStyle/>
                        <a:p>
                          <a:r>
                            <a:rPr lang="en-US" dirty="0" smtClean="0">
                              <a:solidFill>
                                <a:srgbClr val="FF0000"/>
                              </a:solidFill>
                            </a:rPr>
                            <a:t>0.6</a:t>
                          </a:r>
                          <a:endParaRPr lang="en-US" dirty="0">
                            <a:solidFill>
                              <a:srgbClr val="FF0000"/>
                            </a:solidFill>
                          </a:endParaRPr>
                        </a:p>
                      </a:txBody>
                      <a:tcPr/>
                    </a:tc>
                  </a:tr>
                </a:tbl>
              </a:graphicData>
            </a:graphic>
          </p:graphicFrame>
        </mc:Fallback>
      </mc:AlternateContent>
      <p:graphicFrame>
        <p:nvGraphicFramePr>
          <p:cNvPr id="6" name="Table 5"/>
          <p:cNvGraphicFramePr>
            <a:graphicFrameLocks noGrp="1"/>
          </p:cNvGraphicFramePr>
          <p:nvPr/>
        </p:nvGraphicFramePr>
        <p:xfrm>
          <a:off x="9106711" y="1291872"/>
          <a:ext cx="2194044" cy="1598975"/>
        </p:xfrm>
        <a:graphic>
          <a:graphicData uri="http://schemas.openxmlformats.org/drawingml/2006/table">
            <a:tbl>
              <a:tblPr firstRow="1" bandRow="1">
                <a:tableStyleId>{5C22544A-7EE6-4342-B048-85BDC9FD1C3A}</a:tableStyleId>
              </a:tblPr>
              <a:tblGrid>
                <a:gridCol w="1097022">
                  <a:extLst>
                    <a:ext uri="{9D8B030D-6E8A-4147-A177-3AD203B41FA5}">
                      <a16:colId xmlns:a16="http://schemas.microsoft.com/office/drawing/2014/main" val="20000"/>
                    </a:ext>
                  </a:extLst>
                </a:gridCol>
                <a:gridCol w="1097022">
                  <a:extLst>
                    <a:ext uri="{9D8B030D-6E8A-4147-A177-3AD203B41FA5}">
                      <a16:colId xmlns:a16="http://schemas.microsoft.com/office/drawing/2014/main" val="20001"/>
                    </a:ext>
                  </a:extLst>
                </a:gridCol>
              </a:tblGrid>
              <a:tr h="501695">
                <a:tc>
                  <a:txBody>
                    <a:bodyPr/>
                    <a:lstStyle/>
                    <a:p>
                      <a:endParaRPr lang="en-US" dirty="0"/>
                    </a:p>
                  </a:txBody>
                  <a:tcPr/>
                </a:tc>
                <a:tc>
                  <a:txBody>
                    <a:bodyPr/>
                    <a:lstStyle/>
                    <a:p>
                      <a:r>
                        <a:rPr lang="en-US" dirty="0"/>
                        <a:t>Play?</a:t>
                      </a:r>
                    </a:p>
                  </a:txBody>
                  <a:tcPr/>
                </a:tc>
                <a:extLst>
                  <a:ext uri="{0D108BD9-81ED-4DB2-BD59-A6C34878D82A}">
                    <a16:rowId xmlns:a16="http://schemas.microsoft.com/office/drawing/2014/main" val="10000"/>
                  </a:ext>
                </a:extLst>
              </a:tr>
              <a:tr h="290665">
                <a:tc>
                  <a:txBody>
                    <a:bodyPr/>
                    <a:lstStyle/>
                    <a:p>
                      <a:pPr algn="ctr"/>
                      <a:r>
                        <a:rPr lang="en-US" b="1" dirty="0">
                          <a:solidFill>
                            <a:schemeClr val="accent1"/>
                          </a:solidFill>
                        </a:rPr>
                        <a:t>C</a:t>
                      </a:r>
                    </a:p>
                  </a:txBody>
                  <a:tcPr/>
                </a:tc>
                <a:tc>
                  <a:txBody>
                    <a:bodyPr/>
                    <a:lstStyle/>
                    <a:p>
                      <a:r>
                        <a:rPr lang="en-US" dirty="0">
                          <a:solidFill>
                            <a:schemeClr val="accent1"/>
                          </a:solidFill>
                        </a:rPr>
                        <a:t>YES</a:t>
                      </a:r>
                    </a:p>
                  </a:txBody>
                  <a:tcPr/>
                </a:tc>
                <a:extLst>
                  <a:ext uri="{0D108BD9-81ED-4DB2-BD59-A6C34878D82A}">
                    <a16:rowId xmlns:a16="http://schemas.microsoft.com/office/drawing/2014/main" val="10001"/>
                  </a:ext>
                </a:extLst>
              </a:tr>
              <a:tr h="290665">
                <a:tc>
                  <a:txBody>
                    <a:bodyPr/>
                    <a:lstStyle/>
                    <a:p>
                      <a:r>
                        <a:rPr lang="en-US" dirty="0">
                          <a:solidFill>
                            <a:schemeClr val="accent1"/>
                          </a:solidFill>
                        </a:rPr>
                        <a:t>P</a:t>
                      </a:r>
                      <a:r>
                        <a:rPr lang="de-DE" dirty="0">
                          <a:solidFill>
                            <a:schemeClr val="accent1"/>
                          </a:solidFill>
                        </a:rPr>
                        <a:t>(YES)</a:t>
                      </a:r>
                      <a:endParaRPr lang="en-US" dirty="0">
                        <a:solidFill>
                          <a:schemeClr val="accent1"/>
                        </a:solidFill>
                      </a:endParaRPr>
                    </a:p>
                  </a:txBody>
                  <a:tcPr/>
                </a:tc>
                <a:tc>
                  <a:txBody>
                    <a:bodyPr/>
                    <a:lstStyle/>
                    <a:p>
                      <a:r>
                        <a:rPr lang="en-US" dirty="0">
                          <a:solidFill>
                            <a:schemeClr val="accent1"/>
                          </a:solidFill>
                        </a:rPr>
                        <a:t>0.64</a:t>
                      </a:r>
                    </a:p>
                  </a:txBody>
                  <a:tcPr/>
                </a:tc>
                <a:extLst>
                  <a:ext uri="{0D108BD9-81ED-4DB2-BD59-A6C34878D82A}">
                    <a16:rowId xmlns:a16="http://schemas.microsoft.com/office/drawing/2014/main" val="10002"/>
                  </a:ext>
                </a:extLst>
              </a:tr>
              <a:tr h="290665">
                <a:tc>
                  <a:txBody>
                    <a:bodyPr/>
                    <a:lstStyle/>
                    <a:p>
                      <a:r>
                        <a:rPr lang="en-US" dirty="0">
                          <a:solidFill>
                            <a:srgbClr val="FF0000"/>
                          </a:solidFill>
                        </a:rPr>
                        <a:t>P</a:t>
                      </a:r>
                      <a:r>
                        <a:rPr lang="de-DE" dirty="0">
                          <a:solidFill>
                            <a:srgbClr val="FF0000"/>
                          </a:solidFill>
                        </a:rPr>
                        <a:t>(NO)</a:t>
                      </a:r>
                      <a:endParaRPr lang="en-US" dirty="0">
                        <a:solidFill>
                          <a:srgbClr val="FF0000"/>
                        </a:solidFill>
                      </a:endParaRPr>
                    </a:p>
                  </a:txBody>
                  <a:tcPr/>
                </a:tc>
                <a:tc>
                  <a:txBody>
                    <a:bodyPr/>
                    <a:lstStyle/>
                    <a:p>
                      <a:r>
                        <a:rPr lang="en-US" dirty="0">
                          <a:solidFill>
                            <a:srgbClr val="FF0000"/>
                          </a:solidFill>
                        </a:rPr>
                        <a:t>0.36</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18609374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Classifier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54" y="1110153"/>
                <a:ext cx="11107906" cy="4902458"/>
              </a:xfrm>
            </p:spPr>
            <p:txBody>
              <a:bodyPr anchor="ctr">
                <a:noAutofit/>
              </a:bodyPr>
              <a:lstStyle/>
              <a:p>
                <a:pPr marL="0" indent="0">
                  <a:buNone/>
                </a:pPr>
                <a14:m>
                  <m:oMathPara xmlns:m="http://schemas.openxmlformats.org/officeDocument/2006/math">
                    <m:oMathParaPr>
                      <m:jc m:val="center"/>
                    </m:oMathParaPr>
                    <m:oMath xmlns:m="http://schemas.openxmlformats.org/officeDocument/2006/math">
                      <m:r>
                        <a:rPr lang="en-US" sz="2000" i="1" smtClean="0">
                          <a:solidFill>
                            <a:srgbClr val="FF0000"/>
                          </a:solidFill>
                          <a:latin typeface="Cambria Math" charset="0"/>
                        </a:rPr>
                        <m:t>𝑃</m:t>
                      </m:r>
                      <m:d>
                        <m:dPr>
                          <m:ctrlPr>
                            <a:rPr lang="en-US" sz="2000" i="1">
                              <a:solidFill>
                                <a:srgbClr val="FF0000"/>
                              </a:solidFill>
                              <a:latin typeface="Cambria Math" panose="02040503050406030204" pitchFamily="18" charset="0"/>
                            </a:rPr>
                          </m:ctrlPr>
                        </m:dPr>
                        <m:e>
                          <m:r>
                            <a:rPr lang="en-US" sz="2000" b="0" i="1" smtClean="0">
                              <a:solidFill>
                                <a:srgbClr val="FF0000"/>
                              </a:solidFill>
                              <a:latin typeface="Cambria Math" charset="0"/>
                            </a:rPr>
                            <m:t>𝑁𝑂</m:t>
                          </m:r>
                        </m:e>
                        <m:e>
                          <m:r>
                            <a:rPr lang="en-US" sz="2000" i="1">
                              <a:solidFill>
                                <a:srgbClr val="FF0000"/>
                              </a:solidFill>
                              <a:latin typeface="Cambria Math" charset="0"/>
                            </a:rPr>
                            <m:t>𝑋</m:t>
                          </m:r>
                        </m:e>
                      </m:d>
                      <m:r>
                        <a:rPr lang="en-US" sz="2000" i="1">
                          <a:solidFill>
                            <a:srgbClr val="FF0000"/>
                          </a:solidFill>
                          <a:latin typeface="Cambria Math" charset="0"/>
                        </a:rPr>
                        <m:t>= </m:t>
                      </m:r>
                      <m:f>
                        <m:fPr>
                          <m:ctrlPr>
                            <a:rPr lang="mr-IN" sz="2000" i="1">
                              <a:solidFill>
                                <a:srgbClr val="FF0000"/>
                              </a:solidFill>
                              <a:latin typeface="Cambria Math" panose="02040503050406030204" pitchFamily="18" charset="0"/>
                            </a:rPr>
                          </m:ctrlPr>
                        </m:fPr>
                        <m:num>
                          <m:r>
                            <a:rPr lang="en-US" sz="2000" i="1">
                              <a:solidFill>
                                <a:srgbClr val="FF0000"/>
                              </a:solidFill>
                              <a:latin typeface="Cambria Math" charset="0"/>
                            </a:rPr>
                            <m:t>[</m:t>
                          </m:r>
                          <m:r>
                            <a:rPr lang="en-US" sz="2000" i="1" smtClean="0">
                              <a:solidFill>
                                <a:srgbClr val="FF0000"/>
                              </a:solidFill>
                              <a:latin typeface="Cambria Math" charset="0"/>
                            </a:rPr>
                            <m:t>0</m:t>
                          </m:r>
                          <m:r>
                            <a:rPr lang="en-US" sz="2000" b="0" i="1" smtClean="0">
                              <a:solidFill>
                                <a:srgbClr val="FF0000"/>
                              </a:solidFill>
                              <a:latin typeface="Cambria Math" charset="0"/>
                            </a:rPr>
                            <m:t>.6</m:t>
                          </m:r>
                          <m:r>
                            <a:rPr lang="en-US" sz="2000">
                              <a:solidFill>
                                <a:srgbClr val="FF0000"/>
                              </a:solidFill>
                              <a:latin typeface="Cambria Math" charset="0"/>
                            </a:rPr>
                            <m:t>∗</m:t>
                          </m:r>
                          <m:r>
                            <a:rPr lang="en-US" sz="2000" i="1" smtClean="0">
                              <a:solidFill>
                                <a:srgbClr val="FF0000"/>
                              </a:solidFill>
                              <a:latin typeface="Cambria Math" charset="0"/>
                            </a:rPr>
                            <m:t>0</m:t>
                          </m:r>
                          <m:r>
                            <a:rPr lang="en-US" sz="2000" b="0" i="1" smtClean="0">
                              <a:solidFill>
                                <a:srgbClr val="FF0000"/>
                              </a:solidFill>
                              <a:latin typeface="Cambria Math" charset="0"/>
                            </a:rPr>
                            <m:t>.2</m:t>
                          </m:r>
                          <m:r>
                            <a:rPr lang="en-US" sz="2000">
                              <a:solidFill>
                                <a:srgbClr val="FF0000"/>
                              </a:solidFill>
                              <a:latin typeface="Cambria Math" charset="0"/>
                            </a:rPr>
                            <m:t>∗</m:t>
                          </m:r>
                          <m:r>
                            <a:rPr lang="en-US" sz="2000" i="1" smtClean="0">
                              <a:solidFill>
                                <a:srgbClr val="FF0000"/>
                              </a:solidFill>
                              <a:latin typeface="Cambria Math" charset="0"/>
                            </a:rPr>
                            <m:t>0</m:t>
                          </m:r>
                          <m:r>
                            <a:rPr lang="en-US" sz="2000" b="0" i="1" smtClean="0">
                              <a:solidFill>
                                <a:srgbClr val="FF0000"/>
                              </a:solidFill>
                              <a:latin typeface="Cambria Math" charset="0"/>
                            </a:rPr>
                            <m:t>.8</m:t>
                          </m:r>
                          <m:r>
                            <a:rPr lang="en-US" sz="2000">
                              <a:solidFill>
                                <a:srgbClr val="FF0000"/>
                              </a:solidFill>
                              <a:latin typeface="Cambria Math" charset="0"/>
                            </a:rPr>
                            <m:t>∗</m:t>
                          </m:r>
                          <m:r>
                            <a:rPr lang="en-US" sz="2000" i="1" smtClean="0">
                              <a:solidFill>
                                <a:srgbClr val="FF0000"/>
                              </a:solidFill>
                              <a:latin typeface="Cambria Math" charset="0"/>
                            </a:rPr>
                            <m:t>0</m:t>
                          </m:r>
                          <m:r>
                            <a:rPr lang="en-US" sz="2000" b="0" i="1" smtClean="0">
                              <a:solidFill>
                                <a:srgbClr val="FF0000"/>
                              </a:solidFill>
                              <a:latin typeface="Cambria Math" charset="0"/>
                            </a:rPr>
                            <m:t>.6</m:t>
                          </m:r>
                          <m:r>
                            <a:rPr lang="en-US" sz="2000" i="1">
                              <a:solidFill>
                                <a:srgbClr val="FF0000"/>
                              </a:solidFill>
                              <a:latin typeface="Cambria Math" charset="0"/>
                            </a:rPr>
                            <m:t>]</m:t>
                          </m:r>
                          <m:r>
                            <a:rPr lang="en-US" sz="2000">
                              <a:solidFill>
                                <a:srgbClr val="FF0000"/>
                              </a:solidFill>
                              <a:latin typeface="Cambria Math" charset="0"/>
                            </a:rPr>
                            <m:t>∗</m:t>
                          </m:r>
                          <m:r>
                            <a:rPr lang="en-US" sz="2000" i="1" smtClean="0">
                              <a:solidFill>
                                <a:srgbClr val="FF0000"/>
                              </a:solidFill>
                              <a:latin typeface="Cambria Math" charset="0"/>
                            </a:rPr>
                            <m:t>0</m:t>
                          </m:r>
                          <m:r>
                            <a:rPr lang="en-US" sz="2000" b="0" i="1" smtClean="0">
                              <a:solidFill>
                                <a:srgbClr val="FF0000"/>
                              </a:solidFill>
                              <a:latin typeface="Cambria Math" charset="0"/>
                            </a:rPr>
                            <m:t>.36</m:t>
                          </m:r>
                        </m:num>
                        <m:den>
                          <m:r>
                            <a:rPr lang="en-US" sz="2000" i="1">
                              <a:solidFill>
                                <a:srgbClr val="FF0000"/>
                              </a:solidFill>
                              <a:latin typeface="Cambria Math" charset="0"/>
                            </a:rPr>
                            <m:t>𝑃</m:t>
                          </m:r>
                          <m:r>
                            <a:rPr lang="en-US" sz="2000" i="1">
                              <a:solidFill>
                                <a:srgbClr val="FF0000"/>
                              </a:solidFill>
                              <a:latin typeface="Cambria Math" charset="0"/>
                            </a:rPr>
                            <m:t>(</m:t>
                          </m:r>
                          <m:r>
                            <a:rPr lang="en-US" sz="2000" i="1">
                              <a:solidFill>
                                <a:srgbClr val="FF0000"/>
                              </a:solidFill>
                              <a:latin typeface="Cambria Math" charset="0"/>
                            </a:rPr>
                            <m:t>𝑋</m:t>
                          </m:r>
                          <m:r>
                            <a:rPr lang="en-US" sz="2000" i="1">
                              <a:solidFill>
                                <a:srgbClr val="FF0000"/>
                              </a:solidFill>
                              <a:latin typeface="Cambria Math" charset="0"/>
                            </a:rPr>
                            <m:t>)</m:t>
                          </m:r>
                        </m:den>
                      </m:f>
                    </m:oMath>
                  </m:oMathPara>
                </a14:m>
                <a:endParaRPr lang="en-US" sz="2000" dirty="0">
                  <a:solidFill>
                    <a:srgbClr val="FF0000"/>
                  </a:solidFill>
                  <a:latin typeface="Cambria Math"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54" y="1110153"/>
                <a:ext cx="11107906" cy="4902458"/>
              </a:xfrm>
              <a:blipFill rotWithShape="0">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127</a:t>
            </a:fld>
            <a:endParaRPr lang="en-US" dirty="0"/>
          </a:p>
        </p:txBody>
      </p:sp>
      <p:sp>
        <p:nvSpPr>
          <p:cNvPr id="7" name="TextBox 6"/>
          <p:cNvSpPr txBox="1"/>
          <p:nvPr/>
        </p:nvSpPr>
        <p:spPr>
          <a:xfrm>
            <a:off x="844062" y="790246"/>
            <a:ext cx="8262649" cy="369332"/>
          </a:xfrm>
          <a:prstGeom prst="rect">
            <a:avLst/>
          </a:prstGeom>
          <a:noFill/>
        </p:spPr>
        <p:txBody>
          <a:bodyPr wrap="square" rtlCol="0">
            <a:spAutoFit/>
          </a:bodyPr>
          <a:lstStyle/>
          <a:p>
            <a:r>
              <a:rPr lang="de-DE" dirty="0">
                <a:solidFill>
                  <a:schemeClr val="accent1"/>
                </a:solidFill>
              </a:rPr>
              <a:t>Lets consider the following case, and try to predict whether we can golf or not</a:t>
            </a: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nvGraphicFramePr>
            <p:xfrm>
              <a:off x="844062" y="1291872"/>
              <a:ext cx="7046010" cy="1598975"/>
            </p:xfrm>
            <a:graphic>
              <a:graphicData uri="http://schemas.openxmlformats.org/drawingml/2006/table">
                <a:tbl>
                  <a:tblPr firstRow="1" bandRow="1">
                    <a:tableStyleId>{5C22544A-7EE6-4342-B048-85BDC9FD1C3A}</a:tableStyleId>
                  </a:tblPr>
                  <a:tblGrid>
                    <a:gridCol w="1409202">
                      <a:extLst>
                        <a:ext uri="{9D8B030D-6E8A-4147-A177-3AD203B41FA5}">
                          <a16:colId xmlns:a16="http://schemas.microsoft.com/office/drawing/2014/main" val="20000"/>
                        </a:ext>
                      </a:extLst>
                    </a:gridCol>
                    <a:gridCol w="1409202">
                      <a:extLst>
                        <a:ext uri="{9D8B030D-6E8A-4147-A177-3AD203B41FA5}">
                          <a16:colId xmlns:a16="http://schemas.microsoft.com/office/drawing/2014/main" val="20001"/>
                        </a:ext>
                      </a:extLst>
                    </a:gridCol>
                    <a:gridCol w="1409202">
                      <a:extLst>
                        <a:ext uri="{9D8B030D-6E8A-4147-A177-3AD203B41FA5}">
                          <a16:colId xmlns:a16="http://schemas.microsoft.com/office/drawing/2014/main" val="20002"/>
                        </a:ext>
                      </a:extLst>
                    </a:gridCol>
                    <a:gridCol w="1409202">
                      <a:extLst>
                        <a:ext uri="{9D8B030D-6E8A-4147-A177-3AD203B41FA5}">
                          <a16:colId xmlns:a16="http://schemas.microsoft.com/office/drawing/2014/main" val="20003"/>
                        </a:ext>
                      </a:extLst>
                    </a:gridCol>
                    <a:gridCol w="1409202">
                      <a:extLst>
                        <a:ext uri="{9D8B030D-6E8A-4147-A177-3AD203B41FA5}">
                          <a16:colId xmlns:a16="http://schemas.microsoft.com/office/drawing/2014/main" val="20004"/>
                        </a:ext>
                      </a:extLst>
                    </a:gridCol>
                  </a:tblGrid>
                  <a:tr h="501695">
                    <a:tc>
                      <a:txBody>
                        <a:bodyPr/>
                        <a:lstStyle/>
                        <a:p>
                          <a:endParaRPr lang="en-US" dirty="0"/>
                        </a:p>
                      </a:txBody>
                      <a:tcPr/>
                    </a:tc>
                    <a:tc>
                      <a:txBody>
                        <a:bodyPr/>
                        <a:lstStyle/>
                        <a:p>
                          <a:r>
                            <a:rPr lang="en-US" dirty="0"/>
                            <a:t>Outlook</a:t>
                          </a:r>
                        </a:p>
                      </a:txBody>
                      <a:tcPr/>
                    </a:tc>
                    <a:tc>
                      <a:txBody>
                        <a:bodyPr/>
                        <a:lstStyle/>
                        <a:p>
                          <a:r>
                            <a:rPr lang="en-US" dirty="0"/>
                            <a:t>Temperature</a:t>
                          </a:r>
                        </a:p>
                      </a:txBody>
                      <a:tcPr/>
                    </a:tc>
                    <a:tc>
                      <a:txBody>
                        <a:bodyPr/>
                        <a:lstStyle/>
                        <a:p>
                          <a:r>
                            <a:rPr lang="en-US" dirty="0"/>
                            <a:t>Humidity</a:t>
                          </a:r>
                        </a:p>
                      </a:txBody>
                      <a:tcPr/>
                    </a:tc>
                    <a:tc>
                      <a:txBody>
                        <a:bodyPr/>
                        <a:lstStyle/>
                        <a:p>
                          <a:r>
                            <a:rPr lang="en-US" dirty="0"/>
                            <a:t>Windy?</a:t>
                          </a:r>
                        </a:p>
                      </a:txBody>
                      <a:tcPr/>
                    </a:tc>
                    <a:extLst>
                      <a:ext uri="{0D108BD9-81ED-4DB2-BD59-A6C34878D82A}">
                        <a16:rowId xmlns:a16="http://schemas.microsoft.com/office/drawing/2014/main" val="10000"/>
                      </a:ext>
                    </a:extLst>
                  </a:tr>
                  <a:tr h="290665">
                    <a:tc>
                      <a:txBody>
                        <a:bodyPr/>
                        <a:lstStyle/>
                        <a:p>
                          <a:pPr algn="ctr"/>
                          <a:r>
                            <a:rPr lang="en-US" b="1" dirty="0">
                              <a:solidFill>
                                <a:schemeClr val="accent1"/>
                              </a:solidFill>
                            </a:rPr>
                            <a:t>X</a:t>
                          </a:r>
                        </a:p>
                      </a:txBody>
                      <a:tcPr/>
                    </a:tc>
                    <a:tc>
                      <a:txBody>
                        <a:bodyPr/>
                        <a:lstStyle/>
                        <a:p>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charset="0"/>
                                    </a:rPr>
                                    <m:t>𝑋</m:t>
                                  </m:r>
                                </m:e>
                                <m:sub>
                                  <m:r>
                                    <a:rPr lang="en-US" b="0" i="1" smtClean="0">
                                      <a:solidFill>
                                        <a:schemeClr val="accent1"/>
                                      </a:solidFill>
                                      <a:latin typeface="Cambria Math" charset="0"/>
                                    </a:rPr>
                                    <m:t>1</m:t>
                                  </m:r>
                                </m:sub>
                              </m:sSub>
                            </m:oMath>
                          </a14:m>
                          <a:r>
                            <a:rPr lang="en-US" dirty="0">
                              <a:solidFill>
                                <a:schemeClr val="accent1"/>
                              </a:solidFill>
                            </a:rPr>
                            <a:t>= Sunny</a:t>
                          </a:r>
                        </a:p>
                      </a:txBody>
                      <a:tcPr/>
                    </a:tc>
                    <a:tc>
                      <a:txBody>
                        <a:bodyPr/>
                        <a:lstStyle/>
                        <a:p>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charset="0"/>
                                    </a:rPr>
                                    <m:t>𝑋</m:t>
                                  </m:r>
                                </m:e>
                                <m:sub>
                                  <m:r>
                                    <a:rPr lang="en-US" b="0" i="1" smtClean="0">
                                      <a:solidFill>
                                        <a:schemeClr val="accent1"/>
                                      </a:solidFill>
                                      <a:latin typeface="Cambria Math" charset="0"/>
                                    </a:rPr>
                                    <m:t>2</m:t>
                                  </m:r>
                                </m:sub>
                              </m:sSub>
                              <m:r>
                                <a:rPr lang="en-US" b="0" i="1" smtClean="0">
                                  <a:solidFill>
                                    <a:schemeClr val="accent1"/>
                                  </a:solidFill>
                                  <a:latin typeface="Cambria Math" charset="0"/>
                                </a:rPr>
                                <m:t>= </m:t>
                              </m:r>
                            </m:oMath>
                          </a14:m>
                          <a:r>
                            <a:rPr lang="en-US" dirty="0">
                              <a:solidFill>
                                <a:schemeClr val="accent1"/>
                              </a:solidFill>
                            </a:rPr>
                            <a:t>Cool</a:t>
                          </a:r>
                        </a:p>
                      </a:txBody>
                      <a:tcPr/>
                    </a:tc>
                    <a:tc>
                      <a:txBody>
                        <a:bodyPr/>
                        <a:lstStyle/>
                        <a:p>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charset="0"/>
                                    </a:rPr>
                                    <m:t>𝑋</m:t>
                                  </m:r>
                                </m:e>
                                <m:sub>
                                  <m:r>
                                    <a:rPr lang="en-US" b="0" i="1" smtClean="0">
                                      <a:solidFill>
                                        <a:schemeClr val="accent1"/>
                                      </a:solidFill>
                                      <a:latin typeface="Cambria Math" charset="0"/>
                                    </a:rPr>
                                    <m:t>3</m:t>
                                  </m:r>
                                </m:sub>
                              </m:sSub>
                              <m:r>
                                <a:rPr lang="en-US" b="0" i="1" smtClean="0">
                                  <a:solidFill>
                                    <a:schemeClr val="accent1"/>
                                  </a:solidFill>
                                  <a:latin typeface="Cambria Math" charset="0"/>
                                </a:rPr>
                                <m:t>= </m:t>
                              </m:r>
                            </m:oMath>
                          </a14:m>
                          <a:r>
                            <a:rPr lang="en-US" dirty="0">
                              <a:solidFill>
                                <a:schemeClr val="accent1"/>
                              </a:solidFill>
                            </a:rPr>
                            <a:t>High</a:t>
                          </a:r>
                        </a:p>
                      </a:txBody>
                      <a:tcPr/>
                    </a:tc>
                    <a:tc>
                      <a:txBody>
                        <a:bodyPr/>
                        <a:lstStyle/>
                        <a:p>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charset="0"/>
                                    </a:rPr>
                                    <m:t>𝑋</m:t>
                                  </m:r>
                                </m:e>
                                <m:sub>
                                  <m:r>
                                    <a:rPr lang="en-US" b="0" i="1" smtClean="0">
                                      <a:solidFill>
                                        <a:schemeClr val="accent1"/>
                                      </a:solidFill>
                                      <a:latin typeface="Cambria Math" charset="0"/>
                                    </a:rPr>
                                    <m:t>4</m:t>
                                  </m:r>
                                </m:sub>
                              </m:sSub>
                              <m:r>
                                <a:rPr lang="en-US" b="0" i="1" smtClean="0">
                                  <a:solidFill>
                                    <a:schemeClr val="accent1"/>
                                  </a:solidFill>
                                  <a:latin typeface="Cambria Math" charset="0"/>
                                </a:rPr>
                                <m:t>= </m:t>
                              </m:r>
                            </m:oMath>
                          </a14:m>
                          <a:r>
                            <a:rPr lang="en-US" dirty="0">
                              <a:solidFill>
                                <a:schemeClr val="accent1"/>
                              </a:solidFill>
                            </a:rPr>
                            <a:t>TRUE</a:t>
                          </a:r>
                        </a:p>
                      </a:txBody>
                      <a:tcPr/>
                    </a:tc>
                    <a:extLst>
                      <a:ext uri="{0D108BD9-81ED-4DB2-BD59-A6C34878D82A}">
                        <a16:rowId xmlns:a16="http://schemas.microsoft.com/office/drawing/2014/main" val="10001"/>
                      </a:ext>
                    </a:extLst>
                  </a:tr>
                  <a:tr h="29066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P(X|YES)</a:t>
                          </a:r>
                        </a:p>
                      </a:txBody>
                      <a:tcPr/>
                    </a:tc>
                    <a:tc>
                      <a:txBody>
                        <a:bodyPr/>
                        <a:lstStyle/>
                        <a:p>
                          <a:r>
                            <a:rPr lang="en-US" dirty="0">
                              <a:solidFill>
                                <a:schemeClr val="accent1"/>
                              </a:solidFill>
                            </a:rPr>
                            <a:t>0.22</a:t>
                          </a:r>
                        </a:p>
                      </a:txBody>
                      <a:tcPr/>
                    </a:tc>
                    <a:tc>
                      <a:txBody>
                        <a:bodyPr/>
                        <a:lstStyle/>
                        <a:p>
                          <a:r>
                            <a:rPr lang="en-US" dirty="0">
                              <a:solidFill>
                                <a:schemeClr val="accent1"/>
                              </a:solidFill>
                            </a:rPr>
                            <a:t>0.33</a:t>
                          </a:r>
                        </a:p>
                      </a:txBody>
                      <a:tcPr/>
                    </a:tc>
                    <a:tc>
                      <a:txBody>
                        <a:bodyPr/>
                        <a:lstStyle/>
                        <a:p>
                          <a:r>
                            <a:rPr lang="en-US" dirty="0">
                              <a:solidFill>
                                <a:schemeClr val="accent1"/>
                              </a:solidFill>
                            </a:rPr>
                            <a:t>0.33</a:t>
                          </a:r>
                        </a:p>
                      </a:txBody>
                      <a:tcPr/>
                    </a:tc>
                    <a:tc>
                      <a:txBody>
                        <a:bodyPr/>
                        <a:lstStyle/>
                        <a:p>
                          <a:r>
                            <a:rPr lang="en-US" dirty="0">
                              <a:solidFill>
                                <a:schemeClr val="accent1"/>
                              </a:solidFill>
                            </a:rPr>
                            <a:t>0.33</a:t>
                          </a:r>
                        </a:p>
                      </a:txBody>
                      <a:tcPr/>
                    </a:tc>
                    <a:extLst>
                      <a:ext uri="{0D108BD9-81ED-4DB2-BD59-A6C34878D82A}">
                        <a16:rowId xmlns:a16="http://schemas.microsoft.com/office/drawing/2014/main" val="10002"/>
                      </a:ext>
                    </a:extLst>
                  </a:tr>
                  <a:tr h="290665">
                    <a:tc>
                      <a:txBody>
                        <a:bodyPr/>
                        <a:lstStyle/>
                        <a:p>
                          <a:r>
                            <a:rPr lang="en-US" dirty="0">
                              <a:solidFill>
                                <a:srgbClr val="FF0000"/>
                              </a:solidFill>
                            </a:rPr>
                            <a:t>P(X|NO)</a:t>
                          </a:r>
                        </a:p>
                      </a:txBody>
                      <a:tcPr/>
                    </a:tc>
                    <a:tc>
                      <a:txBody>
                        <a:bodyPr/>
                        <a:lstStyle/>
                        <a:p>
                          <a:r>
                            <a:rPr lang="en-US" dirty="0">
                              <a:solidFill>
                                <a:srgbClr val="FF0000"/>
                              </a:solidFill>
                            </a:rPr>
                            <a:t>0.6</a:t>
                          </a:r>
                        </a:p>
                      </a:txBody>
                      <a:tcPr/>
                    </a:tc>
                    <a:tc>
                      <a:txBody>
                        <a:bodyPr/>
                        <a:lstStyle/>
                        <a:p>
                          <a:r>
                            <a:rPr lang="en-US" dirty="0">
                              <a:solidFill>
                                <a:srgbClr val="FF0000"/>
                              </a:solidFill>
                            </a:rPr>
                            <a:t>0.2</a:t>
                          </a:r>
                        </a:p>
                      </a:txBody>
                      <a:tcPr/>
                    </a:tc>
                    <a:tc>
                      <a:txBody>
                        <a:bodyPr/>
                        <a:lstStyle/>
                        <a:p>
                          <a:r>
                            <a:rPr lang="en-US" dirty="0">
                              <a:solidFill>
                                <a:srgbClr val="FF0000"/>
                              </a:solidFill>
                            </a:rPr>
                            <a:t>0.8</a:t>
                          </a:r>
                        </a:p>
                      </a:txBody>
                      <a:tcPr/>
                    </a:tc>
                    <a:tc>
                      <a:txBody>
                        <a:bodyPr/>
                        <a:lstStyle/>
                        <a:p>
                          <a:r>
                            <a:rPr lang="en-US" dirty="0">
                              <a:solidFill>
                                <a:srgbClr val="FF0000"/>
                              </a:solidFill>
                            </a:rPr>
                            <a:t>0.6</a:t>
                          </a:r>
                        </a:p>
                      </a:txBody>
                      <a:tcPr/>
                    </a:tc>
                    <a:extLst>
                      <a:ext uri="{0D108BD9-81ED-4DB2-BD59-A6C34878D82A}">
                        <a16:rowId xmlns:a16="http://schemas.microsoft.com/office/drawing/2014/main" val="10003"/>
                      </a:ext>
                    </a:extLst>
                  </a:tr>
                </a:tbl>
              </a:graphicData>
            </a:graphic>
          </p:graphicFrame>
        </mc:Choice>
        <mc:Fallback xmlns="">
          <p:graphicFrame>
            <p:nvGraphicFramePr>
              <p:cNvPr id="5" name="Table 4"/>
              <p:cNvGraphicFramePr>
                <a:graphicFrameLocks noGrp="1"/>
              </p:cNvGraphicFramePr>
              <p:nvPr/>
            </p:nvGraphicFramePr>
            <p:xfrm>
              <a:off x="844062" y="1291872"/>
              <a:ext cx="7046010" cy="1598975"/>
            </p:xfrm>
            <a:graphic>
              <a:graphicData uri="http://schemas.openxmlformats.org/drawingml/2006/table">
                <a:tbl>
                  <a:tblPr firstRow="1" bandRow="1">
                    <a:tableStyleId>{5C22544A-7EE6-4342-B048-85BDC9FD1C3A}</a:tableStyleId>
                  </a:tblPr>
                  <a:tblGrid>
                    <a:gridCol w="1409202"/>
                    <a:gridCol w="1409202"/>
                    <a:gridCol w="1409202"/>
                    <a:gridCol w="1409202"/>
                    <a:gridCol w="1409202"/>
                  </a:tblGrid>
                  <a:tr h="501695">
                    <a:tc>
                      <a:txBody>
                        <a:bodyPr/>
                        <a:lstStyle/>
                        <a:p>
                          <a:endParaRPr lang="en-US" dirty="0" smtClean="0"/>
                        </a:p>
                      </a:txBody>
                      <a:tcPr/>
                    </a:tc>
                    <a:tc>
                      <a:txBody>
                        <a:bodyPr/>
                        <a:lstStyle/>
                        <a:p>
                          <a:r>
                            <a:rPr lang="en-US" dirty="0" smtClean="0"/>
                            <a:t>Outlook</a:t>
                          </a:r>
                        </a:p>
                      </a:txBody>
                      <a:tcPr/>
                    </a:tc>
                    <a:tc>
                      <a:txBody>
                        <a:bodyPr/>
                        <a:lstStyle/>
                        <a:p>
                          <a:r>
                            <a:rPr lang="en-US" dirty="0" smtClean="0"/>
                            <a:t>Temperature</a:t>
                          </a:r>
                          <a:endParaRPr lang="en-US" dirty="0"/>
                        </a:p>
                      </a:txBody>
                      <a:tcPr/>
                    </a:tc>
                    <a:tc>
                      <a:txBody>
                        <a:bodyPr/>
                        <a:lstStyle/>
                        <a:p>
                          <a:r>
                            <a:rPr lang="en-US" dirty="0" smtClean="0"/>
                            <a:t>Humidity</a:t>
                          </a:r>
                          <a:endParaRPr lang="en-US" dirty="0"/>
                        </a:p>
                      </a:txBody>
                      <a:tcPr/>
                    </a:tc>
                    <a:tc>
                      <a:txBody>
                        <a:bodyPr/>
                        <a:lstStyle/>
                        <a:p>
                          <a:r>
                            <a:rPr lang="en-US" dirty="0" smtClean="0"/>
                            <a:t>Windy?</a:t>
                          </a:r>
                          <a:endParaRPr lang="en-US" dirty="0"/>
                        </a:p>
                      </a:txBody>
                      <a:tcPr/>
                    </a:tc>
                  </a:tr>
                  <a:tr h="365760">
                    <a:tc>
                      <a:txBody>
                        <a:bodyPr/>
                        <a:lstStyle/>
                        <a:p>
                          <a:pPr algn="ctr"/>
                          <a:r>
                            <a:rPr lang="en-US" b="1" dirty="0" smtClean="0">
                              <a:solidFill>
                                <a:schemeClr val="accent1"/>
                              </a:solidFill>
                            </a:rPr>
                            <a:t>X</a:t>
                          </a:r>
                          <a:endParaRPr lang="en-US" b="1" dirty="0">
                            <a:solidFill>
                              <a:schemeClr val="accent1"/>
                            </a:solidFill>
                          </a:endParaRPr>
                        </a:p>
                      </a:txBody>
                      <a:tcPr/>
                    </a:tc>
                    <a:tc>
                      <a:txBody>
                        <a:bodyPr/>
                        <a:lstStyle/>
                        <a:p>
                          <a:endParaRPr lang="en-US"/>
                        </a:p>
                      </a:txBody>
                      <a:tcPr>
                        <a:blipFill rotWithShape="0">
                          <a:blip r:embed="rId4"/>
                          <a:stretch>
                            <a:fillRect l="-100000" t="-146667" r="-300862" b="-226667"/>
                          </a:stretch>
                        </a:blipFill>
                      </a:tcPr>
                    </a:tc>
                    <a:tc>
                      <a:txBody>
                        <a:bodyPr/>
                        <a:lstStyle/>
                        <a:p>
                          <a:endParaRPr lang="en-US"/>
                        </a:p>
                      </a:txBody>
                      <a:tcPr>
                        <a:blipFill rotWithShape="0">
                          <a:blip r:embed="rId4"/>
                          <a:stretch>
                            <a:fillRect l="-200866" t="-146667" r="-202165" b="-226667"/>
                          </a:stretch>
                        </a:blipFill>
                      </a:tcPr>
                    </a:tc>
                    <a:tc>
                      <a:txBody>
                        <a:bodyPr/>
                        <a:lstStyle/>
                        <a:p>
                          <a:endParaRPr lang="en-US"/>
                        </a:p>
                      </a:txBody>
                      <a:tcPr>
                        <a:blipFill rotWithShape="0">
                          <a:blip r:embed="rId4"/>
                          <a:stretch>
                            <a:fillRect l="-299569" t="-146667" r="-101293" b="-226667"/>
                          </a:stretch>
                        </a:blipFill>
                      </a:tcPr>
                    </a:tc>
                    <a:tc>
                      <a:txBody>
                        <a:bodyPr/>
                        <a:lstStyle/>
                        <a:p>
                          <a:endParaRPr lang="en-US"/>
                        </a:p>
                      </a:txBody>
                      <a:tcPr>
                        <a:blipFill rotWithShape="0">
                          <a:blip r:embed="rId4"/>
                          <a:stretch>
                            <a:fillRect l="-401299" t="-146667" r="-1732" b="-226667"/>
                          </a:stretch>
                        </a:blipFill>
                      </a:tcPr>
                    </a:tc>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accent1"/>
                              </a:solidFill>
                            </a:rPr>
                            <a:t>P(X|YES)</a:t>
                          </a:r>
                          <a:endParaRPr lang="en-US" dirty="0">
                            <a:solidFill>
                              <a:schemeClr val="accent1"/>
                            </a:solidFill>
                          </a:endParaRPr>
                        </a:p>
                      </a:txBody>
                      <a:tcPr/>
                    </a:tc>
                    <a:tc>
                      <a:txBody>
                        <a:bodyPr/>
                        <a:lstStyle/>
                        <a:p>
                          <a:r>
                            <a:rPr lang="en-US" dirty="0" smtClean="0">
                              <a:solidFill>
                                <a:schemeClr val="accent1"/>
                              </a:solidFill>
                            </a:rPr>
                            <a:t>0.22</a:t>
                          </a:r>
                          <a:endParaRPr lang="en-US" dirty="0">
                            <a:solidFill>
                              <a:schemeClr val="accent1"/>
                            </a:solidFill>
                          </a:endParaRPr>
                        </a:p>
                      </a:txBody>
                      <a:tcPr/>
                    </a:tc>
                    <a:tc>
                      <a:txBody>
                        <a:bodyPr/>
                        <a:lstStyle/>
                        <a:p>
                          <a:r>
                            <a:rPr lang="en-US" dirty="0" smtClean="0">
                              <a:solidFill>
                                <a:schemeClr val="accent1"/>
                              </a:solidFill>
                            </a:rPr>
                            <a:t>0.33</a:t>
                          </a:r>
                          <a:endParaRPr lang="en-US" dirty="0">
                            <a:solidFill>
                              <a:schemeClr val="accent1"/>
                            </a:solidFill>
                          </a:endParaRPr>
                        </a:p>
                      </a:txBody>
                      <a:tcPr/>
                    </a:tc>
                    <a:tc>
                      <a:txBody>
                        <a:bodyPr/>
                        <a:lstStyle/>
                        <a:p>
                          <a:r>
                            <a:rPr lang="en-US" dirty="0" smtClean="0">
                              <a:solidFill>
                                <a:schemeClr val="accent1"/>
                              </a:solidFill>
                            </a:rPr>
                            <a:t>0.33</a:t>
                          </a:r>
                          <a:endParaRPr lang="en-US" dirty="0">
                            <a:solidFill>
                              <a:schemeClr val="accent1"/>
                            </a:solidFill>
                          </a:endParaRPr>
                        </a:p>
                      </a:txBody>
                      <a:tcPr/>
                    </a:tc>
                    <a:tc>
                      <a:txBody>
                        <a:bodyPr/>
                        <a:lstStyle/>
                        <a:p>
                          <a:r>
                            <a:rPr lang="en-US" dirty="0" smtClean="0">
                              <a:solidFill>
                                <a:schemeClr val="accent1"/>
                              </a:solidFill>
                            </a:rPr>
                            <a:t>0.33</a:t>
                          </a:r>
                          <a:endParaRPr lang="en-US" dirty="0">
                            <a:solidFill>
                              <a:schemeClr val="accent1"/>
                            </a:solidFill>
                          </a:endParaRPr>
                        </a:p>
                      </a:txBody>
                      <a:tcPr/>
                    </a:tc>
                  </a:tr>
                  <a:tr h="365760">
                    <a:tc>
                      <a:txBody>
                        <a:bodyPr/>
                        <a:lstStyle/>
                        <a:p>
                          <a:r>
                            <a:rPr lang="en-US" dirty="0" smtClean="0">
                              <a:solidFill>
                                <a:srgbClr val="FF0000"/>
                              </a:solidFill>
                            </a:rPr>
                            <a:t>P(X|NO)</a:t>
                          </a:r>
                          <a:endParaRPr lang="en-US" dirty="0">
                            <a:solidFill>
                              <a:srgbClr val="FF0000"/>
                            </a:solidFill>
                          </a:endParaRPr>
                        </a:p>
                      </a:txBody>
                      <a:tcPr/>
                    </a:tc>
                    <a:tc>
                      <a:txBody>
                        <a:bodyPr/>
                        <a:lstStyle/>
                        <a:p>
                          <a:r>
                            <a:rPr lang="en-US" dirty="0" smtClean="0">
                              <a:solidFill>
                                <a:srgbClr val="FF0000"/>
                              </a:solidFill>
                            </a:rPr>
                            <a:t>0.6</a:t>
                          </a:r>
                          <a:endParaRPr lang="en-US" dirty="0">
                            <a:solidFill>
                              <a:srgbClr val="FF0000"/>
                            </a:solidFill>
                          </a:endParaRPr>
                        </a:p>
                      </a:txBody>
                      <a:tcPr/>
                    </a:tc>
                    <a:tc>
                      <a:txBody>
                        <a:bodyPr/>
                        <a:lstStyle/>
                        <a:p>
                          <a:r>
                            <a:rPr lang="en-US" dirty="0" smtClean="0">
                              <a:solidFill>
                                <a:srgbClr val="FF0000"/>
                              </a:solidFill>
                            </a:rPr>
                            <a:t>0.2</a:t>
                          </a:r>
                          <a:endParaRPr lang="en-US" dirty="0">
                            <a:solidFill>
                              <a:srgbClr val="FF0000"/>
                            </a:solidFill>
                          </a:endParaRPr>
                        </a:p>
                      </a:txBody>
                      <a:tcPr/>
                    </a:tc>
                    <a:tc>
                      <a:txBody>
                        <a:bodyPr/>
                        <a:lstStyle/>
                        <a:p>
                          <a:r>
                            <a:rPr lang="en-US" dirty="0" smtClean="0">
                              <a:solidFill>
                                <a:srgbClr val="FF0000"/>
                              </a:solidFill>
                            </a:rPr>
                            <a:t>0.8</a:t>
                          </a:r>
                          <a:endParaRPr lang="en-US" dirty="0">
                            <a:solidFill>
                              <a:srgbClr val="FF0000"/>
                            </a:solidFill>
                          </a:endParaRPr>
                        </a:p>
                      </a:txBody>
                      <a:tcPr/>
                    </a:tc>
                    <a:tc>
                      <a:txBody>
                        <a:bodyPr/>
                        <a:lstStyle/>
                        <a:p>
                          <a:r>
                            <a:rPr lang="en-US" dirty="0" smtClean="0">
                              <a:solidFill>
                                <a:srgbClr val="FF0000"/>
                              </a:solidFill>
                            </a:rPr>
                            <a:t>0.6</a:t>
                          </a:r>
                          <a:endParaRPr lang="en-US" dirty="0">
                            <a:solidFill>
                              <a:srgbClr val="FF0000"/>
                            </a:solidFill>
                          </a:endParaRPr>
                        </a:p>
                      </a:txBody>
                      <a:tcPr/>
                    </a:tc>
                  </a:tr>
                </a:tbl>
              </a:graphicData>
            </a:graphic>
          </p:graphicFrame>
        </mc:Fallback>
      </mc:AlternateContent>
      <p:graphicFrame>
        <p:nvGraphicFramePr>
          <p:cNvPr id="6" name="Table 5"/>
          <p:cNvGraphicFramePr>
            <a:graphicFrameLocks noGrp="1"/>
          </p:cNvGraphicFramePr>
          <p:nvPr/>
        </p:nvGraphicFramePr>
        <p:xfrm>
          <a:off x="9106711" y="1291872"/>
          <a:ext cx="2194044" cy="1598975"/>
        </p:xfrm>
        <a:graphic>
          <a:graphicData uri="http://schemas.openxmlformats.org/drawingml/2006/table">
            <a:tbl>
              <a:tblPr firstRow="1" bandRow="1">
                <a:tableStyleId>{5C22544A-7EE6-4342-B048-85BDC9FD1C3A}</a:tableStyleId>
              </a:tblPr>
              <a:tblGrid>
                <a:gridCol w="1097022">
                  <a:extLst>
                    <a:ext uri="{9D8B030D-6E8A-4147-A177-3AD203B41FA5}">
                      <a16:colId xmlns:a16="http://schemas.microsoft.com/office/drawing/2014/main" val="20000"/>
                    </a:ext>
                  </a:extLst>
                </a:gridCol>
                <a:gridCol w="1097022">
                  <a:extLst>
                    <a:ext uri="{9D8B030D-6E8A-4147-A177-3AD203B41FA5}">
                      <a16:colId xmlns:a16="http://schemas.microsoft.com/office/drawing/2014/main" val="20001"/>
                    </a:ext>
                  </a:extLst>
                </a:gridCol>
              </a:tblGrid>
              <a:tr h="501695">
                <a:tc>
                  <a:txBody>
                    <a:bodyPr/>
                    <a:lstStyle/>
                    <a:p>
                      <a:endParaRPr lang="en-US" dirty="0"/>
                    </a:p>
                  </a:txBody>
                  <a:tcPr/>
                </a:tc>
                <a:tc>
                  <a:txBody>
                    <a:bodyPr/>
                    <a:lstStyle/>
                    <a:p>
                      <a:r>
                        <a:rPr lang="en-US" dirty="0"/>
                        <a:t>Play?</a:t>
                      </a:r>
                    </a:p>
                  </a:txBody>
                  <a:tcPr/>
                </a:tc>
                <a:extLst>
                  <a:ext uri="{0D108BD9-81ED-4DB2-BD59-A6C34878D82A}">
                    <a16:rowId xmlns:a16="http://schemas.microsoft.com/office/drawing/2014/main" val="10000"/>
                  </a:ext>
                </a:extLst>
              </a:tr>
              <a:tr h="290665">
                <a:tc>
                  <a:txBody>
                    <a:bodyPr/>
                    <a:lstStyle/>
                    <a:p>
                      <a:pPr algn="ctr"/>
                      <a:r>
                        <a:rPr lang="en-US" b="1" dirty="0">
                          <a:solidFill>
                            <a:schemeClr val="accent1"/>
                          </a:solidFill>
                        </a:rPr>
                        <a:t>C</a:t>
                      </a:r>
                    </a:p>
                  </a:txBody>
                  <a:tcPr/>
                </a:tc>
                <a:tc>
                  <a:txBody>
                    <a:bodyPr/>
                    <a:lstStyle/>
                    <a:p>
                      <a:r>
                        <a:rPr lang="en-US" dirty="0">
                          <a:solidFill>
                            <a:schemeClr val="accent1"/>
                          </a:solidFill>
                        </a:rPr>
                        <a:t>YES</a:t>
                      </a:r>
                    </a:p>
                  </a:txBody>
                  <a:tcPr/>
                </a:tc>
                <a:extLst>
                  <a:ext uri="{0D108BD9-81ED-4DB2-BD59-A6C34878D82A}">
                    <a16:rowId xmlns:a16="http://schemas.microsoft.com/office/drawing/2014/main" val="10001"/>
                  </a:ext>
                </a:extLst>
              </a:tr>
              <a:tr h="290665">
                <a:tc>
                  <a:txBody>
                    <a:bodyPr/>
                    <a:lstStyle/>
                    <a:p>
                      <a:r>
                        <a:rPr lang="en-US" dirty="0">
                          <a:solidFill>
                            <a:schemeClr val="accent1"/>
                          </a:solidFill>
                        </a:rPr>
                        <a:t>P</a:t>
                      </a:r>
                      <a:r>
                        <a:rPr lang="de-DE" dirty="0">
                          <a:solidFill>
                            <a:schemeClr val="accent1"/>
                          </a:solidFill>
                        </a:rPr>
                        <a:t>(YES)</a:t>
                      </a:r>
                      <a:endParaRPr lang="en-US" dirty="0">
                        <a:solidFill>
                          <a:schemeClr val="accent1"/>
                        </a:solidFill>
                      </a:endParaRPr>
                    </a:p>
                  </a:txBody>
                  <a:tcPr/>
                </a:tc>
                <a:tc>
                  <a:txBody>
                    <a:bodyPr/>
                    <a:lstStyle/>
                    <a:p>
                      <a:r>
                        <a:rPr lang="en-US" dirty="0">
                          <a:solidFill>
                            <a:schemeClr val="accent1"/>
                          </a:solidFill>
                        </a:rPr>
                        <a:t>0.64</a:t>
                      </a:r>
                    </a:p>
                  </a:txBody>
                  <a:tcPr/>
                </a:tc>
                <a:extLst>
                  <a:ext uri="{0D108BD9-81ED-4DB2-BD59-A6C34878D82A}">
                    <a16:rowId xmlns:a16="http://schemas.microsoft.com/office/drawing/2014/main" val="10002"/>
                  </a:ext>
                </a:extLst>
              </a:tr>
              <a:tr h="290665">
                <a:tc>
                  <a:txBody>
                    <a:bodyPr/>
                    <a:lstStyle/>
                    <a:p>
                      <a:r>
                        <a:rPr lang="en-US" dirty="0">
                          <a:solidFill>
                            <a:srgbClr val="FF0000"/>
                          </a:solidFill>
                        </a:rPr>
                        <a:t>P</a:t>
                      </a:r>
                      <a:r>
                        <a:rPr lang="de-DE" dirty="0">
                          <a:solidFill>
                            <a:srgbClr val="FF0000"/>
                          </a:solidFill>
                        </a:rPr>
                        <a:t>(NO)</a:t>
                      </a:r>
                      <a:endParaRPr lang="en-US" dirty="0">
                        <a:solidFill>
                          <a:srgbClr val="FF0000"/>
                        </a:solidFill>
                      </a:endParaRPr>
                    </a:p>
                  </a:txBody>
                  <a:tcPr/>
                </a:tc>
                <a:tc>
                  <a:txBody>
                    <a:bodyPr/>
                    <a:lstStyle/>
                    <a:p>
                      <a:r>
                        <a:rPr lang="en-US" dirty="0">
                          <a:solidFill>
                            <a:srgbClr val="FF0000"/>
                          </a:solidFill>
                        </a:rPr>
                        <a:t>0.36</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47936984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Classifier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54" y="1110153"/>
                <a:ext cx="11107906" cy="4902458"/>
              </a:xfrm>
            </p:spPr>
            <p:txBody>
              <a:bodyPr anchor="ctr">
                <a:noAutofit/>
              </a:bodyPr>
              <a:lstStyle/>
              <a:p>
                <a:pPr marL="0" indent="0">
                  <a:buNone/>
                </a:pPr>
                <a14:m>
                  <m:oMathPara xmlns:m="http://schemas.openxmlformats.org/officeDocument/2006/math">
                    <m:oMathParaPr>
                      <m:jc m:val="center"/>
                    </m:oMathParaPr>
                    <m:oMath xmlns:m="http://schemas.openxmlformats.org/officeDocument/2006/math">
                      <m:r>
                        <a:rPr lang="en-US" sz="2000" i="1" smtClean="0">
                          <a:solidFill>
                            <a:srgbClr val="FF0000"/>
                          </a:solidFill>
                          <a:latin typeface="Cambria Math" charset="0"/>
                        </a:rPr>
                        <m:t>𝑃</m:t>
                      </m:r>
                      <m:d>
                        <m:dPr>
                          <m:ctrlPr>
                            <a:rPr lang="en-US" sz="2000" i="1">
                              <a:solidFill>
                                <a:srgbClr val="FF0000"/>
                              </a:solidFill>
                              <a:latin typeface="Cambria Math" panose="02040503050406030204" pitchFamily="18" charset="0"/>
                            </a:rPr>
                          </m:ctrlPr>
                        </m:dPr>
                        <m:e>
                          <m:r>
                            <a:rPr lang="en-US" sz="2000" b="0" i="1" smtClean="0">
                              <a:solidFill>
                                <a:srgbClr val="FF0000"/>
                              </a:solidFill>
                              <a:latin typeface="Cambria Math" charset="0"/>
                            </a:rPr>
                            <m:t>𝑁𝑂</m:t>
                          </m:r>
                        </m:e>
                        <m:e>
                          <m:r>
                            <a:rPr lang="en-US" sz="2000" i="1">
                              <a:solidFill>
                                <a:srgbClr val="FF0000"/>
                              </a:solidFill>
                              <a:latin typeface="Cambria Math" charset="0"/>
                            </a:rPr>
                            <m:t>𝑋</m:t>
                          </m:r>
                        </m:e>
                      </m:d>
                      <m:r>
                        <a:rPr lang="en-US" sz="2000" i="1">
                          <a:solidFill>
                            <a:srgbClr val="FF0000"/>
                          </a:solidFill>
                          <a:latin typeface="Cambria Math" charset="0"/>
                        </a:rPr>
                        <m:t>= </m:t>
                      </m:r>
                      <m:f>
                        <m:fPr>
                          <m:ctrlPr>
                            <a:rPr lang="mr-IN" sz="2000" i="1">
                              <a:solidFill>
                                <a:srgbClr val="FF0000"/>
                              </a:solidFill>
                              <a:latin typeface="Cambria Math" panose="02040503050406030204" pitchFamily="18" charset="0"/>
                            </a:rPr>
                          </m:ctrlPr>
                        </m:fPr>
                        <m:num>
                          <m:r>
                            <a:rPr lang="en-US" sz="2000" b="0" i="0" smtClean="0">
                              <a:solidFill>
                                <a:srgbClr val="FF0000"/>
                              </a:solidFill>
                              <a:latin typeface="Cambria Math" charset="0"/>
                            </a:rPr>
                            <m:t>0.0206</m:t>
                          </m:r>
                        </m:num>
                        <m:den>
                          <m:r>
                            <a:rPr lang="en-US" sz="2000" i="1">
                              <a:solidFill>
                                <a:srgbClr val="FF0000"/>
                              </a:solidFill>
                              <a:latin typeface="Cambria Math" charset="0"/>
                            </a:rPr>
                            <m:t>𝑃</m:t>
                          </m:r>
                          <m:r>
                            <a:rPr lang="en-US" sz="2000" i="1">
                              <a:solidFill>
                                <a:srgbClr val="FF0000"/>
                              </a:solidFill>
                              <a:latin typeface="Cambria Math" charset="0"/>
                            </a:rPr>
                            <m:t>(</m:t>
                          </m:r>
                          <m:r>
                            <a:rPr lang="en-US" sz="2000" i="1">
                              <a:solidFill>
                                <a:srgbClr val="FF0000"/>
                              </a:solidFill>
                              <a:latin typeface="Cambria Math" charset="0"/>
                            </a:rPr>
                            <m:t>𝑋</m:t>
                          </m:r>
                          <m:r>
                            <a:rPr lang="en-US" sz="2000" i="1">
                              <a:solidFill>
                                <a:srgbClr val="FF0000"/>
                              </a:solidFill>
                              <a:latin typeface="Cambria Math" charset="0"/>
                            </a:rPr>
                            <m:t>)</m:t>
                          </m:r>
                        </m:den>
                      </m:f>
                    </m:oMath>
                  </m:oMathPara>
                </a14:m>
                <a:endParaRPr lang="en-US" sz="2000" dirty="0">
                  <a:solidFill>
                    <a:srgbClr val="FF0000"/>
                  </a:solidFill>
                  <a:latin typeface="Cambria Math"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54" y="1110153"/>
                <a:ext cx="11107906" cy="4902458"/>
              </a:xfrm>
              <a:blipFill rotWithShape="0">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128</a:t>
            </a:fld>
            <a:endParaRPr lang="en-US" dirty="0"/>
          </a:p>
        </p:txBody>
      </p:sp>
      <p:sp>
        <p:nvSpPr>
          <p:cNvPr id="7" name="TextBox 6"/>
          <p:cNvSpPr txBox="1"/>
          <p:nvPr/>
        </p:nvSpPr>
        <p:spPr>
          <a:xfrm>
            <a:off x="844062" y="790246"/>
            <a:ext cx="8262649" cy="369332"/>
          </a:xfrm>
          <a:prstGeom prst="rect">
            <a:avLst/>
          </a:prstGeom>
          <a:noFill/>
        </p:spPr>
        <p:txBody>
          <a:bodyPr wrap="square" rtlCol="0">
            <a:spAutoFit/>
          </a:bodyPr>
          <a:lstStyle/>
          <a:p>
            <a:r>
              <a:rPr lang="de-DE" dirty="0">
                <a:solidFill>
                  <a:schemeClr val="accent1"/>
                </a:solidFill>
              </a:rPr>
              <a:t>Lets consider the following case, and try to predict whether we can golf or not</a:t>
            </a: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nvGraphicFramePr>
            <p:xfrm>
              <a:off x="844062" y="1291872"/>
              <a:ext cx="7046010" cy="1598975"/>
            </p:xfrm>
            <a:graphic>
              <a:graphicData uri="http://schemas.openxmlformats.org/drawingml/2006/table">
                <a:tbl>
                  <a:tblPr firstRow="1" bandRow="1">
                    <a:tableStyleId>{5C22544A-7EE6-4342-B048-85BDC9FD1C3A}</a:tableStyleId>
                  </a:tblPr>
                  <a:tblGrid>
                    <a:gridCol w="1409202">
                      <a:extLst>
                        <a:ext uri="{9D8B030D-6E8A-4147-A177-3AD203B41FA5}">
                          <a16:colId xmlns:a16="http://schemas.microsoft.com/office/drawing/2014/main" val="20000"/>
                        </a:ext>
                      </a:extLst>
                    </a:gridCol>
                    <a:gridCol w="1409202">
                      <a:extLst>
                        <a:ext uri="{9D8B030D-6E8A-4147-A177-3AD203B41FA5}">
                          <a16:colId xmlns:a16="http://schemas.microsoft.com/office/drawing/2014/main" val="20001"/>
                        </a:ext>
                      </a:extLst>
                    </a:gridCol>
                    <a:gridCol w="1409202">
                      <a:extLst>
                        <a:ext uri="{9D8B030D-6E8A-4147-A177-3AD203B41FA5}">
                          <a16:colId xmlns:a16="http://schemas.microsoft.com/office/drawing/2014/main" val="20002"/>
                        </a:ext>
                      </a:extLst>
                    </a:gridCol>
                    <a:gridCol w="1409202">
                      <a:extLst>
                        <a:ext uri="{9D8B030D-6E8A-4147-A177-3AD203B41FA5}">
                          <a16:colId xmlns:a16="http://schemas.microsoft.com/office/drawing/2014/main" val="20003"/>
                        </a:ext>
                      </a:extLst>
                    </a:gridCol>
                    <a:gridCol w="1409202">
                      <a:extLst>
                        <a:ext uri="{9D8B030D-6E8A-4147-A177-3AD203B41FA5}">
                          <a16:colId xmlns:a16="http://schemas.microsoft.com/office/drawing/2014/main" val="20004"/>
                        </a:ext>
                      </a:extLst>
                    </a:gridCol>
                  </a:tblGrid>
                  <a:tr h="501695">
                    <a:tc>
                      <a:txBody>
                        <a:bodyPr/>
                        <a:lstStyle/>
                        <a:p>
                          <a:endParaRPr lang="en-US" dirty="0"/>
                        </a:p>
                      </a:txBody>
                      <a:tcPr/>
                    </a:tc>
                    <a:tc>
                      <a:txBody>
                        <a:bodyPr/>
                        <a:lstStyle/>
                        <a:p>
                          <a:r>
                            <a:rPr lang="en-US" dirty="0"/>
                            <a:t>Outlook</a:t>
                          </a:r>
                        </a:p>
                      </a:txBody>
                      <a:tcPr/>
                    </a:tc>
                    <a:tc>
                      <a:txBody>
                        <a:bodyPr/>
                        <a:lstStyle/>
                        <a:p>
                          <a:r>
                            <a:rPr lang="en-US" dirty="0"/>
                            <a:t>Temperature</a:t>
                          </a:r>
                        </a:p>
                      </a:txBody>
                      <a:tcPr/>
                    </a:tc>
                    <a:tc>
                      <a:txBody>
                        <a:bodyPr/>
                        <a:lstStyle/>
                        <a:p>
                          <a:r>
                            <a:rPr lang="en-US" dirty="0"/>
                            <a:t>Humidity</a:t>
                          </a:r>
                        </a:p>
                      </a:txBody>
                      <a:tcPr/>
                    </a:tc>
                    <a:tc>
                      <a:txBody>
                        <a:bodyPr/>
                        <a:lstStyle/>
                        <a:p>
                          <a:r>
                            <a:rPr lang="en-US" dirty="0"/>
                            <a:t>Windy?</a:t>
                          </a:r>
                        </a:p>
                      </a:txBody>
                      <a:tcPr/>
                    </a:tc>
                    <a:extLst>
                      <a:ext uri="{0D108BD9-81ED-4DB2-BD59-A6C34878D82A}">
                        <a16:rowId xmlns:a16="http://schemas.microsoft.com/office/drawing/2014/main" val="10000"/>
                      </a:ext>
                    </a:extLst>
                  </a:tr>
                  <a:tr h="290665">
                    <a:tc>
                      <a:txBody>
                        <a:bodyPr/>
                        <a:lstStyle/>
                        <a:p>
                          <a:pPr algn="ctr"/>
                          <a:r>
                            <a:rPr lang="en-US" b="1" dirty="0">
                              <a:solidFill>
                                <a:schemeClr val="accent1"/>
                              </a:solidFill>
                            </a:rPr>
                            <a:t>X</a:t>
                          </a:r>
                        </a:p>
                      </a:txBody>
                      <a:tcPr/>
                    </a:tc>
                    <a:tc>
                      <a:txBody>
                        <a:bodyPr/>
                        <a:lstStyle/>
                        <a:p>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charset="0"/>
                                    </a:rPr>
                                    <m:t>𝑋</m:t>
                                  </m:r>
                                </m:e>
                                <m:sub>
                                  <m:r>
                                    <a:rPr lang="en-US" b="0" i="1" smtClean="0">
                                      <a:solidFill>
                                        <a:schemeClr val="accent1"/>
                                      </a:solidFill>
                                      <a:latin typeface="Cambria Math" charset="0"/>
                                    </a:rPr>
                                    <m:t>1</m:t>
                                  </m:r>
                                </m:sub>
                              </m:sSub>
                            </m:oMath>
                          </a14:m>
                          <a:r>
                            <a:rPr lang="en-US" dirty="0">
                              <a:solidFill>
                                <a:schemeClr val="accent1"/>
                              </a:solidFill>
                            </a:rPr>
                            <a:t>= Sunny</a:t>
                          </a:r>
                        </a:p>
                      </a:txBody>
                      <a:tcPr/>
                    </a:tc>
                    <a:tc>
                      <a:txBody>
                        <a:bodyPr/>
                        <a:lstStyle/>
                        <a:p>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charset="0"/>
                                    </a:rPr>
                                    <m:t>𝑋</m:t>
                                  </m:r>
                                </m:e>
                                <m:sub>
                                  <m:r>
                                    <a:rPr lang="en-US" b="0" i="1" smtClean="0">
                                      <a:solidFill>
                                        <a:schemeClr val="accent1"/>
                                      </a:solidFill>
                                      <a:latin typeface="Cambria Math" charset="0"/>
                                    </a:rPr>
                                    <m:t>2</m:t>
                                  </m:r>
                                </m:sub>
                              </m:sSub>
                              <m:r>
                                <a:rPr lang="en-US" b="0" i="1" smtClean="0">
                                  <a:solidFill>
                                    <a:schemeClr val="accent1"/>
                                  </a:solidFill>
                                  <a:latin typeface="Cambria Math" charset="0"/>
                                </a:rPr>
                                <m:t>= </m:t>
                              </m:r>
                            </m:oMath>
                          </a14:m>
                          <a:r>
                            <a:rPr lang="en-US" dirty="0">
                              <a:solidFill>
                                <a:schemeClr val="accent1"/>
                              </a:solidFill>
                            </a:rPr>
                            <a:t>Cool</a:t>
                          </a:r>
                        </a:p>
                      </a:txBody>
                      <a:tcPr/>
                    </a:tc>
                    <a:tc>
                      <a:txBody>
                        <a:bodyPr/>
                        <a:lstStyle/>
                        <a:p>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charset="0"/>
                                    </a:rPr>
                                    <m:t>𝑋</m:t>
                                  </m:r>
                                </m:e>
                                <m:sub>
                                  <m:r>
                                    <a:rPr lang="en-US" b="0" i="1" smtClean="0">
                                      <a:solidFill>
                                        <a:schemeClr val="accent1"/>
                                      </a:solidFill>
                                      <a:latin typeface="Cambria Math" charset="0"/>
                                    </a:rPr>
                                    <m:t>3</m:t>
                                  </m:r>
                                </m:sub>
                              </m:sSub>
                              <m:r>
                                <a:rPr lang="en-US" b="0" i="1" smtClean="0">
                                  <a:solidFill>
                                    <a:schemeClr val="accent1"/>
                                  </a:solidFill>
                                  <a:latin typeface="Cambria Math" charset="0"/>
                                </a:rPr>
                                <m:t>= </m:t>
                              </m:r>
                            </m:oMath>
                          </a14:m>
                          <a:r>
                            <a:rPr lang="en-US" dirty="0">
                              <a:solidFill>
                                <a:schemeClr val="accent1"/>
                              </a:solidFill>
                            </a:rPr>
                            <a:t>High</a:t>
                          </a:r>
                        </a:p>
                      </a:txBody>
                      <a:tcPr/>
                    </a:tc>
                    <a:tc>
                      <a:txBody>
                        <a:bodyPr/>
                        <a:lstStyle/>
                        <a:p>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charset="0"/>
                                    </a:rPr>
                                    <m:t>𝑋</m:t>
                                  </m:r>
                                </m:e>
                                <m:sub>
                                  <m:r>
                                    <a:rPr lang="en-US" b="0" i="1" smtClean="0">
                                      <a:solidFill>
                                        <a:schemeClr val="accent1"/>
                                      </a:solidFill>
                                      <a:latin typeface="Cambria Math" charset="0"/>
                                    </a:rPr>
                                    <m:t>4</m:t>
                                  </m:r>
                                </m:sub>
                              </m:sSub>
                              <m:r>
                                <a:rPr lang="en-US" b="0" i="1" smtClean="0">
                                  <a:solidFill>
                                    <a:schemeClr val="accent1"/>
                                  </a:solidFill>
                                  <a:latin typeface="Cambria Math" charset="0"/>
                                </a:rPr>
                                <m:t>= </m:t>
                              </m:r>
                            </m:oMath>
                          </a14:m>
                          <a:r>
                            <a:rPr lang="en-US" dirty="0">
                              <a:solidFill>
                                <a:schemeClr val="accent1"/>
                              </a:solidFill>
                            </a:rPr>
                            <a:t>TRUE</a:t>
                          </a:r>
                        </a:p>
                      </a:txBody>
                      <a:tcPr/>
                    </a:tc>
                    <a:extLst>
                      <a:ext uri="{0D108BD9-81ED-4DB2-BD59-A6C34878D82A}">
                        <a16:rowId xmlns:a16="http://schemas.microsoft.com/office/drawing/2014/main" val="10001"/>
                      </a:ext>
                    </a:extLst>
                  </a:tr>
                  <a:tr h="29066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P(X|YES)</a:t>
                          </a:r>
                        </a:p>
                      </a:txBody>
                      <a:tcPr/>
                    </a:tc>
                    <a:tc>
                      <a:txBody>
                        <a:bodyPr/>
                        <a:lstStyle/>
                        <a:p>
                          <a:r>
                            <a:rPr lang="en-US" dirty="0">
                              <a:solidFill>
                                <a:schemeClr val="accent1"/>
                              </a:solidFill>
                            </a:rPr>
                            <a:t>0.22</a:t>
                          </a:r>
                        </a:p>
                      </a:txBody>
                      <a:tcPr/>
                    </a:tc>
                    <a:tc>
                      <a:txBody>
                        <a:bodyPr/>
                        <a:lstStyle/>
                        <a:p>
                          <a:r>
                            <a:rPr lang="en-US" dirty="0">
                              <a:solidFill>
                                <a:schemeClr val="accent1"/>
                              </a:solidFill>
                            </a:rPr>
                            <a:t>0.33</a:t>
                          </a:r>
                        </a:p>
                      </a:txBody>
                      <a:tcPr/>
                    </a:tc>
                    <a:tc>
                      <a:txBody>
                        <a:bodyPr/>
                        <a:lstStyle/>
                        <a:p>
                          <a:r>
                            <a:rPr lang="en-US" dirty="0">
                              <a:solidFill>
                                <a:schemeClr val="accent1"/>
                              </a:solidFill>
                            </a:rPr>
                            <a:t>0.33</a:t>
                          </a:r>
                        </a:p>
                      </a:txBody>
                      <a:tcPr/>
                    </a:tc>
                    <a:tc>
                      <a:txBody>
                        <a:bodyPr/>
                        <a:lstStyle/>
                        <a:p>
                          <a:r>
                            <a:rPr lang="en-US" dirty="0">
                              <a:solidFill>
                                <a:schemeClr val="accent1"/>
                              </a:solidFill>
                            </a:rPr>
                            <a:t>0.33</a:t>
                          </a:r>
                        </a:p>
                      </a:txBody>
                      <a:tcPr/>
                    </a:tc>
                    <a:extLst>
                      <a:ext uri="{0D108BD9-81ED-4DB2-BD59-A6C34878D82A}">
                        <a16:rowId xmlns:a16="http://schemas.microsoft.com/office/drawing/2014/main" val="10002"/>
                      </a:ext>
                    </a:extLst>
                  </a:tr>
                  <a:tr h="290665">
                    <a:tc>
                      <a:txBody>
                        <a:bodyPr/>
                        <a:lstStyle/>
                        <a:p>
                          <a:r>
                            <a:rPr lang="en-US" dirty="0">
                              <a:solidFill>
                                <a:srgbClr val="FF0000"/>
                              </a:solidFill>
                            </a:rPr>
                            <a:t>P(X|NO)</a:t>
                          </a:r>
                        </a:p>
                      </a:txBody>
                      <a:tcPr/>
                    </a:tc>
                    <a:tc>
                      <a:txBody>
                        <a:bodyPr/>
                        <a:lstStyle/>
                        <a:p>
                          <a:r>
                            <a:rPr lang="en-US" dirty="0">
                              <a:solidFill>
                                <a:srgbClr val="FF0000"/>
                              </a:solidFill>
                            </a:rPr>
                            <a:t>0.6</a:t>
                          </a:r>
                        </a:p>
                      </a:txBody>
                      <a:tcPr/>
                    </a:tc>
                    <a:tc>
                      <a:txBody>
                        <a:bodyPr/>
                        <a:lstStyle/>
                        <a:p>
                          <a:r>
                            <a:rPr lang="en-US" dirty="0">
                              <a:solidFill>
                                <a:srgbClr val="FF0000"/>
                              </a:solidFill>
                            </a:rPr>
                            <a:t>0.2</a:t>
                          </a:r>
                        </a:p>
                      </a:txBody>
                      <a:tcPr/>
                    </a:tc>
                    <a:tc>
                      <a:txBody>
                        <a:bodyPr/>
                        <a:lstStyle/>
                        <a:p>
                          <a:r>
                            <a:rPr lang="en-US" dirty="0">
                              <a:solidFill>
                                <a:srgbClr val="FF0000"/>
                              </a:solidFill>
                            </a:rPr>
                            <a:t>0.8</a:t>
                          </a:r>
                        </a:p>
                      </a:txBody>
                      <a:tcPr/>
                    </a:tc>
                    <a:tc>
                      <a:txBody>
                        <a:bodyPr/>
                        <a:lstStyle/>
                        <a:p>
                          <a:r>
                            <a:rPr lang="en-US" dirty="0">
                              <a:solidFill>
                                <a:srgbClr val="FF0000"/>
                              </a:solidFill>
                            </a:rPr>
                            <a:t>0.6</a:t>
                          </a:r>
                        </a:p>
                      </a:txBody>
                      <a:tcPr/>
                    </a:tc>
                    <a:extLst>
                      <a:ext uri="{0D108BD9-81ED-4DB2-BD59-A6C34878D82A}">
                        <a16:rowId xmlns:a16="http://schemas.microsoft.com/office/drawing/2014/main" val="10003"/>
                      </a:ext>
                    </a:extLst>
                  </a:tr>
                </a:tbl>
              </a:graphicData>
            </a:graphic>
          </p:graphicFrame>
        </mc:Choice>
        <mc:Fallback xmlns="">
          <p:graphicFrame>
            <p:nvGraphicFramePr>
              <p:cNvPr id="5" name="Table 4"/>
              <p:cNvGraphicFramePr>
                <a:graphicFrameLocks noGrp="1"/>
              </p:cNvGraphicFramePr>
              <p:nvPr/>
            </p:nvGraphicFramePr>
            <p:xfrm>
              <a:off x="844062" y="1291872"/>
              <a:ext cx="7046010" cy="1598975"/>
            </p:xfrm>
            <a:graphic>
              <a:graphicData uri="http://schemas.openxmlformats.org/drawingml/2006/table">
                <a:tbl>
                  <a:tblPr firstRow="1" bandRow="1">
                    <a:tableStyleId>{5C22544A-7EE6-4342-B048-85BDC9FD1C3A}</a:tableStyleId>
                  </a:tblPr>
                  <a:tblGrid>
                    <a:gridCol w="1409202"/>
                    <a:gridCol w="1409202"/>
                    <a:gridCol w="1409202"/>
                    <a:gridCol w="1409202"/>
                    <a:gridCol w="1409202"/>
                  </a:tblGrid>
                  <a:tr h="501695">
                    <a:tc>
                      <a:txBody>
                        <a:bodyPr/>
                        <a:lstStyle/>
                        <a:p>
                          <a:endParaRPr lang="en-US" dirty="0" smtClean="0"/>
                        </a:p>
                      </a:txBody>
                      <a:tcPr/>
                    </a:tc>
                    <a:tc>
                      <a:txBody>
                        <a:bodyPr/>
                        <a:lstStyle/>
                        <a:p>
                          <a:r>
                            <a:rPr lang="en-US" dirty="0" smtClean="0"/>
                            <a:t>Outlook</a:t>
                          </a:r>
                        </a:p>
                      </a:txBody>
                      <a:tcPr/>
                    </a:tc>
                    <a:tc>
                      <a:txBody>
                        <a:bodyPr/>
                        <a:lstStyle/>
                        <a:p>
                          <a:r>
                            <a:rPr lang="en-US" dirty="0" smtClean="0"/>
                            <a:t>Temperature</a:t>
                          </a:r>
                          <a:endParaRPr lang="en-US" dirty="0"/>
                        </a:p>
                      </a:txBody>
                      <a:tcPr/>
                    </a:tc>
                    <a:tc>
                      <a:txBody>
                        <a:bodyPr/>
                        <a:lstStyle/>
                        <a:p>
                          <a:r>
                            <a:rPr lang="en-US" dirty="0" smtClean="0"/>
                            <a:t>Humidity</a:t>
                          </a:r>
                          <a:endParaRPr lang="en-US" dirty="0"/>
                        </a:p>
                      </a:txBody>
                      <a:tcPr/>
                    </a:tc>
                    <a:tc>
                      <a:txBody>
                        <a:bodyPr/>
                        <a:lstStyle/>
                        <a:p>
                          <a:r>
                            <a:rPr lang="en-US" dirty="0" smtClean="0"/>
                            <a:t>Windy?</a:t>
                          </a:r>
                          <a:endParaRPr lang="en-US" dirty="0"/>
                        </a:p>
                      </a:txBody>
                      <a:tcPr/>
                    </a:tc>
                  </a:tr>
                  <a:tr h="365760">
                    <a:tc>
                      <a:txBody>
                        <a:bodyPr/>
                        <a:lstStyle/>
                        <a:p>
                          <a:pPr algn="ctr"/>
                          <a:r>
                            <a:rPr lang="en-US" b="1" dirty="0" smtClean="0">
                              <a:solidFill>
                                <a:schemeClr val="accent1"/>
                              </a:solidFill>
                            </a:rPr>
                            <a:t>X</a:t>
                          </a:r>
                          <a:endParaRPr lang="en-US" b="1" dirty="0">
                            <a:solidFill>
                              <a:schemeClr val="accent1"/>
                            </a:solidFill>
                          </a:endParaRPr>
                        </a:p>
                      </a:txBody>
                      <a:tcPr/>
                    </a:tc>
                    <a:tc>
                      <a:txBody>
                        <a:bodyPr/>
                        <a:lstStyle/>
                        <a:p>
                          <a:endParaRPr lang="en-US"/>
                        </a:p>
                      </a:txBody>
                      <a:tcPr>
                        <a:blipFill rotWithShape="0">
                          <a:blip r:embed="rId4"/>
                          <a:stretch>
                            <a:fillRect l="-100000" t="-146667" r="-300862" b="-226667"/>
                          </a:stretch>
                        </a:blipFill>
                      </a:tcPr>
                    </a:tc>
                    <a:tc>
                      <a:txBody>
                        <a:bodyPr/>
                        <a:lstStyle/>
                        <a:p>
                          <a:endParaRPr lang="en-US"/>
                        </a:p>
                      </a:txBody>
                      <a:tcPr>
                        <a:blipFill rotWithShape="0">
                          <a:blip r:embed="rId4"/>
                          <a:stretch>
                            <a:fillRect l="-200866" t="-146667" r="-202165" b="-226667"/>
                          </a:stretch>
                        </a:blipFill>
                      </a:tcPr>
                    </a:tc>
                    <a:tc>
                      <a:txBody>
                        <a:bodyPr/>
                        <a:lstStyle/>
                        <a:p>
                          <a:endParaRPr lang="en-US"/>
                        </a:p>
                      </a:txBody>
                      <a:tcPr>
                        <a:blipFill rotWithShape="0">
                          <a:blip r:embed="rId4"/>
                          <a:stretch>
                            <a:fillRect l="-299569" t="-146667" r="-101293" b="-226667"/>
                          </a:stretch>
                        </a:blipFill>
                      </a:tcPr>
                    </a:tc>
                    <a:tc>
                      <a:txBody>
                        <a:bodyPr/>
                        <a:lstStyle/>
                        <a:p>
                          <a:endParaRPr lang="en-US"/>
                        </a:p>
                      </a:txBody>
                      <a:tcPr>
                        <a:blipFill rotWithShape="0">
                          <a:blip r:embed="rId4"/>
                          <a:stretch>
                            <a:fillRect l="-401299" t="-146667" r="-1732" b="-226667"/>
                          </a:stretch>
                        </a:blipFill>
                      </a:tcPr>
                    </a:tc>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accent1"/>
                              </a:solidFill>
                            </a:rPr>
                            <a:t>P(X|YES)</a:t>
                          </a:r>
                          <a:endParaRPr lang="en-US" dirty="0">
                            <a:solidFill>
                              <a:schemeClr val="accent1"/>
                            </a:solidFill>
                          </a:endParaRPr>
                        </a:p>
                      </a:txBody>
                      <a:tcPr/>
                    </a:tc>
                    <a:tc>
                      <a:txBody>
                        <a:bodyPr/>
                        <a:lstStyle/>
                        <a:p>
                          <a:r>
                            <a:rPr lang="en-US" dirty="0" smtClean="0">
                              <a:solidFill>
                                <a:schemeClr val="accent1"/>
                              </a:solidFill>
                            </a:rPr>
                            <a:t>0.22</a:t>
                          </a:r>
                          <a:endParaRPr lang="en-US" dirty="0">
                            <a:solidFill>
                              <a:schemeClr val="accent1"/>
                            </a:solidFill>
                          </a:endParaRPr>
                        </a:p>
                      </a:txBody>
                      <a:tcPr/>
                    </a:tc>
                    <a:tc>
                      <a:txBody>
                        <a:bodyPr/>
                        <a:lstStyle/>
                        <a:p>
                          <a:r>
                            <a:rPr lang="en-US" dirty="0" smtClean="0">
                              <a:solidFill>
                                <a:schemeClr val="accent1"/>
                              </a:solidFill>
                            </a:rPr>
                            <a:t>0.33</a:t>
                          </a:r>
                          <a:endParaRPr lang="en-US" dirty="0">
                            <a:solidFill>
                              <a:schemeClr val="accent1"/>
                            </a:solidFill>
                          </a:endParaRPr>
                        </a:p>
                      </a:txBody>
                      <a:tcPr/>
                    </a:tc>
                    <a:tc>
                      <a:txBody>
                        <a:bodyPr/>
                        <a:lstStyle/>
                        <a:p>
                          <a:r>
                            <a:rPr lang="en-US" dirty="0" smtClean="0">
                              <a:solidFill>
                                <a:schemeClr val="accent1"/>
                              </a:solidFill>
                            </a:rPr>
                            <a:t>0.33</a:t>
                          </a:r>
                          <a:endParaRPr lang="en-US" dirty="0">
                            <a:solidFill>
                              <a:schemeClr val="accent1"/>
                            </a:solidFill>
                          </a:endParaRPr>
                        </a:p>
                      </a:txBody>
                      <a:tcPr/>
                    </a:tc>
                    <a:tc>
                      <a:txBody>
                        <a:bodyPr/>
                        <a:lstStyle/>
                        <a:p>
                          <a:r>
                            <a:rPr lang="en-US" dirty="0" smtClean="0">
                              <a:solidFill>
                                <a:schemeClr val="accent1"/>
                              </a:solidFill>
                            </a:rPr>
                            <a:t>0.33</a:t>
                          </a:r>
                          <a:endParaRPr lang="en-US" dirty="0">
                            <a:solidFill>
                              <a:schemeClr val="accent1"/>
                            </a:solidFill>
                          </a:endParaRPr>
                        </a:p>
                      </a:txBody>
                      <a:tcPr/>
                    </a:tc>
                  </a:tr>
                  <a:tr h="365760">
                    <a:tc>
                      <a:txBody>
                        <a:bodyPr/>
                        <a:lstStyle/>
                        <a:p>
                          <a:r>
                            <a:rPr lang="en-US" dirty="0" smtClean="0">
                              <a:solidFill>
                                <a:srgbClr val="FF0000"/>
                              </a:solidFill>
                            </a:rPr>
                            <a:t>P(X|NO)</a:t>
                          </a:r>
                          <a:endParaRPr lang="en-US" dirty="0">
                            <a:solidFill>
                              <a:srgbClr val="FF0000"/>
                            </a:solidFill>
                          </a:endParaRPr>
                        </a:p>
                      </a:txBody>
                      <a:tcPr/>
                    </a:tc>
                    <a:tc>
                      <a:txBody>
                        <a:bodyPr/>
                        <a:lstStyle/>
                        <a:p>
                          <a:r>
                            <a:rPr lang="en-US" dirty="0" smtClean="0">
                              <a:solidFill>
                                <a:srgbClr val="FF0000"/>
                              </a:solidFill>
                            </a:rPr>
                            <a:t>0.6</a:t>
                          </a:r>
                          <a:endParaRPr lang="en-US" dirty="0">
                            <a:solidFill>
                              <a:srgbClr val="FF0000"/>
                            </a:solidFill>
                          </a:endParaRPr>
                        </a:p>
                      </a:txBody>
                      <a:tcPr/>
                    </a:tc>
                    <a:tc>
                      <a:txBody>
                        <a:bodyPr/>
                        <a:lstStyle/>
                        <a:p>
                          <a:r>
                            <a:rPr lang="en-US" dirty="0" smtClean="0">
                              <a:solidFill>
                                <a:srgbClr val="FF0000"/>
                              </a:solidFill>
                            </a:rPr>
                            <a:t>0.2</a:t>
                          </a:r>
                          <a:endParaRPr lang="en-US" dirty="0">
                            <a:solidFill>
                              <a:srgbClr val="FF0000"/>
                            </a:solidFill>
                          </a:endParaRPr>
                        </a:p>
                      </a:txBody>
                      <a:tcPr/>
                    </a:tc>
                    <a:tc>
                      <a:txBody>
                        <a:bodyPr/>
                        <a:lstStyle/>
                        <a:p>
                          <a:r>
                            <a:rPr lang="en-US" dirty="0" smtClean="0">
                              <a:solidFill>
                                <a:srgbClr val="FF0000"/>
                              </a:solidFill>
                            </a:rPr>
                            <a:t>0.8</a:t>
                          </a:r>
                          <a:endParaRPr lang="en-US" dirty="0">
                            <a:solidFill>
                              <a:srgbClr val="FF0000"/>
                            </a:solidFill>
                          </a:endParaRPr>
                        </a:p>
                      </a:txBody>
                      <a:tcPr/>
                    </a:tc>
                    <a:tc>
                      <a:txBody>
                        <a:bodyPr/>
                        <a:lstStyle/>
                        <a:p>
                          <a:r>
                            <a:rPr lang="en-US" dirty="0" smtClean="0">
                              <a:solidFill>
                                <a:srgbClr val="FF0000"/>
                              </a:solidFill>
                            </a:rPr>
                            <a:t>0.6</a:t>
                          </a:r>
                          <a:endParaRPr lang="en-US" dirty="0">
                            <a:solidFill>
                              <a:srgbClr val="FF0000"/>
                            </a:solidFill>
                          </a:endParaRPr>
                        </a:p>
                      </a:txBody>
                      <a:tcPr/>
                    </a:tc>
                  </a:tr>
                </a:tbl>
              </a:graphicData>
            </a:graphic>
          </p:graphicFrame>
        </mc:Fallback>
      </mc:AlternateContent>
      <p:graphicFrame>
        <p:nvGraphicFramePr>
          <p:cNvPr id="6" name="Table 5"/>
          <p:cNvGraphicFramePr>
            <a:graphicFrameLocks noGrp="1"/>
          </p:cNvGraphicFramePr>
          <p:nvPr/>
        </p:nvGraphicFramePr>
        <p:xfrm>
          <a:off x="9106711" y="1291872"/>
          <a:ext cx="2194044" cy="1598975"/>
        </p:xfrm>
        <a:graphic>
          <a:graphicData uri="http://schemas.openxmlformats.org/drawingml/2006/table">
            <a:tbl>
              <a:tblPr firstRow="1" bandRow="1">
                <a:tableStyleId>{5C22544A-7EE6-4342-B048-85BDC9FD1C3A}</a:tableStyleId>
              </a:tblPr>
              <a:tblGrid>
                <a:gridCol w="1097022">
                  <a:extLst>
                    <a:ext uri="{9D8B030D-6E8A-4147-A177-3AD203B41FA5}">
                      <a16:colId xmlns:a16="http://schemas.microsoft.com/office/drawing/2014/main" val="20000"/>
                    </a:ext>
                  </a:extLst>
                </a:gridCol>
                <a:gridCol w="1097022">
                  <a:extLst>
                    <a:ext uri="{9D8B030D-6E8A-4147-A177-3AD203B41FA5}">
                      <a16:colId xmlns:a16="http://schemas.microsoft.com/office/drawing/2014/main" val="20001"/>
                    </a:ext>
                  </a:extLst>
                </a:gridCol>
              </a:tblGrid>
              <a:tr h="501695">
                <a:tc>
                  <a:txBody>
                    <a:bodyPr/>
                    <a:lstStyle/>
                    <a:p>
                      <a:endParaRPr lang="en-US" dirty="0"/>
                    </a:p>
                  </a:txBody>
                  <a:tcPr/>
                </a:tc>
                <a:tc>
                  <a:txBody>
                    <a:bodyPr/>
                    <a:lstStyle/>
                    <a:p>
                      <a:r>
                        <a:rPr lang="en-US" dirty="0"/>
                        <a:t>Play?</a:t>
                      </a:r>
                    </a:p>
                  </a:txBody>
                  <a:tcPr/>
                </a:tc>
                <a:extLst>
                  <a:ext uri="{0D108BD9-81ED-4DB2-BD59-A6C34878D82A}">
                    <a16:rowId xmlns:a16="http://schemas.microsoft.com/office/drawing/2014/main" val="10000"/>
                  </a:ext>
                </a:extLst>
              </a:tr>
              <a:tr h="290665">
                <a:tc>
                  <a:txBody>
                    <a:bodyPr/>
                    <a:lstStyle/>
                    <a:p>
                      <a:pPr algn="ctr"/>
                      <a:r>
                        <a:rPr lang="en-US" b="1" dirty="0">
                          <a:solidFill>
                            <a:schemeClr val="accent1"/>
                          </a:solidFill>
                        </a:rPr>
                        <a:t>C</a:t>
                      </a:r>
                    </a:p>
                  </a:txBody>
                  <a:tcPr/>
                </a:tc>
                <a:tc>
                  <a:txBody>
                    <a:bodyPr/>
                    <a:lstStyle/>
                    <a:p>
                      <a:r>
                        <a:rPr lang="en-US" dirty="0">
                          <a:solidFill>
                            <a:schemeClr val="accent1"/>
                          </a:solidFill>
                        </a:rPr>
                        <a:t>YES</a:t>
                      </a:r>
                    </a:p>
                  </a:txBody>
                  <a:tcPr/>
                </a:tc>
                <a:extLst>
                  <a:ext uri="{0D108BD9-81ED-4DB2-BD59-A6C34878D82A}">
                    <a16:rowId xmlns:a16="http://schemas.microsoft.com/office/drawing/2014/main" val="10001"/>
                  </a:ext>
                </a:extLst>
              </a:tr>
              <a:tr h="290665">
                <a:tc>
                  <a:txBody>
                    <a:bodyPr/>
                    <a:lstStyle/>
                    <a:p>
                      <a:r>
                        <a:rPr lang="en-US" dirty="0">
                          <a:solidFill>
                            <a:schemeClr val="accent1"/>
                          </a:solidFill>
                        </a:rPr>
                        <a:t>P</a:t>
                      </a:r>
                      <a:r>
                        <a:rPr lang="de-DE" dirty="0">
                          <a:solidFill>
                            <a:schemeClr val="accent1"/>
                          </a:solidFill>
                        </a:rPr>
                        <a:t>(YES)</a:t>
                      </a:r>
                      <a:endParaRPr lang="en-US" dirty="0">
                        <a:solidFill>
                          <a:schemeClr val="accent1"/>
                        </a:solidFill>
                      </a:endParaRPr>
                    </a:p>
                  </a:txBody>
                  <a:tcPr/>
                </a:tc>
                <a:tc>
                  <a:txBody>
                    <a:bodyPr/>
                    <a:lstStyle/>
                    <a:p>
                      <a:r>
                        <a:rPr lang="en-US" dirty="0">
                          <a:solidFill>
                            <a:schemeClr val="accent1"/>
                          </a:solidFill>
                        </a:rPr>
                        <a:t>0.64</a:t>
                      </a:r>
                    </a:p>
                  </a:txBody>
                  <a:tcPr/>
                </a:tc>
                <a:extLst>
                  <a:ext uri="{0D108BD9-81ED-4DB2-BD59-A6C34878D82A}">
                    <a16:rowId xmlns:a16="http://schemas.microsoft.com/office/drawing/2014/main" val="10002"/>
                  </a:ext>
                </a:extLst>
              </a:tr>
              <a:tr h="290665">
                <a:tc>
                  <a:txBody>
                    <a:bodyPr/>
                    <a:lstStyle/>
                    <a:p>
                      <a:r>
                        <a:rPr lang="en-US" dirty="0">
                          <a:solidFill>
                            <a:srgbClr val="FF0000"/>
                          </a:solidFill>
                        </a:rPr>
                        <a:t>P</a:t>
                      </a:r>
                      <a:r>
                        <a:rPr lang="de-DE" dirty="0">
                          <a:solidFill>
                            <a:srgbClr val="FF0000"/>
                          </a:solidFill>
                        </a:rPr>
                        <a:t>(NO)</a:t>
                      </a:r>
                      <a:endParaRPr lang="en-US" dirty="0">
                        <a:solidFill>
                          <a:srgbClr val="FF0000"/>
                        </a:solidFill>
                      </a:endParaRPr>
                    </a:p>
                  </a:txBody>
                  <a:tcPr/>
                </a:tc>
                <a:tc>
                  <a:txBody>
                    <a:bodyPr/>
                    <a:lstStyle/>
                    <a:p>
                      <a:r>
                        <a:rPr lang="en-US" dirty="0">
                          <a:solidFill>
                            <a:srgbClr val="FF0000"/>
                          </a:solidFill>
                        </a:rPr>
                        <a:t>0.36</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44691958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Classifier Example</a:t>
            </a:r>
          </a:p>
        </p:txBody>
      </p:sp>
      <p:sp>
        <p:nvSpPr>
          <p:cNvPr id="4" name="Slide Number Placeholder 3"/>
          <p:cNvSpPr>
            <a:spLocks noGrp="1"/>
          </p:cNvSpPr>
          <p:nvPr>
            <p:ph type="sldNum" sz="quarter" idx="12"/>
          </p:nvPr>
        </p:nvSpPr>
        <p:spPr/>
        <p:txBody>
          <a:bodyPr/>
          <a:lstStyle/>
          <a:p>
            <a:fld id="{5ACD0CF0-90CC-9C41-A77B-2776398A8C8B}" type="slidenum">
              <a:rPr lang="en-US" smtClean="0"/>
              <a:pPr/>
              <a:t>129</a:t>
            </a:fld>
            <a:endParaRPr lang="en-US" dirty="0"/>
          </a:p>
        </p:txBody>
      </p:sp>
      <p:sp>
        <p:nvSpPr>
          <p:cNvPr id="7" name="TextBox 6"/>
          <p:cNvSpPr txBox="1"/>
          <p:nvPr/>
        </p:nvSpPr>
        <p:spPr>
          <a:xfrm>
            <a:off x="844062" y="790246"/>
            <a:ext cx="8262649" cy="369332"/>
          </a:xfrm>
          <a:prstGeom prst="rect">
            <a:avLst/>
          </a:prstGeom>
          <a:noFill/>
        </p:spPr>
        <p:txBody>
          <a:bodyPr wrap="square" rtlCol="0">
            <a:spAutoFit/>
          </a:bodyPr>
          <a:lstStyle/>
          <a:p>
            <a:r>
              <a:rPr lang="de-DE" dirty="0">
                <a:solidFill>
                  <a:schemeClr val="accent1"/>
                </a:solidFill>
              </a:rPr>
              <a:t>Lets consider the following case, and try to predict whether we can golf or not</a:t>
            </a: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nvGraphicFramePr>
            <p:xfrm>
              <a:off x="844062" y="1291872"/>
              <a:ext cx="7046010" cy="1598975"/>
            </p:xfrm>
            <a:graphic>
              <a:graphicData uri="http://schemas.openxmlformats.org/drawingml/2006/table">
                <a:tbl>
                  <a:tblPr firstRow="1" bandRow="1">
                    <a:tableStyleId>{5C22544A-7EE6-4342-B048-85BDC9FD1C3A}</a:tableStyleId>
                  </a:tblPr>
                  <a:tblGrid>
                    <a:gridCol w="1409202">
                      <a:extLst>
                        <a:ext uri="{9D8B030D-6E8A-4147-A177-3AD203B41FA5}">
                          <a16:colId xmlns:a16="http://schemas.microsoft.com/office/drawing/2014/main" val="20000"/>
                        </a:ext>
                      </a:extLst>
                    </a:gridCol>
                    <a:gridCol w="1409202">
                      <a:extLst>
                        <a:ext uri="{9D8B030D-6E8A-4147-A177-3AD203B41FA5}">
                          <a16:colId xmlns:a16="http://schemas.microsoft.com/office/drawing/2014/main" val="20001"/>
                        </a:ext>
                      </a:extLst>
                    </a:gridCol>
                    <a:gridCol w="1409202">
                      <a:extLst>
                        <a:ext uri="{9D8B030D-6E8A-4147-A177-3AD203B41FA5}">
                          <a16:colId xmlns:a16="http://schemas.microsoft.com/office/drawing/2014/main" val="20002"/>
                        </a:ext>
                      </a:extLst>
                    </a:gridCol>
                    <a:gridCol w="1409202">
                      <a:extLst>
                        <a:ext uri="{9D8B030D-6E8A-4147-A177-3AD203B41FA5}">
                          <a16:colId xmlns:a16="http://schemas.microsoft.com/office/drawing/2014/main" val="20003"/>
                        </a:ext>
                      </a:extLst>
                    </a:gridCol>
                    <a:gridCol w="1409202">
                      <a:extLst>
                        <a:ext uri="{9D8B030D-6E8A-4147-A177-3AD203B41FA5}">
                          <a16:colId xmlns:a16="http://schemas.microsoft.com/office/drawing/2014/main" val="20004"/>
                        </a:ext>
                      </a:extLst>
                    </a:gridCol>
                  </a:tblGrid>
                  <a:tr h="501695">
                    <a:tc>
                      <a:txBody>
                        <a:bodyPr/>
                        <a:lstStyle/>
                        <a:p>
                          <a:endParaRPr lang="en-US" dirty="0"/>
                        </a:p>
                      </a:txBody>
                      <a:tcPr/>
                    </a:tc>
                    <a:tc>
                      <a:txBody>
                        <a:bodyPr/>
                        <a:lstStyle/>
                        <a:p>
                          <a:r>
                            <a:rPr lang="en-US" dirty="0"/>
                            <a:t>Outlook</a:t>
                          </a:r>
                        </a:p>
                      </a:txBody>
                      <a:tcPr/>
                    </a:tc>
                    <a:tc>
                      <a:txBody>
                        <a:bodyPr/>
                        <a:lstStyle/>
                        <a:p>
                          <a:r>
                            <a:rPr lang="en-US" dirty="0"/>
                            <a:t>Temperature</a:t>
                          </a:r>
                        </a:p>
                      </a:txBody>
                      <a:tcPr/>
                    </a:tc>
                    <a:tc>
                      <a:txBody>
                        <a:bodyPr/>
                        <a:lstStyle/>
                        <a:p>
                          <a:r>
                            <a:rPr lang="en-US" dirty="0"/>
                            <a:t>Humidity</a:t>
                          </a:r>
                        </a:p>
                      </a:txBody>
                      <a:tcPr/>
                    </a:tc>
                    <a:tc>
                      <a:txBody>
                        <a:bodyPr/>
                        <a:lstStyle/>
                        <a:p>
                          <a:r>
                            <a:rPr lang="en-US" dirty="0"/>
                            <a:t>Windy?</a:t>
                          </a:r>
                        </a:p>
                      </a:txBody>
                      <a:tcPr/>
                    </a:tc>
                    <a:extLst>
                      <a:ext uri="{0D108BD9-81ED-4DB2-BD59-A6C34878D82A}">
                        <a16:rowId xmlns:a16="http://schemas.microsoft.com/office/drawing/2014/main" val="10000"/>
                      </a:ext>
                    </a:extLst>
                  </a:tr>
                  <a:tr h="290665">
                    <a:tc>
                      <a:txBody>
                        <a:bodyPr/>
                        <a:lstStyle/>
                        <a:p>
                          <a:pPr algn="ctr"/>
                          <a:r>
                            <a:rPr lang="en-US" b="1" dirty="0">
                              <a:solidFill>
                                <a:schemeClr val="accent1"/>
                              </a:solidFill>
                            </a:rPr>
                            <a:t>X</a:t>
                          </a:r>
                        </a:p>
                      </a:txBody>
                      <a:tcPr/>
                    </a:tc>
                    <a:tc>
                      <a:txBody>
                        <a:bodyPr/>
                        <a:lstStyle/>
                        <a:p>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charset="0"/>
                                    </a:rPr>
                                    <m:t>𝑋</m:t>
                                  </m:r>
                                </m:e>
                                <m:sub>
                                  <m:r>
                                    <a:rPr lang="en-US" b="0" i="1" smtClean="0">
                                      <a:solidFill>
                                        <a:schemeClr val="accent1"/>
                                      </a:solidFill>
                                      <a:latin typeface="Cambria Math" charset="0"/>
                                    </a:rPr>
                                    <m:t>1</m:t>
                                  </m:r>
                                </m:sub>
                              </m:sSub>
                            </m:oMath>
                          </a14:m>
                          <a:r>
                            <a:rPr lang="en-US" dirty="0">
                              <a:solidFill>
                                <a:schemeClr val="accent1"/>
                              </a:solidFill>
                            </a:rPr>
                            <a:t>= Sunny</a:t>
                          </a:r>
                        </a:p>
                      </a:txBody>
                      <a:tcPr/>
                    </a:tc>
                    <a:tc>
                      <a:txBody>
                        <a:bodyPr/>
                        <a:lstStyle/>
                        <a:p>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charset="0"/>
                                    </a:rPr>
                                    <m:t>𝑋</m:t>
                                  </m:r>
                                </m:e>
                                <m:sub>
                                  <m:r>
                                    <a:rPr lang="en-US" b="0" i="1" smtClean="0">
                                      <a:solidFill>
                                        <a:schemeClr val="accent1"/>
                                      </a:solidFill>
                                      <a:latin typeface="Cambria Math" charset="0"/>
                                    </a:rPr>
                                    <m:t>2</m:t>
                                  </m:r>
                                </m:sub>
                              </m:sSub>
                              <m:r>
                                <a:rPr lang="en-US" b="0" i="1" smtClean="0">
                                  <a:solidFill>
                                    <a:schemeClr val="accent1"/>
                                  </a:solidFill>
                                  <a:latin typeface="Cambria Math" charset="0"/>
                                </a:rPr>
                                <m:t>= </m:t>
                              </m:r>
                            </m:oMath>
                          </a14:m>
                          <a:r>
                            <a:rPr lang="en-US" dirty="0">
                              <a:solidFill>
                                <a:schemeClr val="accent1"/>
                              </a:solidFill>
                            </a:rPr>
                            <a:t>Cool</a:t>
                          </a:r>
                        </a:p>
                      </a:txBody>
                      <a:tcPr/>
                    </a:tc>
                    <a:tc>
                      <a:txBody>
                        <a:bodyPr/>
                        <a:lstStyle/>
                        <a:p>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charset="0"/>
                                    </a:rPr>
                                    <m:t>𝑋</m:t>
                                  </m:r>
                                </m:e>
                                <m:sub>
                                  <m:r>
                                    <a:rPr lang="en-US" b="0" i="1" smtClean="0">
                                      <a:solidFill>
                                        <a:schemeClr val="accent1"/>
                                      </a:solidFill>
                                      <a:latin typeface="Cambria Math" charset="0"/>
                                    </a:rPr>
                                    <m:t>3</m:t>
                                  </m:r>
                                </m:sub>
                              </m:sSub>
                              <m:r>
                                <a:rPr lang="en-US" b="0" i="1" smtClean="0">
                                  <a:solidFill>
                                    <a:schemeClr val="accent1"/>
                                  </a:solidFill>
                                  <a:latin typeface="Cambria Math" charset="0"/>
                                </a:rPr>
                                <m:t>= </m:t>
                              </m:r>
                            </m:oMath>
                          </a14:m>
                          <a:r>
                            <a:rPr lang="en-US" dirty="0">
                              <a:solidFill>
                                <a:schemeClr val="accent1"/>
                              </a:solidFill>
                            </a:rPr>
                            <a:t>High</a:t>
                          </a:r>
                        </a:p>
                      </a:txBody>
                      <a:tcPr/>
                    </a:tc>
                    <a:tc>
                      <a:txBody>
                        <a:bodyPr/>
                        <a:lstStyle/>
                        <a:p>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charset="0"/>
                                    </a:rPr>
                                    <m:t>𝑋</m:t>
                                  </m:r>
                                </m:e>
                                <m:sub>
                                  <m:r>
                                    <a:rPr lang="en-US" b="0" i="1" smtClean="0">
                                      <a:solidFill>
                                        <a:schemeClr val="accent1"/>
                                      </a:solidFill>
                                      <a:latin typeface="Cambria Math" charset="0"/>
                                    </a:rPr>
                                    <m:t>4</m:t>
                                  </m:r>
                                </m:sub>
                              </m:sSub>
                              <m:r>
                                <a:rPr lang="en-US" b="0" i="1" smtClean="0">
                                  <a:solidFill>
                                    <a:schemeClr val="accent1"/>
                                  </a:solidFill>
                                  <a:latin typeface="Cambria Math" charset="0"/>
                                </a:rPr>
                                <m:t>= </m:t>
                              </m:r>
                            </m:oMath>
                          </a14:m>
                          <a:r>
                            <a:rPr lang="en-US" dirty="0">
                              <a:solidFill>
                                <a:schemeClr val="accent1"/>
                              </a:solidFill>
                            </a:rPr>
                            <a:t>TRUE</a:t>
                          </a:r>
                        </a:p>
                      </a:txBody>
                      <a:tcPr/>
                    </a:tc>
                    <a:extLst>
                      <a:ext uri="{0D108BD9-81ED-4DB2-BD59-A6C34878D82A}">
                        <a16:rowId xmlns:a16="http://schemas.microsoft.com/office/drawing/2014/main" val="10001"/>
                      </a:ext>
                    </a:extLst>
                  </a:tr>
                  <a:tr h="29066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P(X|YES)</a:t>
                          </a:r>
                        </a:p>
                      </a:txBody>
                      <a:tcPr/>
                    </a:tc>
                    <a:tc>
                      <a:txBody>
                        <a:bodyPr/>
                        <a:lstStyle/>
                        <a:p>
                          <a:r>
                            <a:rPr lang="en-US" dirty="0">
                              <a:solidFill>
                                <a:schemeClr val="accent1"/>
                              </a:solidFill>
                            </a:rPr>
                            <a:t>0.22</a:t>
                          </a:r>
                        </a:p>
                      </a:txBody>
                      <a:tcPr/>
                    </a:tc>
                    <a:tc>
                      <a:txBody>
                        <a:bodyPr/>
                        <a:lstStyle/>
                        <a:p>
                          <a:r>
                            <a:rPr lang="en-US" dirty="0">
                              <a:solidFill>
                                <a:schemeClr val="accent1"/>
                              </a:solidFill>
                            </a:rPr>
                            <a:t>0.33</a:t>
                          </a:r>
                        </a:p>
                      </a:txBody>
                      <a:tcPr/>
                    </a:tc>
                    <a:tc>
                      <a:txBody>
                        <a:bodyPr/>
                        <a:lstStyle/>
                        <a:p>
                          <a:r>
                            <a:rPr lang="en-US" dirty="0">
                              <a:solidFill>
                                <a:schemeClr val="accent1"/>
                              </a:solidFill>
                            </a:rPr>
                            <a:t>0.33</a:t>
                          </a:r>
                        </a:p>
                      </a:txBody>
                      <a:tcPr/>
                    </a:tc>
                    <a:tc>
                      <a:txBody>
                        <a:bodyPr/>
                        <a:lstStyle/>
                        <a:p>
                          <a:r>
                            <a:rPr lang="en-US" dirty="0">
                              <a:solidFill>
                                <a:schemeClr val="accent1"/>
                              </a:solidFill>
                            </a:rPr>
                            <a:t>0.33</a:t>
                          </a:r>
                        </a:p>
                      </a:txBody>
                      <a:tcPr/>
                    </a:tc>
                    <a:extLst>
                      <a:ext uri="{0D108BD9-81ED-4DB2-BD59-A6C34878D82A}">
                        <a16:rowId xmlns:a16="http://schemas.microsoft.com/office/drawing/2014/main" val="10002"/>
                      </a:ext>
                    </a:extLst>
                  </a:tr>
                  <a:tr h="290665">
                    <a:tc>
                      <a:txBody>
                        <a:bodyPr/>
                        <a:lstStyle/>
                        <a:p>
                          <a:r>
                            <a:rPr lang="en-US" dirty="0">
                              <a:solidFill>
                                <a:srgbClr val="FF0000"/>
                              </a:solidFill>
                            </a:rPr>
                            <a:t>P(X|NO)</a:t>
                          </a:r>
                        </a:p>
                      </a:txBody>
                      <a:tcPr/>
                    </a:tc>
                    <a:tc>
                      <a:txBody>
                        <a:bodyPr/>
                        <a:lstStyle/>
                        <a:p>
                          <a:r>
                            <a:rPr lang="en-US" dirty="0">
                              <a:solidFill>
                                <a:srgbClr val="FF0000"/>
                              </a:solidFill>
                            </a:rPr>
                            <a:t>0.6</a:t>
                          </a:r>
                        </a:p>
                      </a:txBody>
                      <a:tcPr/>
                    </a:tc>
                    <a:tc>
                      <a:txBody>
                        <a:bodyPr/>
                        <a:lstStyle/>
                        <a:p>
                          <a:r>
                            <a:rPr lang="en-US" dirty="0">
                              <a:solidFill>
                                <a:srgbClr val="FF0000"/>
                              </a:solidFill>
                            </a:rPr>
                            <a:t>0.2</a:t>
                          </a:r>
                        </a:p>
                      </a:txBody>
                      <a:tcPr/>
                    </a:tc>
                    <a:tc>
                      <a:txBody>
                        <a:bodyPr/>
                        <a:lstStyle/>
                        <a:p>
                          <a:r>
                            <a:rPr lang="en-US" dirty="0">
                              <a:solidFill>
                                <a:srgbClr val="FF0000"/>
                              </a:solidFill>
                            </a:rPr>
                            <a:t>0.8</a:t>
                          </a:r>
                        </a:p>
                      </a:txBody>
                      <a:tcPr/>
                    </a:tc>
                    <a:tc>
                      <a:txBody>
                        <a:bodyPr/>
                        <a:lstStyle/>
                        <a:p>
                          <a:r>
                            <a:rPr lang="en-US" dirty="0">
                              <a:solidFill>
                                <a:srgbClr val="FF0000"/>
                              </a:solidFill>
                            </a:rPr>
                            <a:t>0.6</a:t>
                          </a:r>
                        </a:p>
                      </a:txBody>
                      <a:tcPr/>
                    </a:tc>
                    <a:extLst>
                      <a:ext uri="{0D108BD9-81ED-4DB2-BD59-A6C34878D82A}">
                        <a16:rowId xmlns:a16="http://schemas.microsoft.com/office/drawing/2014/main" val="10003"/>
                      </a:ext>
                    </a:extLst>
                  </a:tr>
                </a:tbl>
              </a:graphicData>
            </a:graphic>
          </p:graphicFrame>
        </mc:Choice>
        <mc:Fallback xmlns="">
          <p:graphicFrame>
            <p:nvGraphicFramePr>
              <p:cNvPr id="5" name="Table 4"/>
              <p:cNvGraphicFramePr>
                <a:graphicFrameLocks noGrp="1"/>
              </p:cNvGraphicFramePr>
              <p:nvPr/>
            </p:nvGraphicFramePr>
            <p:xfrm>
              <a:off x="844062" y="1291872"/>
              <a:ext cx="7046010" cy="1598975"/>
            </p:xfrm>
            <a:graphic>
              <a:graphicData uri="http://schemas.openxmlformats.org/drawingml/2006/table">
                <a:tbl>
                  <a:tblPr firstRow="1" bandRow="1">
                    <a:tableStyleId>{5C22544A-7EE6-4342-B048-85BDC9FD1C3A}</a:tableStyleId>
                  </a:tblPr>
                  <a:tblGrid>
                    <a:gridCol w="1409202"/>
                    <a:gridCol w="1409202"/>
                    <a:gridCol w="1409202"/>
                    <a:gridCol w="1409202"/>
                    <a:gridCol w="1409202"/>
                  </a:tblGrid>
                  <a:tr h="501695">
                    <a:tc>
                      <a:txBody>
                        <a:bodyPr/>
                        <a:lstStyle/>
                        <a:p>
                          <a:endParaRPr lang="en-US" dirty="0" smtClean="0"/>
                        </a:p>
                      </a:txBody>
                      <a:tcPr/>
                    </a:tc>
                    <a:tc>
                      <a:txBody>
                        <a:bodyPr/>
                        <a:lstStyle/>
                        <a:p>
                          <a:r>
                            <a:rPr lang="en-US" dirty="0" smtClean="0"/>
                            <a:t>Outlook</a:t>
                          </a:r>
                        </a:p>
                      </a:txBody>
                      <a:tcPr/>
                    </a:tc>
                    <a:tc>
                      <a:txBody>
                        <a:bodyPr/>
                        <a:lstStyle/>
                        <a:p>
                          <a:r>
                            <a:rPr lang="en-US" dirty="0" smtClean="0"/>
                            <a:t>Temperature</a:t>
                          </a:r>
                          <a:endParaRPr lang="en-US" dirty="0"/>
                        </a:p>
                      </a:txBody>
                      <a:tcPr/>
                    </a:tc>
                    <a:tc>
                      <a:txBody>
                        <a:bodyPr/>
                        <a:lstStyle/>
                        <a:p>
                          <a:r>
                            <a:rPr lang="en-US" dirty="0" smtClean="0"/>
                            <a:t>Humidity</a:t>
                          </a:r>
                          <a:endParaRPr lang="en-US" dirty="0"/>
                        </a:p>
                      </a:txBody>
                      <a:tcPr/>
                    </a:tc>
                    <a:tc>
                      <a:txBody>
                        <a:bodyPr/>
                        <a:lstStyle/>
                        <a:p>
                          <a:r>
                            <a:rPr lang="en-US" dirty="0" smtClean="0"/>
                            <a:t>Windy?</a:t>
                          </a:r>
                          <a:endParaRPr lang="en-US" dirty="0"/>
                        </a:p>
                      </a:txBody>
                      <a:tcPr/>
                    </a:tc>
                  </a:tr>
                  <a:tr h="365760">
                    <a:tc>
                      <a:txBody>
                        <a:bodyPr/>
                        <a:lstStyle/>
                        <a:p>
                          <a:pPr algn="ctr"/>
                          <a:r>
                            <a:rPr lang="en-US" b="1" dirty="0" smtClean="0">
                              <a:solidFill>
                                <a:schemeClr val="accent1"/>
                              </a:solidFill>
                            </a:rPr>
                            <a:t>X</a:t>
                          </a:r>
                          <a:endParaRPr lang="en-US" b="1" dirty="0">
                            <a:solidFill>
                              <a:schemeClr val="accent1"/>
                            </a:solidFill>
                          </a:endParaRPr>
                        </a:p>
                      </a:txBody>
                      <a:tcPr/>
                    </a:tc>
                    <a:tc>
                      <a:txBody>
                        <a:bodyPr/>
                        <a:lstStyle/>
                        <a:p>
                          <a:endParaRPr lang="en-US"/>
                        </a:p>
                      </a:txBody>
                      <a:tcPr>
                        <a:blipFill rotWithShape="0">
                          <a:blip r:embed="rId3"/>
                          <a:stretch>
                            <a:fillRect l="-100000" t="-146667" r="-300862" b="-226667"/>
                          </a:stretch>
                        </a:blipFill>
                      </a:tcPr>
                    </a:tc>
                    <a:tc>
                      <a:txBody>
                        <a:bodyPr/>
                        <a:lstStyle/>
                        <a:p>
                          <a:endParaRPr lang="en-US"/>
                        </a:p>
                      </a:txBody>
                      <a:tcPr>
                        <a:blipFill rotWithShape="0">
                          <a:blip r:embed="rId3"/>
                          <a:stretch>
                            <a:fillRect l="-200866" t="-146667" r="-202165" b="-226667"/>
                          </a:stretch>
                        </a:blipFill>
                      </a:tcPr>
                    </a:tc>
                    <a:tc>
                      <a:txBody>
                        <a:bodyPr/>
                        <a:lstStyle/>
                        <a:p>
                          <a:endParaRPr lang="en-US"/>
                        </a:p>
                      </a:txBody>
                      <a:tcPr>
                        <a:blipFill rotWithShape="0">
                          <a:blip r:embed="rId3"/>
                          <a:stretch>
                            <a:fillRect l="-299569" t="-146667" r="-101293" b="-226667"/>
                          </a:stretch>
                        </a:blipFill>
                      </a:tcPr>
                    </a:tc>
                    <a:tc>
                      <a:txBody>
                        <a:bodyPr/>
                        <a:lstStyle/>
                        <a:p>
                          <a:endParaRPr lang="en-US"/>
                        </a:p>
                      </a:txBody>
                      <a:tcPr>
                        <a:blipFill rotWithShape="0">
                          <a:blip r:embed="rId3"/>
                          <a:stretch>
                            <a:fillRect l="-401299" t="-146667" r="-1732" b="-226667"/>
                          </a:stretch>
                        </a:blipFill>
                      </a:tcPr>
                    </a:tc>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accent1"/>
                              </a:solidFill>
                            </a:rPr>
                            <a:t>P(X|YES)</a:t>
                          </a:r>
                          <a:endParaRPr lang="en-US" dirty="0">
                            <a:solidFill>
                              <a:schemeClr val="accent1"/>
                            </a:solidFill>
                          </a:endParaRPr>
                        </a:p>
                      </a:txBody>
                      <a:tcPr/>
                    </a:tc>
                    <a:tc>
                      <a:txBody>
                        <a:bodyPr/>
                        <a:lstStyle/>
                        <a:p>
                          <a:r>
                            <a:rPr lang="en-US" dirty="0" smtClean="0">
                              <a:solidFill>
                                <a:schemeClr val="accent1"/>
                              </a:solidFill>
                            </a:rPr>
                            <a:t>0.22</a:t>
                          </a:r>
                          <a:endParaRPr lang="en-US" dirty="0">
                            <a:solidFill>
                              <a:schemeClr val="accent1"/>
                            </a:solidFill>
                          </a:endParaRPr>
                        </a:p>
                      </a:txBody>
                      <a:tcPr/>
                    </a:tc>
                    <a:tc>
                      <a:txBody>
                        <a:bodyPr/>
                        <a:lstStyle/>
                        <a:p>
                          <a:r>
                            <a:rPr lang="en-US" dirty="0" smtClean="0">
                              <a:solidFill>
                                <a:schemeClr val="accent1"/>
                              </a:solidFill>
                            </a:rPr>
                            <a:t>0.33</a:t>
                          </a:r>
                          <a:endParaRPr lang="en-US" dirty="0">
                            <a:solidFill>
                              <a:schemeClr val="accent1"/>
                            </a:solidFill>
                          </a:endParaRPr>
                        </a:p>
                      </a:txBody>
                      <a:tcPr/>
                    </a:tc>
                    <a:tc>
                      <a:txBody>
                        <a:bodyPr/>
                        <a:lstStyle/>
                        <a:p>
                          <a:r>
                            <a:rPr lang="en-US" dirty="0" smtClean="0">
                              <a:solidFill>
                                <a:schemeClr val="accent1"/>
                              </a:solidFill>
                            </a:rPr>
                            <a:t>0.33</a:t>
                          </a:r>
                          <a:endParaRPr lang="en-US" dirty="0">
                            <a:solidFill>
                              <a:schemeClr val="accent1"/>
                            </a:solidFill>
                          </a:endParaRPr>
                        </a:p>
                      </a:txBody>
                      <a:tcPr/>
                    </a:tc>
                    <a:tc>
                      <a:txBody>
                        <a:bodyPr/>
                        <a:lstStyle/>
                        <a:p>
                          <a:r>
                            <a:rPr lang="en-US" dirty="0" smtClean="0">
                              <a:solidFill>
                                <a:schemeClr val="accent1"/>
                              </a:solidFill>
                            </a:rPr>
                            <a:t>0.33</a:t>
                          </a:r>
                          <a:endParaRPr lang="en-US" dirty="0">
                            <a:solidFill>
                              <a:schemeClr val="accent1"/>
                            </a:solidFill>
                          </a:endParaRPr>
                        </a:p>
                      </a:txBody>
                      <a:tcPr/>
                    </a:tc>
                  </a:tr>
                  <a:tr h="365760">
                    <a:tc>
                      <a:txBody>
                        <a:bodyPr/>
                        <a:lstStyle/>
                        <a:p>
                          <a:r>
                            <a:rPr lang="en-US" dirty="0" smtClean="0">
                              <a:solidFill>
                                <a:srgbClr val="FF0000"/>
                              </a:solidFill>
                            </a:rPr>
                            <a:t>P(X|NO)</a:t>
                          </a:r>
                          <a:endParaRPr lang="en-US" dirty="0">
                            <a:solidFill>
                              <a:srgbClr val="FF0000"/>
                            </a:solidFill>
                          </a:endParaRPr>
                        </a:p>
                      </a:txBody>
                      <a:tcPr/>
                    </a:tc>
                    <a:tc>
                      <a:txBody>
                        <a:bodyPr/>
                        <a:lstStyle/>
                        <a:p>
                          <a:r>
                            <a:rPr lang="en-US" dirty="0" smtClean="0">
                              <a:solidFill>
                                <a:srgbClr val="FF0000"/>
                              </a:solidFill>
                            </a:rPr>
                            <a:t>0.6</a:t>
                          </a:r>
                          <a:endParaRPr lang="en-US" dirty="0">
                            <a:solidFill>
                              <a:srgbClr val="FF0000"/>
                            </a:solidFill>
                          </a:endParaRPr>
                        </a:p>
                      </a:txBody>
                      <a:tcPr/>
                    </a:tc>
                    <a:tc>
                      <a:txBody>
                        <a:bodyPr/>
                        <a:lstStyle/>
                        <a:p>
                          <a:r>
                            <a:rPr lang="en-US" dirty="0" smtClean="0">
                              <a:solidFill>
                                <a:srgbClr val="FF0000"/>
                              </a:solidFill>
                            </a:rPr>
                            <a:t>0.2</a:t>
                          </a:r>
                          <a:endParaRPr lang="en-US" dirty="0">
                            <a:solidFill>
                              <a:srgbClr val="FF0000"/>
                            </a:solidFill>
                          </a:endParaRPr>
                        </a:p>
                      </a:txBody>
                      <a:tcPr/>
                    </a:tc>
                    <a:tc>
                      <a:txBody>
                        <a:bodyPr/>
                        <a:lstStyle/>
                        <a:p>
                          <a:r>
                            <a:rPr lang="en-US" dirty="0" smtClean="0">
                              <a:solidFill>
                                <a:srgbClr val="FF0000"/>
                              </a:solidFill>
                            </a:rPr>
                            <a:t>0.8</a:t>
                          </a:r>
                          <a:endParaRPr lang="en-US" dirty="0">
                            <a:solidFill>
                              <a:srgbClr val="FF0000"/>
                            </a:solidFill>
                          </a:endParaRPr>
                        </a:p>
                      </a:txBody>
                      <a:tcPr/>
                    </a:tc>
                    <a:tc>
                      <a:txBody>
                        <a:bodyPr/>
                        <a:lstStyle/>
                        <a:p>
                          <a:r>
                            <a:rPr lang="en-US" dirty="0" smtClean="0">
                              <a:solidFill>
                                <a:srgbClr val="FF0000"/>
                              </a:solidFill>
                            </a:rPr>
                            <a:t>0.6</a:t>
                          </a:r>
                          <a:endParaRPr lang="en-US" dirty="0">
                            <a:solidFill>
                              <a:srgbClr val="FF0000"/>
                            </a:solidFill>
                          </a:endParaRPr>
                        </a:p>
                      </a:txBody>
                      <a:tcPr/>
                    </a:tc>
                  </a:tr>
                </a:tbl>
              </a:graphicData>
            </a:graphic>
          </p:graphicFrame>
        </mc:Fallback>
      </mc:AlternateContent>
      <p:graphicFrame>
        <p:nvGraphicFramePr>
          <p:cNvPr id="6" name="Table 5"/>
          <p:cNvGraphicFramePr>
            <a:graphicFrameLocks noGrp="1"/>
          </p:cNvGraphicFramePr>
          <p:nvPr/>
        </p:nvGraphicFramePr>
        <p:xfrm>
          <a:off x="9106711" y="1291872"/>
          <a:ext cx="2194044" cy="1598975"/>
        </p:xfrm>
        <a:graphic>
          <a:graphicData uri="http://schemas.openxmlformats.org/drawingml/2006/table">
            <a:tbl>
              <a:tblPr firstRow="1" bandRow="1">
                <a:tableStyleId>{5C22544A-7EE6-4342-B048-85BDC9FD1C3A}</a:tableStyleId>
              </a:tblPr>
              <a:tblGrid>
                <a:gridCol w="1097022">
                  <a:extLst>
                    <a:ext uri="{9D8B030D-6E8A-4147-A177-3AD203B41FA5}">
                      <a16:colId xmlns:a16="http://schemas.microsoft.com/office/drawing/2014/main" val="20000"/>
                    </a:ext>
                  </a:extLst>
                </a:gridCol>
                <a:gridCol w="1097022">
                  <a:extLst>
                    <a:ext uri="{9D8B030D-6E8A-4147-A177-3AD203B41FA5}">
                      <a16:colId xmlns:a16="http://schemas.microsoft.com/office/drawing/2014/main" val="20001"/>
                    </a:ext>
                  </a:extLst>
                </a:gridCol>
              </a:tblGrid>
              <a:tr h="501695">
                <a:tc>
                  <a:txBody>
                    <a:bodyPr/>
                    <a:lstStyle/>
                    <a:p>
                      <a:endParaRPr lang="en-US" dirty="0"/>
                    </a:p>
                  </a:txBody>
                  <a:tcPr/>
                </a:tc>
                <a:tc>
                  <a:txBody>
                    <a:bodyPr/>
                    <a:lstStyle/>
                    <a:p>
                      <a:r>
                        <a:rPr lang="en-US" dirty="0"/>
                        <a:t>Play?</a:t>
                      </a:r>
                    </a:p>
                  </a:txBody>
                  <a:tcPr/>
                </a:tc>
                <a:extLst>
                  <a:ext uri="{0D108BD9-81ED-4DB2-BD59-A6C34878D82A}">
                    <a16:rowId xmlns:a16="http://schemas.microsoft.com/office/drawing/2014/main" val="10000"/>
                  </a:ext>
                </a:extLst>
              </a:tr>
              <a:tr h="290665">
                <a:tc>
                  <a:txBody>
                    <a:bodyPr/>
                    <a:lstStyle/>
                    <a:p>
                      <a:pPr algn="ctr"/>
                      <a:r>
                        <a:rPr lang="en-US" b="1" dirty="0">
                          <a:solidFill>
                            <a:schemeClr val="accent1"/>
                          </a:solidFill>
                        </a:rPr>
                        <a:t>C</a:t>
                      </a:r>
                    </a:p>
                  </a:txBody>
                  <a:tcPr/>
                </a:tc>
                <a:tc>
                  <a:txBody>
                    <a:bodyPr/>
                    <a:lstStyle/>
                    <a:p>
                      <a:r>
                        <a:rPr lang="en-US" dirty="0">
                          <a:solidFill>
                            <a:schemeClr val="accent1"/>
                          </a:solidFill>
                        </a:rPr>
                        <a:t>YES</a:t>
                      </a:r>
                    </a:p>
                  </a:txBody>
                  <a:tcPr/>
                </a:tc>
                <a:extLst>
                  <a:ext uri="{0D108BD9-81ED-4DB2-BD59-A6C34878D82A}">
                    <a16:rowId xmlns:a16="http://schemas.microsoft.com/office/drawing/2014/main" val="10001"/>
                  </a:ext>
                </a:extLst>
              </a:tr>
              <a:tr h="290665">
                <a:tc>
                  <a:txBody>
                    <a:bodyPr/>
                    <a:lstStyle/>
                    <a:p>
                      <a:r>
                        <a:rPr lang="en-US" dirty="0">
                          <a:solidFill>
                            <a:schemeClr val="accent1"/>
                          </a:solidFill>
                        </a:rPr>
                        <a:t>P</a:t>
                      </a:r>
                      <a:r>
                        <a:rPr lang="de-DE" dirty="0">
                          <a:solidFill>
                            <a:schemeClr val="accent1"/>
                          </a:solidFill>
                        </a:rPr>
                        <a:t>(YES)</a:t>
                      </a:r>
                      <a:endParaRPr lang="en-US" dirty="0">
                        <a:solidFill>
                          <a:schemeClr val="accent1"/>
                        </a:solidFill>
                      </a:endParaRPr>
                    </a:p>
                  </a:txBody>
                  <a:tcPr/>
                </a:tc>
                <a:tc>
                  <a:txBody>
                    <a:bodyPr/>
                    <a:lstStyle/>
                    <a:p>
                      <a:r>
                        <a:rPr lang="en-US" dirty="0">
                          <a:solidFill>
                            <a:schemeClr val="accent1"/>
                          </a:solidFill>
                        </a:rPr>
                        <a:t>0.64</a:t>
                      </a:r>
                    </a:p>
                  </a:txBody>
                  <a:tcPr/>
                </a:tc>
                <a:extLst>
                  <a:ext uri="{0D108BD9-81ED-4DB2-BD59-A6C34878D82A}">
                    <a16:rowId xmlns:a16="http://schemas.microsoft.com/office/drawing/2014/main" val="10002"/>
                  </a:ext>
                </a:extLst>
              </a:tr>
              <a:tr h="290665">
                <a:tc>
                  <a:txBody>
                    <a:bodyPr/>
                    <a:lstStyle/>
                    <a:p>
                      <a:r>
                        <a:rPr lang="en-US" dirty="0">
                          <a:solidFill>
                            <a:srgbClr val="FF0000"/>
                          </a:solidFill>
                        </a:rPr>
                        <a:t>P</a:t>
                      </a:r>
                      <a:r>
                        <a:rPr lang="de-DE" dirty="0">
                          <a:solidFill>
                            <a:srgbClr val="FF0000"/>
                          </a:solidFill>
                        </a:rPr>
                        <a:t>(NO)</a:t>
                      </a:r>
                      <a:endParaRPr lang="en-US" dirty="0">
                        <a:solidFill>
                          <a:srgbClr val="FF0000"/>
                        </a:solidFill>
                      </a:endParaRPr>
                    </a:p>
                  </a:txBody>
                  <a:tcPr/>
                </a:tc>
                <a:tc>
                  <a:txBody>
                    <a:bodyPr/>
                    <a:lstStyle/>
                    <a:p>
                      <a:r>
                        <a:rPr lang="en-US" dirty="0">
                          <a:solidFill>
                            <a:srgbClr val="FF0000"/>
                          </a:solidFill>
                        </a:rPr>
                        <a:t>0.36</a:t>
                      </a:r>
                    </a:p>
                  </a:txBody>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8" name="Rectangle 7"/>
              <p:cNvSpPr/>
              <p:nvPr/>
            </p:nvSpPr>
            <p:spPr>
              <a:xfrm>
                <a:off x="844062" y="4193859"/>
                <a:ext cx="5036700" cy="1221488"/>
              </a:xfrm>
              <a:prstGeom prst="rect">
                <a:avLst/>
              </a:prstGeom>
            </p:spPr>
            <p:txBody>
              <a:bodyPr wrap="none">
                <a:spAutoFit/>
              </a:bodyPr>
              <a:lstStyle/>
              <a:p>
                <a:r>
                  <a:rPr lang="en-US" dirty="0">
                    <a:solidFill>
                      <a:schemeClr val="accent1"/>
                    </a:solidFill>
                    <a:latin typeface="Cambria Math" charset="0"/>
                  </a:rPr>
                  <a:t>Likelihood of playing golf under these conditions:</a:t>
                </a:r>
              </a:p>
              <a:p>
                <a:endParaRPr lang="en-US" dirty="0">
                  <a:solidFill>
                    <a:schemeClr val="accent1"/>
                  </a:solidFill>
                  <a:latin typeface="Cambria Math" charset="0"/>
                </a:endParaRPr>
              </a:p>
              <a:p>
                <a:pPr/>
                <a14:m>
                  <m:oMathPara xmlns:m="http://schemas.openxmlformats.org/officeDocument/2006/math">
                    <m:oMathParaPr>
                      <m:jc m:val="centerGroup"/>
                    </m:oMathParaPr>
                    <m:oMath xmlns:m="http://schemas.openxmlformats.org/officeDocument/2006/math">
                      <m:r>
                        <m:rPr>
                          <m:nor/>
                        </m:rPr>
                        <a:rPr lang="en-US" smtClean="0">
                          <a:solidFill>
                            <a:schemeClr val="accent1"/>
                          </a:solidFill>
                          <a:latin typeface="Cambria Math" charset="0"/>
                        </a:rPr>
                        <m:t>P</m:t>
                      </m:r>
                      <m:d>
                        <m:dPr>
                          <m:ctrlPr>
                            <a:rPr lang="en-US" i="1">
                              <a:solidFill>
                                <a:schemeClr val="accent1"/>
                              </a:solidFill>
                              <a:latin typeface="Cambria Math" panose="02040503050406030204" pitchFamily="18" charset="0"/>
                            </a:rPr>
                          </m:ctrlPr>
                        </m:dPr>
                        <m:e>
                          <m:r>
                            <m:rPr>
                              <m:nor/>
                            </m:rPr>
                            <a:rPr lang="en-US">
                              <a:solidFill>
                                <a:schemeClr val="accent1"/>
                              </a:solidFill>
                              <a:latin typeface="Cambria Math" charset="0"/>
                            </a:rPr>
                            <m:t>YES</m:t>
                          </m:r>
                        </m:e>
                        <m:e>
                          <m:r>
                            <m:rPr>
                              <m:nor/>
                            </m:rPr>
                            <a:rPr lang="en-US">
                              <a:solidFill>
                                <a:schemeClr val="accent1"/>
                              </a:solidFill>
                              <a:latin typeface="Cambria Math" charset="0"/>
                            </a:rPr>
                            <m:t>X</m:t>
                          </m:r>
                        </m:e>
                      </m:d>
                      <m:r>
                        <m:rPr>
                          <m:nor/>
                        </m:rPr>
                        <a:rPr lang="en-US">
                          <a:solidFill>
                            <a:schemeClr val="accent1"/>
                          </a:solidFill>
                          <a:latin typeface="Cambria Math" charset="0"/>
                        </a:rPr>
                        <m:t>= </m:t>
                      </m:r>
                      <m:f>
                        <m:fPr>
                          <m:ctrlPr>
                            <a:rPr lang="mr-IN" i="1">
                              <a:solidFill>
                                <a:schemeClr val="accent1"/>
                              </a:solidFill>
                              <a:latin typeface="Cambria Math" panose="02040503050406030204" pitchFamily="18" charset="0"/>
                            </a:rPr>
                          </m:ctrlPr>
                        </m:fPr>
                        <m:num>
                          <m:r>
                            <m:rPr>
                              <m:nor/>
                            </m:rPr>
                            <a:rPr lang="en-US">
                              <a:solidFill>
                                <a:schemeClr val="accent1"/>
                              </a:solidFill>
                              <a:latin typeface="Cambria Math" charset="0"/>
                            </a:rPr>
                            <m:t>0</m:t>
                          </m:r>
                          <m:r>
                            <a:rPr lang="en-US">
                              <a:solidFill>
                                <a:schemeClr val="accent1"/>
                              </a:solidFill>
                              <a:latin typeface="Cambria Math" charset="0"/>
                            </a:rPr>
                            <m:t>.0053</m:t>
                          </m:r>
                        </m:num>
                        <m:den>
                          <m:r>
                            <m:rPr>
                              <m:nor/>
                            </m:rPr>
                            <a:rPr lang="en-US">
                              <a:solidFill>
                                <a:schemeClr val="accent1"/>
                              </a:solidFill>
                              <a:latin typeface="Cambria Math" charset="0"/>
                            </a:rPr>
                            <m:t>P</m:t>
                          </m:r>
                          <m:r>
                            <m:rPr>
                              <m:nor/>
                            </m:rPr>
                            <a:rPr lang="en-US">
                              <a:solidFill>
                                <a:schemeClr val="accent1"/>
                              </a:solidFill>
                              <a:latin typeface="Cambria Math" charset="0"/>
                            </a:rPr>
                            <m:t>(</m:t>
                          </m:r>
                          <m:r>
                            <m:rPr>
                              <m:nor/>
                            </m:rPr>
                            <a:rPr lang="en-US">
                              <a:solidFill>
                                <a:schemeClr val="accent1"/>
                              </a:solidFill>
                              <a:latin typeface="Cambria Math" charset="0"/>
                            </a:rPr>
                            <m:t>X</m:t>
                          </m:r>
                          <m:r>
                            <m:rPr>
                              <m:nor/>
                            </m:rPr>
                            <a:rPr lang="en-US">
                              <a:solidFill>
                                <a:schemeClr val="accent1"/>
                              </a:solidFill>
                              <a:latin typeface="Cambria Math" charset="0"/>
                            </a:rPr>
                            <m:t>)</m:t>
                          </m:r>
                        </m:den>
                      </m:f>
                    </m:oMath>
                  </m:oMathPara>
                </a14:m>
                <a:endParaRPr lang="en-US" dirty="0">
                  <a:solidFill>
                    <a:schemeClr val="accent1"/>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844062" y="4193859"/>
                <a:ext cx="5036700" cy="1221488"/>
              </a:xfrm>
              <a:prstGeom prst="rect">
                <a:avLst/>
              </a:prstGeom>
              <a:blipFill rotWithShape="0">
                <a:blip r:embed="rId4"/>
                <a:stretch>
                  <a:fillRect l="-967" t="-3500" r="-3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6281486" y="4199437"/>
                <a:ext cx="5529014" cy="1215910"/>
              </a:xfrm>
              <a:prstGeom prst="rect">
                <a:avLst/>
              </a:prstGeom>
            </p:spPr>
            <p:txBody>
              <a:bodyPr wrap="none">
                <a:spAutoFit/>
              </a:bodyPr>
              <a:lstStyle/>
              <a:p>
                <a:r>
                  <a:rPr lang="en-US" dirty="0">
                    <a:solidFill>
                      <a:srgbClr val="FF0000"/>
                    </a:solidFill>
                    <a:latin typeface="Cambria Math" charset="0"/>
                  </a:rPr>
                  <a:t>Likelihood of </a:t>
                </a:r>
                <a:r>
                  <a:rPr lang="en-US" i="1" dirty="0">
                    <a:solidFill>
                      <a:srgbClr val="FF0000"/>
                    </a:solidFill>
                    <a:latin typeface="Cambria Math" charset="0"/>
                  </a:rPr>
                  <a:t>NOT</a:t>
                </a:r>
                <a:r>
                  <a:rPr lang="en-US" dirty="0">
                    <a:solidFill>
                      <a:srgbClr val="FF0000"/>
                    </a:solidFill>
                    <a:latin typeface="Cambria Math" charset="0"/>
                  </a:rPr>
                  <a:t> playing golf under these conditions:</a:t>
                </a:r>
              </a:p>
              <a:p>
                <a:endParaRPr lang="en-US" dirty="0">
                  <a:solidFill>
                    <a:srgbClr val="FF0000"/>
                  </a:solidFill>
                  <a:latin typeface="Cambria Math" charset="0"/>
                </a:endParaRPr>
              </a:p>
              <a:p>
                <a:pPr/>
                <a14:m>
                  <m:oMathPara xmlns:m="http://schemas.openxmlformats.org/officeDocument/2006/math">
                    <m:oMathParaPr>
                      <m:jc m:val="centerGroup"/>
                    </m:oMathParaPr>
                    <m:oMath xmlns:m="http://schemas.openxmlformats.org/officeDocument/2006/math">
                      <m:r>
                        <m:rPr>
                          <m:nor/>
                        </m:rPr>
                        <a:rPr lang="en-US" smtClean="0">
                          <a:solidFill>
                            <a:srgbClr val="FF0000"/>
                          </a:solidFill>
                          <a:latin typeface="Cambria Math" charset="0"/>
                        </a:rPr>
                        <m:t>P</m:t>
                      </m:r>
                      <m:d>
                        <m:dPr>
                          <m:ctrlPr>
                            <a:rPr lang="en-US" i="1">
                              <a:solidFill>
                                <a:srgbClr val="FF0000"/>
                              </a:solidFill>
                              <a:latin typeface="Cambria Math" panose="02040503050406030204" pitchFamily="18" charset="0"/>
                            </a:rPr>
                          </m:ctrlPr>
                        </m:dPr>
                        <m:e>
                          <m:r>
                            <m:rPr>
                              <m:nor/>
                            </m:rPr>
                            <a:rPr lang="en-US" b="0" i="0" smtClean="0">
                              <a:solidFill>
                                <a:srgbClr val="FF0000"/>
                              </a:solidFill>
                              <a:latin typeface="Cambria Math" charset="0"/>
                            </a:rPr>
                            <m:t>NO</m:t>
                          </m:r>
                        </m:e>
                        <m:e>
                          <m:r>
                            <m:rPr>
                              <m:nor/>
                            </m:rPr>
                            <a:rPr lang="en-US">
                              <a:solidFill>
                                <a:srgbClr val="FF0000"/>
                              </a:solidFill>
                              <a:latin typeface="Cambria Math" charset="0"/>
                            </a:rPr>
                            <m:t>X</m:t>
                          </m:r>
                        </m:e>
                      </m:d>
                      <m:r>
                        <m:rPr>
                          <m:nor/>
                        </m:rPr>
                        <a:rPr lang="en-US">
                          <a:solidFill>
                            <a:srgbClr val="FF0000"/>
                          </a:solidFill>
                          <a:latin typeface="Cambria Math" charset="0"/>
                        </a:rPr>
                        <m:t>= </m:t>
                      </m:r>
                      <m:f>
                        <m:fPr>
                          <m:ctrlPr>
                            <a:rPr lang="mr-IN" i="1">
                              <a:solidFill>
                                <a:srgbClr val="FF0000"/>
                              </a:solidFill>
                              <a:latin typeface="Cambria Math" panose="02040503050406030204" pitchFamily="18" charset="0"/>
                            </a:rPr>
                          </m:ctrlPr>
                        </m:fPr>
                        <m:num>
                          <m:r>
                            <m:rPr>
                              <m:nor/>
                            </m:rPr>
                            <a:rPr lang="en-US">
                              <a:solidFill>
                                <a:srgbClr val="FF0000"/>
                              </a:solidFill>
                              <a:latin typeface="Cambria Math" charset="0"/>
                            </a:rPr>
                            <m:t>0</m:t>
                          </m:r>
                          <m:r>
                            <a:rPr lang="en-US">
                              <a:solidFill>
                                <a:srgbClr val="FF0000"/>
                              </a:solidFill>
                              <a:latin typeface="Cambria Math" charset="0"/>
                            </a:rPr>
                            <m:t>.0</m:t>
                          </m:r>
                          <m:r>
                            <a:rPr lang="en-US" b="0" i="0" smtClean="0">
                              <a:solidFill>
                                <a:srgbClr val="FF0000"/>
                              </a:solidFill>
                              <a:latin typeface="Cambria Math" charset="0"/>
                            </a:rPr>
                            <m:t>206</m:t>
                          </m:r>
                        </m:num>
                        <m:den>
                          <m:r>
                            <m:rPr>
                              <m:nor/>
                            </m:rPr>
                            <a:rPr lang="en-US">
                              <a:solidFill>
                                <a:srgbClr val="FF0000"/>
                              </a:solidFill>
                              <a:latin typeface="Cambria Math" charset="0"/>
                            </a:rPr>
                            <m:t>P</m:t>
                          </m:r>
                          <m:r>
                            <m:rPr>
                              <m:nor/>
                            </m:rPr>
                            <a:rPr lang="en-US">
                              <a:solidFill>
                                <a:srgbClr val="FF0000"/>
                              </a:solidFill>
                              <a:latin typeface="Cambria Math" charset="0"/>
                            </a:rPr>
                            <m:t>(</m:t>
                          </m:r>
                          <m:r>
                            <m:rPr>
                              <m:nor/>
                            </m:rPr>
                            <a:rPr lang="en-US">
                              <a:solidFill>
                                <a:srgbClr val="FF0000"/>
                              </a:solidFill>
                              <a:latin typeface="Cambria Math" charset="0"/>
                            </a:rPr>
                            <m:t>X</m:t>
                          </m:r>
                          <m:r>
                            <m:rPr>
                              <m:nor/>
                            </m:rPr>
                            <a:rPr lang="en-US">
                              <a:solidFill>
                                <a:srgbClr val="FF0000"/>
                              </a:solidFill>
                              <a:latin typeface="Cambria Math" charset="0"/>
                            </a:rPr>
                            <m:t>)</m:t>
                          </m:r>
                        </m:den>
                      </m:f>
                    </m:oMath>
                  </m:oMathPara>
                </a14:m>
                <a:endParaRPr lang="en-US" dirty="0">
                  <a:solidFill>
                    <a:srgbClr val="FF0000"/>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6281486" y="4199437"/>
                <a:ext cx="5529014" cy="1215910"/>
              </a:xfrm>
              <a:prstGeom prst="rect">
                <a:avLst/>
              </a:prstGeom>
              <a:blipFill rotWithShape="0">
                <a:blip r:embed="rId5"/>
                <a:stretch>
                  <a:fillRect l="-882" t="-3518" r="-331"/>
                </a:stretch>
              </a:blipFill>
            </p:spPr>
            <p:txBody>
              <a:bodyPr/>
              <a:lstStyle/>
              <a:p>
                <a:r>
                  <a:rPr lang="en-US">
                    <a:noFill/>
                  </a:rPr>
                  <a:t> </a:t>
                </a:r>
              </a:p>
            </p:txBody>
          </p:sp>
        </mc:Fallback>
      </mc:AlternateContent>
    </p:spTree>
    <p:extLst>
      <p:ext uri="{BB962C8B-B14F-4D97-AF65-F5344CB8AC3E}">
        <p14:creationId xmlns:p14="http://schemas.microsoft.com/office/powerpoint/2010/main" val="1333335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a:t>
            </a:r>
          </a:p>
        </p:txBody>
      </p:sp>
      <p:sp>
        <p:nvSpPr>
          <p:cNvPr id="3" name="Content Placeholder 2"/>
          <p:cNvSpPr>
            <a:spLocks noGrp="1"/>
          </p:cNvSpPr>
          <p:nvPr>
            <p:ph idx="1"/>
          </p:nvPr>
        </p:nvSpPr>
        <p:spPr/>
        <p:txBody>
          <a:bodyPr/>
          <a:lstStyle/>
          <a:p>
            <a:r>
              <a:rPr lang="en-US" dirty="0"/>
              <a:t>Instead of picking the (1) nearest neighbor, what if we picked the </a:t>
            </a:r>
            <a:br>
              <a:rPr lang="en-US" dirty="0"/>
            </a:br>
            <a:r>
              <a:rPr lang="en-US" dirty="0"/>
              <a:t>k-Nearest Neighbors and have them vote?</a:t>
            </a:r>
          </a:p>
          <a:p>
            <a:r>
              <a:rPr lang="en-US" dirty="0"/>
              <a:t>Choosing k points is more reliable in the following cases:</a:t>
            </a:r>
          </a:p>
          <a:p>
            <a:pPr lvl="1"/>
            <a:r>
              <a:rPr lang="en-US" dirty="0"/>
              <a:t>Noise in training vectors x</a:t>
            </a:r>
          </a:p>
          <a:p>
            <a:pPr lvl="1"/>
            <a:r>
              <a:rPr lang="en-US" dirty="0"/>
              <a:t>Noise in training labels y</a:t>
            </a:r>
          </a:p>
          <a:p>
            <a:pPr lvl="1"/>
            <a:r>
              <a:rPr lang="en-US" dirty="0"/>
              <a:t>Overlapping classes</a:t>
            </a:r>
          </a:p>
        </p:txBody>
      </p:sp>
      <p:sp>
        <p:nvSpPr>
          <p:cNvPr id="4" name="Slide Number Placeholder 3"/>
          <p:cNvSpPr>
            <a:spLocks noGrp="1"/>
          </p:cNvSpPr>
          <p:nvPr>
            <p:ph type="sldNum" sz="quarter" idx="12"/>
          </p:nvPr>
        </p:nvSpPr>
        <p:spPr/>
        <p:txBody>
          <a:bodyPr/>
          <a:lstStyle/>
          <a:p>
            <a:fld id="{5ACD0CF0-90CC-9C41-A77B-2776398A8C8B}" type="slidenum">
              <a:rPr lang="en-US" smtClean="0"/>
              <a:pPr/>
              <a:t>13</a:t>
            </a:fld>
            <a:endParaRPr lang="en-US" dirty="0"/>
          </a:p>
        </p:txBody>
      </p:sp>
      <p:grpSp>
        <p:nvGrpSpPr>
          <p:cNvPr id="6" name="Group 5"/>
          <p:cNvGrpSpPr>
            <a:grpSpLocks/>
          </p:cNvGrpSpPr>
          <p:nvPr/>
        </p:nvGrpSpPr>
        <p:grpSpPr bwMode="auto">
          <a:xfrm>
            <a:off x="4460558" y="2864804"/>
            <a:ext cx="1833563" cy="1598613"/>
            <a:chOff x="909" y="2976"/>
            <a:chExt cx="1155" cy="1007"/>
          </a:xfrm>
        </p:grpSpPr>
        <p:sp>
          <p:nvSpPr>
            <p:cNvPr id="7" name="Line 6"/>
            <p:cNvSpPr>
              <a:spLocks noChangeShapeType="1"/>
            </p:cNvSpPr>
            <p:nvPr/>
          </p:nvSpPr>
          <p:spPr bwMode="auto">
            <a:xfrm>
              <a:off x="1152" y="2976"/>
              <a:ext cx="0"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accent1"/>
                </a:solidFill>
              </a:endParaRPr>
            </a:p>
          </p:txBody>
        </p:sp>
        <p:sp>
          <p:nvSpPr>
            <p:cNvPr id="8" name="Line 7"/>
            <p:cNvSpPr>
              <a:spLocks noChangeShapeType="1"/>
            </p:cNvSpPr>
            <p:nvPr/>
          </p:nvSpPr>
          <p:spPr bwMode="auto">
            <a:xfrm>
              <a:off x="1152" y="3744"/>
              <a:ext cx="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accent1"/>
                </a:solidFill>
              </a:endParaRPr>
            </a:p>
          </p:txBody>
        </p:sp>
        <p:sp>
          <p:nvSpPr>
            <p:cNvPr id="9" name="Text Box 8"/>
            <p:cNvSpPr txBox="1">
              <a:spLocks noChangeArrowheads="1"/>
            </p:cNvSpPr>
            <p:nvPr/>
          </p:nvSpPr>
          <p:spPr bwMode="auto">
            <a:xfrm>
              <a:off x="1241" y="3770"/>
              <a:ext cx="303"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dirty="0">
                  <a:solidFill>
                    <a:schemeClr val="accent1"/>
                  </a:solidFill>
                  <a:latin typeface="Times" charset="0"/>
                </a:rPr>
                <a:t>x_1</a:t>
              </a:r>
            </a:p>
          </p:txBody>
        </p:sp>
        <p:sp>
          <p:nvSpPr>
            <p:cNvPr id="10" name="Text Box 9"/>
            <p:cNvSpPr txBox="1">
              <a:spLocks noChangeArrowheads="1"/>
            </p:cNvSpPr>
            <p:nvPr/>
          </p:nvSpPr>
          <p:spPr bwMode="auto">
            <a:xfrm rot="16200000">
              <a:off x="864" y="3211"/>
              <a:ext cx="303"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dirty="0">
                  <a:solidFill>
                    <a:schemeClr val="accent1"/>
                  </a:solidFill>
                  <a:latin typeface="Times" charset="0"/>
                </a:rPr>
                <a:t>x_2</a:t>
              </a:r>
            </a:p>
          </p:txBody>
        </p:sp>
      </p:grpSp>
      <p:sp>
        <p:nvSpPr>
          <p:cNvPr id="11" name="Text Box 10"/>
          <p:cNvSpPr txBox="1">
            <a:spLocks noChangeArrowheads="1"/>
          </p:cNvSpPr>
          <p:nvPr/>
        </p:nvSpPr>
        <p:spPr bwMode="auto">
          <a:xfrm>
            <a:off x="4982845" y="3549015"/>
            <a:ext cx="3206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12" name="Text Box 11"/>
          <p:cNvSpPr txBox="1">
            <a:spLocks noChangeArrowheads="1"/>
          </p:cNvSpPr>
          <p:nvPr/>
        </p:nvSpPr>
        <p:spPr bwMode="auto">
          <a:xfrm>
            <a:off x="5135245" y="3701415"/>
            <a:ext cx="3206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13" name="Text Box 12"/>
          <p:cNvSpPr txBox="1">
            <a:spLocks noChangeArrowheads="1"/>
          </p:cNvSpPr>
          <p:nvPr/>
        </p:nvSpPr>
        <p:spPr bwMode="auto">
          <a:xfrm>
            <a:off x="5074920" y="3474403"/>
            <a:ext cx="3206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14" name="Text Box 13"/>
          <p:cNvSpPr txBox="1">
            <a:spLocks noChangeArrowheads="1"/>
          </p:cNvSpPr>
          <p:nvPr/>
        </p:nvSpPr>
        <p:spPr bwMode="auto">
          <a:xfrm>
            <a:off x="5440045" y="4006215"/>
            <a:ext cx="3206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15" name="Text Box 14"/>
          <p:cNvSpPr txBox="1">
            <a:spLocks noChangeArrowheads="1"/>
          </p:cNvSpPr>
          <p:nvPr/>
        </p:nvSpPr>
        <p:spPr bwMode="auto">
          <a:xfrm>
            <a:off x="5227320" y="3626803"/>
            <a:ext cx="3206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16" name="Text Box 15"/>
          <p:cNvSpPr txBox="1">
            <a:spLocks noChangeArrowheads="1"/>
          </p:cNvSpPr>
          <p:nvPr/>
        </p:nvSpPr>
        <p:spPr bwMode="auto">
          <a:xfrm>
            <a:off x="5074920" y="3322003"/>
            <a:ext cx="3206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17" name="Text Box 16"/>
          <p:cNvSpPr txBox="1">
            <a:spLocks noChangeArrowheads="1"/>
          </p:cNvSpPr>
          <p:nvPr/>
        </p:nvSpPr>
        <p:spPr bwMode="auto">
          <a:xfrm>
            <a:off x="5151120" y="3474403"/>
            <a:ext cx="3206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18" name="Text Box 17"/>
          <p:cNvSpPr txBox="1">
            <a:spLocks noChangeArrowheads="1"/>
          </p:cNvSpPr>
          <p:nvPr/>
        </p:nvSpPr>
        <p:spPr bwMode="auto">
          <a:xfrm>
            <a:off x="5227320" y="3398203"/>
            <a:ext cx="3206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19" name="Text Box 18"/>
          <p:cNvSpPr txBox="1">
            <a:spLocks noChangeArrowheads="1"/>
          </p:cNvSpPr>
          <p:nvPr/>
        </p:nvSpPr>
        <p:spPr bwMode="auto">
          <a:xfrm>
            <a:off x="4922520" y="3398203"/>
            <a:ext cx="3206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20" name="Text Box 19"/>
          <p:cNvSpPr txBox="1">
            <a:spLocks noChangeArrowheads="1"/>
          </p:cNvSpPr>
          <p:nvPr/>
        </p:nvSpPr>
        <p:spPr bwMode="auto">
          <a:xfrm>
            <a:off x="5821045" y="2939415"/>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21" name="Text Box 20"/>
          <p:cNvSpPr txBox="1">
            <a:spLocks noChangeArrowheads="1"/>
          </p:cNvSpPr>
          <p:nvPr/>
        </p:nvSpPr>
        <p:spPr bwMode="auto">
          <a:xfrm>
            <a:off x="5455920" y="3245803"/>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22" name="Text Box 21"/>
          <p:cNvSpPr txBox="1">
            <a:spLocks noChangeArrowheads="1"/>
          </p:cNvSpPr>
          <p:nvPr/>
        </p:nvSpPr>
        <p:spPr bwMode="auto">
          <a:xfrm>
            <a:off x="5760720" y="2788603"/>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23" name="Text Box 22"/>
          <p:cNvSpPr txBox="1">
            <a:spLocks noChangeArrowheads="1"/>
          </p:cNvSpPr>
          <p:nvPr/>
        </p:nvSpPr>
        <p:spPr bwMode="auto">
          <a:xfrm>
            <a:off x="5684520" y="3017203"/>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24" name="Text Box 23"/>
          <p:cNvSpPr txBox="1">
            <a:spLocks noChangeArrowheads="1"/>
          </p:cNvSpPr>
          <p:nvPr/>
        </p:nvSpPr>
        <p:spPr bwMode="auto">
          <a:xfrm>
            <a:off x="5684520" y="3245803"/>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25" name="Text Box 24"/>
          <p:cNvSpPr txBox="1">
            <a:spLocks noChangeArrowheads="1"/>
          </p:cNvSpPr>
          <p:nvPr/>
        </p:nvSpPr>
        <p:spPr bwMode="auto">
          <a:xfrm>
            <a:off x="5684520" y="2788603"/>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26" name="Text Box 25"/>
          <p:cNvSpPr txBox="1">
            <a:spLocks noChangeArrowheads="1"/>
          </p:cNvSpPr>
          <p:nvPr/>
        </p:nvSpPr>
        <p:spPr bwMode="auto">
          <a:xfrm>
            <a:off x="5684520" y="2864803"/>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27" name="Text Box 26"/>
          <p:cNvSpPr txBox="1">
            <a:spLocks noChangeArrowheads="1"/>
          </p:cNvSpPr>
          <p:nvPr/>
        </p:nvSpPr>
        <p:spPr bwMode="auto">
          <a:xfrm>
            <a:off x="5532120" y="2788603"/>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28" name="Text Box 27"/>
          <p:cNvSpPr txBox="1">
            <a:spLocks noChangeArrowheads="1"/>
          </p:cNvSpPr>
          <p:nvPr/>
        </p:nvSpPr>
        <p:spPr bwMode="auto">
          <a:xfrm>
            <a:off x="5836920" y="2864803"/>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29" name="Text Box 28"/>
          <p:cNvSpPr txBox="1">
            <a:spLocks noChangeArrowheads="1"/>
          </p:cNvSpPr>
          <p:nvPr/>
        </p:nvSpPr>
        <p:spPr bwMode="auto">
          <a:xfrm>
            <a:off x="5608320" y="2941003"/>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30" name="Text Box 29"/>
          <p:cNvSpPr txBox="1">
            <a:spLocks noChangeArrowheads="1"/>
          </p:cNvSpPr>
          <p:nvPr/>
        </p:nvSpPr>
        <p:spPr bwMode="auto">
          <a:xfrm>
            <a:off x="5684520" y="2636203"/>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31" name="Text Box 30"/>
          <p:cNvSpPr txBox="1">
            <a:spLocks noChangeArrowheads="1"/>
          </p:cNvSpPr>
          <p:nvPr/>
        </p:nvSpPr>
        <p:spPr bwMode="auto">
          <a:xfrm>
            <a:off x="5455920" y="3093403"/>
            <a:ext cx="3206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32" name="Text Box 31"/>
          <p:cNvSpPr txBox="1">
            <a:spLocks noChangeArrowheads="1"/>
          </p:cNvSpPr>
          <p:nvPr/>
        </p:nvSpPr>
        <p:spPr bwMode="auto">
          <a:xfrm>
            <a:off x="5379720" y="2788603"/>
            <a:ext cx="3206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33" name="Text Box 32"/>
          <p:cNvSpPr txBox="1">
            <a:spLocks noChangeArrowheads="1"/>
          </p:cNvSpPr>
          <p:nvPr/>
        </p:nvSpPr>
        <p:spPr bwMode="auto">
          <a:xfrm>
            <a:off x="5760720" y="3017203"/>
            <a:ext cx="3206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34" name="Text Box 33"/>
          <p:cNvSpPr txBox="1">
            <a:spLocks noChangeArrowheads="1"/>
          </p:cNvSpPr>
          <p:nvPr/>
        </p:nvSpPr>
        <p:spPr bwMode="auto">
          <a:xfrm>
            <a:off x="5303520" y="3017203"/>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35" name="Text Box 34"/>
          <p:cNvSpPr txBox="1">
            <a:spLocks noChangeArrowheads="1"/>
          </p:cNvSpPr>
          <p:nvPr/>
        </p:nvSpPr>
        <p:spPr bwMode="auto">
          <a:xfrm>
            <a:off x="4998720" y="3245803"/>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36" name="Text Box 35"/>
          <p:cNvSpPr txBox="1">
            <a:spLocks noChangeArrowheads="1"/>
          </p:cNvSpPr>
          <p:nvPr/>
        </p:nvSpPr>
        <p:spPr bwMode="auto">
          <a:xfrm>
            <a:off x="5303520" y="3245803"/>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62" name="TextBox 61"/>
          <p:cNvSpPr txBox="1"/>
          <p:nvPr/>
        </p:nvSpPr>
        <p:spPr>
          <a:xfrm>
            <a:off x="6480439" y="2829560"/>
            <a:ext cx="656418" cy="984885"/>
          </a:xfrm>
          <a:prstGeom prst="rect">
            <a:avLst/>
          </a:prstGeom>
          <a:noFill/>
        </p:spPr>
        <p:txBody>
          <a:bodyPr wrap="square" rtlCol="0">
            <a:spAutoFit/>
          </a:bodyPr>
          <a:lstStyle/>
          <a:p>
            <a:r>
              <a:rPr lang="en-US" dirty="0">
                <a:solidFill>
                  <a:schemeClr val="accent1"/>
                </a:solidFill>
              </a:rPr>
              <a:t>k=1</a:t>
            </a:r>
          </a:p>
          <a:p>
            <a:r>
              <a:rPr lang="en-US" sz="4000" b="1" dirty="0">
                <a:solidFill>
                  <a:srgbClr val="FF0000"/>
                </a:solidFill>
              </a:rPr>
              <a:t> </a:t>
            </a:r>
          </a:p>
        </p:txBody>
      </p:sp>
    </p:spTree>
    <p:extLst>
      <p:ext uri="{BB962C8B-B14F-4D97-AF65-F5344CB8AC3E}">
        <p14:creationId xmlns:p14="http://schemas.microsoft.com/office/powerpoint/2010/main" val="154212785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Classifier Example</a:t>
            </a:r>
          </a:p>
        </p:txBody>
      </p:sp>
      <p:sp>
        <p:nvSpPr>
          <p:cNvPr id="4" name="Slide Number Placeholder 3"/>
          <p:cNvSpPr>
            <a:spLocks noGrp="1"/>
          </p:cNvSpPr>
          <p:nvPr>
            <p:ph type="sldNum" sz="quarter" idx="12"/>
          </p:nvPr>
        </p:nvSpPr>
        <p:spPr/>
        <p:txBody>
          <a:bodyPr/>
          <a:lstStyle/>
          <a:p>
            <a:fld id="{5ACD0CF0-90CC-9C41-A77B-2776398A8C8B}" type="slidenum">
              <a:rPr lang="en-US" smtClean="0"/>
              <a:pPr/>
              <a:t>130</a:t>
            </a:fld>
            <a:endParaRPr lang="en-US" dirty="0"/>
          </a:p>
        </p:txBody>
      </p:sp>
      <p:sp>
        <p:nvSpPr>
          <p:cNvPr id="7" name="TextBox 6"/>
          <p:cNvSpPr txBox="1"/>
          <p:nvPr/>
        </p:nvSpPr>
        <p:spPr>
          <a:xfrm>
            <a:off x="844062" y="790246"/>
            <a:ext cx="8262649" cy="369332"/>
          </a:xfrm>
          <a:prstGeom prst="rect">
            <a:avLst/>
          </a:prstGeom>
          <a:noFill/>
        </p:spPr>
        <p:txBody>
          <a:bodyPr wrap="square" rtlCol="0">
            <a:spAutoFit/>
          </a:bodyPr>
          <a:lstStyle/>
          <a:p>
            <a:r>
              <a:rPr lang="de-DE" dirty="0">
                <a:solidFill>
                  <a:schemeClr val="accent1"/>
                </a:solidFill>
              </a:rPr>
              <a:t>Lets consider the following case, and try to predict whether we can golf or not</a:t>
            </a: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nvGraphicFramePr>
            <p:xfrm>
              <a:off x="844062" y="1291872"/>
              <a:ext cx="7046010" cy="1598975"/>
            </p:xfrm>
            <a:graphic>
              <a:graphicData uri="http://schemas.openxmlformats.org/drawingml/2006/table">
                <a:tbl>
                  <a:tblPr firstRow="1" bandRow="1">
                    <a:tableStyleId>{5C22544A-7EE6-4342-B048-85BDC9FD1C3A}</a:tableStyleId>
                  </a:tblPr>
                  <a:tblGrid>
                    <a:gridCol w="1409202">
                      <a:extLst>
                        <a:ext uri="{9D8B030D-6E8A-4147-A177-3AD203B41FA5}">
                          <a16:colId xmlns:a16="http://schemas.microsoft.com/office/drawing/2014/main" val="20000"/>
                        </a:ext>
                      </a:extLst>
                    </a:gridCol>
                    <a:gridCol w="1409202">
                      <a:extLst>
                        <a:ext uri="{9D8B030D-6E8A-4147-A177-3AD203B41FA5}">
                          <a16:colId xmlns:a16="http://schemas.microsoft.com/office/drawing/2014/main" val="20001"/>
                        </a:ext>
                      </a:extLst>
                    </a:gridCol>
                    <a:gridCol w="1409202">
                      <a:extLst>
                        <a:ext uri="{9D8B030D-6E8A-4147-A177-3AD203B41FA5}">
                          <a16:colId xmlns:a16="http://schemas.microsoft.com/office/drawing/2014/main" val="20002"/>
                        </a:ext>
                      </a:extLst>
                    </a:gridCol>
                    <a:gridCol w="1409202">
                      <a:extLst>
                        <a:ext uri="{9D8B030D-6E8A-4147-A177-3AD203B41FA5}">
                          <a16:colId xmlns:a16="http://schemas.microsoft.com/office/drawing/2014/main" val="20003"/>
                        </a:ext>
                      </a:extLst>
                    </a:gridCol>
                    <a:gridCol w="1409202">
                      <a:extLst>
                        <a:ext uri="{9D8B030D-6E8A-4147-A177-3AD203B41FA5}">
                          <a16:colId xmlns:a16="http://schemas.microsoft.com/office/drawing/2014/main" val="20004"/>
                        </a:ext>
                      </a:extLst>
                    </a:gridCol>
                  </a:tblGrid>
                  <a:tr h="501695">
                    <a:tc>
                      <a:txBody>
                        <a:bodyPr/>
                        <a:lstStyle/>
                        <a:p>
                          <a:endParaRPr lang="en-US" dirty="0"/>
                        </a:p>
                      </a:txBody>
                      <a:tcPr/>
                    </a:tc>
                    <a:tc>
                      <a:txBody>
                        <a:bodyPr/>
                        <a:lstStyle/>
                        <a:p>
                          <a:r>
                            <a:rPr lang="en-US" dirty="0"/>
                            <a:t>Outlook</a:t>
                          </a:r>
                        </a:p>
                      </a:txBody>
                      <a:tcPr/>
                    </a:tc>
                    <a:tc>
                      <a:txBody>
                        <a:bodyPr/>
                        <a:lstStyle/>
                        <a:p>
                          <a:r>
                            <a:rPr lang="en-US" dirty="0"/>
                            <a:t>Temperature</a:t>
                          </a:r>
                        </a:p>
                      </a:txBody>
                      <a:tcPr/>
                    </a:tc>
                    <a:tc>
                      <a:txBody>
                        <a:bodyPr/>
                        <a:lstStyle/>
                        <a:p>
                          <a:r>
                            <a:rPr lang="en-US" dirty="0"/>
                            <a:t>Humidity</a:t>
                          </a:r>
                        </a:p>
                      </a:txBody>
                      <a:tcPr/>
                    </a:tc>
                    <a:tc>
                      <a:txBody>
                        <a:bodyPr/>
                        <a:lstStyle/>
                        <a:p>
                          <a:r>
                            <a:rPr lang="en-US" dirty="0"/>
                            <a:t>Windy?</a:t>
                          </a:r>
                        </a:p>
                      </a:txBody>
                      <a:tcPr/>
                    </a:tc>
                    <a:extLst>
                      <a:ext uri="{0D108BD9-81ED-4DB2-BD59-A6C34878D82A}">
                        <a16:rowId xmlns:a16="http://schemas.microsoft.com/office/drawing/2014/main" val="10000"/>
                      </a:ext>
                    </a:extLst>
                  </a:tr>
                  <a:tr h="290665">
                    <a:tc>
                      <a:txBody>
                        <a:bodyPr/>
                        <a:lstStyle/>
                        <a:p>
                          <a:pPr algn="ctr"/>
                          <a:r>
                            <a:rPr lang="en-US" b="1" dirty="0">
                              <a:solidFill>
                                <a:schemeClr val="accent1"/>
                              </a:solidFill>
                            </a:rPr>
                            <a:t>X</a:t>
                          </a:r>
                        </a:p>
                      </a:txBody>
                      <a:tcPr/>
                    </a:tc>
                    <a:tc>
                      <a:txBody>
                        <a:bodyPr/>
                        <a:lstStyle/>
                        <a:p>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charset="0"/>
                                    </a:rPr>
                                    <m:t>𝑋</m:t>
                                  </m:r>
                                </m:e>
                                <m:sub>
                                  <m:r>
                                    <a:rPr lang="en-US" b="0" i="1" smtClean="0">
                                      <a:solidFill>
                                        <a:schemeClr val="accent1"/>
                                      </a:solidFill>
                                      <a:latin typeface="Cambria Math" charset="0"/>
                                    </a:rPr>
                                    <m:t>1</m:t>
                                  </m:r>
                                </m:sub>
                              </m:sSub>
                            </m:oMath>
                          </a14:m>
                          <a:r>
                            <a:rPr lang="en-US" dirty="0">
                              <a:solidFill>
                                <a:schemeClr val="accent1"/>
                              </a:solidFill>
                            </a:rPr>
                            <a:t>= Sunny</a:t>
                          </a:r>
                        </a:p>
                      </a:txBody>
                      <a:tcPr/>
                    </a:tc>
                    <a:tc>
                      <a:txBody>
                        <a:bodyPr/>
                        <a:lstStyle/>
                        <a:p>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charset="0"/>
                                    </a:rPr>
                                    <m:t>𝑋</m:t>
                                  </m:r>
                                </m:e>
                                <m:sub>
                                  <m:r>
                                    <a:rPr lang="en-US" b="0" i="1" smtClean="0">
                                      <a:solidFill>
                                        <a:schemeClr val="accent1"/>
                                      </a:solidFill>
                                      <a:latin typeface="Cambria Math" charset="0"/>
                                    </a:rPr>
                                    <m:t>2</m:t>
                                  </m:r>
                                </m:sub>
                              </m:sSub>
                              <m:r>
                                <a:rPr lang="en-US" b="0" i="1" smtClean="0">
                                  <a:solidFill>
                                    <a:schemeClr val="accent1"/>
                                  </a:solidFill>
                                  <a:latin typeface="Cambria Math" charset="0"/>
                                </a:rPr>
                                <m:t>= </m:t>
                              </m:r>
                            </m:oMath>
                          </a14:m>
                          <a:r>
                            <a:rPr lang="en-US" dirty="0">
                              <a:solidFill>
                                <a:schemeClr val="accent1"/>
                              </a:solidFill>
                            </a:rPr>
                            <a:t>Cool</a:t>
                          </a:r>
                        </a:p>
                      </a:txBody>
                      <a:tcPr/>
                    </a:tc>
                    <a:tc>
                      <a:txBody>
                        <a:bodyPr/>
                        <a:lstStyle/>
                        <a:p>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charset="0"/>
                                    </a:rPr>
                                    <m:t>𝑋</m:t>
                                  </m:r>
                                </m:e>
                                <m:sub>
                                  <m:r>
                                    <a:rPr lang="en-US" b="0" i="1" smtClean="0">
                                      <a:solidFill>
                                        <a:schemeClr val="accent1"/>
                                      </a:solidFill>
                                      <a:latin typeface="Cambria Math" charset="0"/>
                                    </a:rPr>
                                    <m:t>3</m:t>
                                  </m:r>
                                </m:sub>
                              </m:sSub>
                              <m:r>
                                <a:rPr lang="en-US" b="0" i="1" smtClean="0">
                                  <a:solidFill>
                                    <a:schemeClr val="accent1"/>
                                  </a:solidFill>
                                  <a:latin typeface="Cambria Math" charset="0"/>
                                </a:rPr>
                                <m:t>= </m:t>
                              </m:r>
                            </m:oMath>
                          </a14:m>
                          <a:r>
                            <a:rPr lang="en-US" dirty="0">
                              <a:solidFill>
                                <a:schemeClr val="accent1"/>
                              </a:solidFill>
                            </a:rPr>
                            <a:t>High</a:t>
                          </a:r>
                        </a:p>
                      </a:txBody>
                      <a:tcPr/>
                    </a:tc>
                    <a:tc>
                      <a:txBody>
                        <a:bodyPr/>
                        <a:lstStyle/>
                        <a:p>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charset="0"/>
                                    </a:rPr>
                                    <m:t>𝑋</m:t>
                                  </m:r>
                                </m:e>
                                <m:sub>
                                  <m:r>
                                    <a:rPr lang="en-US" b="0" i="1" smtClean="0">
                                      <a:solidFill>
                                        <a:schemeClr val="accent1"/>
                                      </a:solidFill>
                                      <a:latin typeface="Cambria Math" charset="0"/>
                                    </a:rPr>
                                    <m:t>4</m:t>
                                  </m:r>
                                </m:sub>
                              </m:sSub>
                              <m:r>
                                <a:rPr lang="en-US" b="0" i="1" smtClean="0">
                                  <a:solidFill>
                                    <a:schemeClr val="accent1"/>
                                  </a:solidFill>
                                  <a:latin typeface="Cambria Math" charset="0"/>
                                </a:rPr>
                                <m:t>= </m:t>
                              </m:r>
                            </m:oMath>
                          </a14:m>
                          <a:r>
                            <a:rPr lang="en-US" dirty="0">
                              <a:solidFill>
                                <a:schemeClr val="accent1"/>
                              </a:solidFill>
                            </a:rPr>
                            <a:t>TRUE</a:t>
                          </a:r>
                        </a:p>
                      </a:txBody>
                      <a:tcPr/>
                    </a:tc>
                    <a:extLst>
                      <a:ext uri="{0D108BD9-81ED-4DB2-BD59-A6C34878D82A}">
                        <a16:rowId xmlns:a16="http://schemas.microsoft.com/office/drawing/2014/main" val="10001"/>
                      </a:ext>
                    </a:extLst>
                  </a:tr>
                  <a:tr h="29066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P(X|YES)</a:t>
                          </a:r>
                        </a:p>
                      </a:txBody>
                      <a:tcPr/>
                    </a:tc>
                    <a:tc>
                      <a:txBody>
                        <a:bodyPr/>
                        <a:lstStyle/>
                        <a:p>
                          <a:r>
                            <a:rPr lang="en-US" dirty="0">
                              <a:solidFill>
                                <a:schemeClr val="accent1"/>
                              </a:solidFill>
                            </a:rPr>
                            <a:t>0.22</a:t>
                          </a:r>
                        </a:p>
                      </a:txBody>
                      <a:tcPr/>
                    </a:tc>
                    <a:tc>
                      <a:txBody>
                        <a:bodyPr/>
                        <a:lstStyle/>
                        <a:p>
                          <a:r>
                            <a:rPr lang="en-US" dirty="0">
                              <a:solidFill>
                                <a:schemeClr val="accent1"/>
                              </a:solidFill>
                            </a:rPr>
                            <a:t>0.33</a:t>
                          </a:r>
                        </a:p>
                      </a:txBody>
                      <a:tcPr/>
                    </a:tc>
                    <a:tc>
                      <a:txBody>
                        <a:bodyPr/>
                        <a:lstStyle/>
                        <a:p>
                          <a:r>
                            <a:rPr lang="en-US" dirty="0">
                              <a:solidFill>
                                <a:schemeClr val="accent1"/>
                              </a:solidFill>
                            </a:rPr>
                            <a:t>0.33</a:t>
                          </a:r>
                        </a:p>
                      </a:txBody>
                      <a:tcPr/>
                    </a:tc>
                    <a:tc>
                      <a:txBody>
                        <a:bodyPr/>
                        <a:lstStyle/>
                        <a:p>
                          <a:r>
                            <a:rPr lang="en-US" dirty="0">
                              <a:solidFill>
                                <a:schemeClr val="accent1"/>
                              </a:solidFill>
                            </a:rPr>
                            <a:t>0.33</a:t>
                          </a:r>
                        </a:p>
                      </a:txBody>
                      <a:tcPr/>
                    </a:tc>
                    <a:extLst>
                      <a:ext uri="{0D108BD9-81ED-4DB2-BD59-A6C34878D82A}">
                        <a16:rowId xmlns:a16="http://schemas.microsoft.com/office/drawing/2014/main" val="10002"/>
                      </a:ext>
                    </a:extLst>
                  </a:tr>
                  <a:tr h="290665">
                    <a:tc>
                      <a:txBody>
                        <a:bodyPr/>
                        <a:lstStyle/>
                        <a:p>
                          <a:r>
                            <a:rPr lang="en-US" dirty="0">
                              <a:solidFill>
                                <a:srgbClr val="FF0000"/>
                              </a:solidFill>
                            </a:rPr>
                            <a:t>P(X|NO)</a:t>
                          </a:r>
                        </a:p>
                      </a:txBody>
                      <a:tcPr/>
                    </a:tc>
                    <a:tc>
                      <a:txBody>
                        <a:bodyPr/>
                        <a:lstStyle/>
                        <a:p>
                          <a:r>
                            <a:rPr lang="en-US" dirty="0">
                              <a:solidFill>
                                <a:srgbClr val="FF0000"/>
                              </a:solidFill>
                            </a:rPr>
                            <a:t>0.6</a:t>
                          </a:r>
                        </a:p>
                      </a:txBody>
                      <a:tcPr/>
                    </a:tc>
                    <a:tc>
                      <a:txBody>
                        <a:bodyPr/>
                        <a:lstStyle/>
                        <a:p>
                          <a:r>
                            <a:rPr lang="en-US" dirty="0">
                              <a:solidFill>
                                <a:srgbClr val="FF0000"/>
                              </a:solidFill>
                            </a:rPr>
                            <a:t>0.2</a:t>
                          </a:r>
                        </a:p>
                      </a:txBody>
                      <a:tcPr/>
                    </a:tc>
                    <a:tc>
                      <a:txBody>
                        <a:bodyPr/>
                        <a:lstStyle/>
                        <a:p>
                          <a:r>
                            <a:rPr lang="en-US" dirty="0">
                              <a:solidFill>
                                <a:srgbClr val="FF0000"/>
                              </a:solidFill>
                            </a:rPr>
                            <a:t>0.8</a:t>
                          </a:r>
                        </a:p>
                      </a:txBody>
                      <a:tcPr/>
                    </a:tc>
                    <a:tc>
                      <a:txBody>
                        <a:bodyPr/>
                        <a:lstStyle/>
                        <a:p>
                          <a:r>
                            <a:rPr lang="en-US" dirty="0">
                              <a:solidFill>
                                <a:srgbClr val="FF0000"/>
                              </a:solidFill>
                            </a:rPr>
                            <a:t>0.6</a:t>
                          </a:r>
                        </a:p>
                      </a:txBody>
                      <a:tcPr/>
                    </a:tc>
                    <a:extLst>
                      <a:ext uri="{0D108BD9-81ED-4DB2-BD59-A6C34878D82A}">
                        <a16:rowId xmlns:a16="http://schemas.microsoft.com/office/drawing/2014/main" val="10003"/>
                      </a:ext>
                    </a:extLst>
                  </a:tr>
                </a:tbl>
              </a:graphicData>
            </a:graphic>
          </p:graphicFrame>
        </mc:Choice>
        <mc:Fallback xmlns="">
          <p:graphicFrame>
            <p:nvGraphicFramePr>
              <p:cNvPr id="5" name="Table 4"/>
              <p:cNvGraphicFramePr>
                <a:graphicFrameLocks noGrp="1"/>
              </p:cNvGraphicFramePr>
              <p:nvPr/>
            </p:nvGraphicFramePr>
            <p:xfrm>
              <a:off x="844062" y="1291872"/>
              <a:ext cx="7046010" cy="1598975"/>
            </p:xfrm>
            <a:graphic>
              <a:graphicData uri="http://schemas.openxmlformats.org/drawingml/2006/table">
                <a:tbl>
                  <a:tblPr firstRow="1" bandRow="1">
                    <a:tableStyleId>{5C22544A-7EE6-4342-B048-85BDC9FD1C3A}</a:tableStyleId>
                  </a:tblPr>
                  <a:tblGrid>
                    <a:gridCol w="1409202"/>
                    <a:gridCol w="1409202"/>
                    <a:gridCol w="1409202"/>
                    <a:gridCol w="1409202"/>
                    <a:gridCol w="1409202"/>
                  </a:tblGrid>
                  <a:tr h="501695">
                    <a:tc>
                      <a:txBody>
                        <a:bodyPr/>
                        <a:lstStyle/>
                        <a:p>
                          <a:endParaRPr lang="en-US" dirty="0" smtClean="0"/>
                        </a:p>
                      </a:txBody>
                      <a:tcPr/>
                    </a:tc>
                    <a:tc>
                      <a:txBody>
                        <a:bodyPr/>
                        <a:lstStyle/>
                        <a:p>
                          <a:r>
                            <a:rPr lang="en-US" dirty="0" smtClean="0"/>
                            <a:t>Outlook</a:t>
                          </a:r>
                        </a:p>
                      </a:txBody>
                      <a:tcPr/>
                    </a:tc>
                    <a:tc>
                      <a:txBody>
                        <a:bodyPr/>
                        <a:lstStyle/>
                        <a:p>
                          <a:r>
                            <a:rPr lang="en-US" dirty="0" smtClean="0"/>
                            <a:t>Temperature</a:t>
                          </a:r>
                          <a:endParaRPr lang="en-US" dirty="0"/>
                        </a:p>
                      </a:txBody>
                      <a:tcPr/>
                    </a:tc>
                    <a:tc>
                      <a:txBody>
                        <a:bodyPr/>
                        <a:lstStyle/>
                        <a:p>
                          <a:r>
                            <a:rPr lang="en-US" dirty="0" smtClean="0"/>
                            <a:t>Humidity</a:t>
                          </a:r>
                          <a:endParaRPr lang="en-US" dirty="0"/>
                        </a:p>
                      </a:txBody>
                      <a:tcPr/>
                    </a:tc>
                    <a:tc>
                      <a:txBody>
                        <a:bodyPr/>
                        <a:lstStyle/>
                        <a:p>
                          <a:r>
                            <a:rPr lang="en-US" dirty="0" smtClean="0"/>
                            <a:t>Windy?</a:t>
                          </a:r>
                          <a:endParaRPr lang="en-US" dirty="0"/>
                        </a:p>
                      </a:txBody>
                      <a:tcPr/>
                    </a:tc>
                  </a:tr>
                  <a:tr h="365760">
                    <a:tc>
                      <a:txBody>
                        <a:bodyPr/>
                        <a:lstStyle/>
                        <a:p>
                          <a:pPr algn="ctr"/>
                          <a:r>
                            <a:rPr lang="en-US" b="1" dirty="0" smtClean="0">
                              <a:solidFill>
                                <a:schemeClr val="accent1"/>
                              </a:solidFill>
                            </a:rPr>
                            <a:t>X</a:t>
                          </a:r>
                          <a:endParaRPr lang="en-US" b="1" dirty="0">
                            <a:solidFill>
                              <a:schemeClr val="accent1"/>
                            </a:solidFill>
                          </a:endParaRPr>
                        </a:p>
                      </a:txBody>
                      <a:tcPr/>
                    </a:tc>
                    <a:tc>
                      <a:txBody>
                        <a:bodyPr/>
                        <a:lstStyle/>
                        <a:p>
                          <a:endParaRPr lang="en-US"/>
                        </a:p>
                      </a:txBody>
                      <a:tcPr>
                        <a:blipFill rotWithShape="0">
                          <a:blip r:embed="rId3"/>
                          <a:stretch>
                            <a:fillRect l="-100000" t="-146667" r="-300862" b="-226667"/>
                          </a:stretch>
                        </a:blipFill>
                      </a:tcPr>
                    </a:tc>
                    <a:tc>
                      <a:txBody>
                        <a:bodyPr/>
                        <a:lstStyle/>
                        <a:p>
                          <a:endParaRPr lang="en-US"/>
                        </a:p>
                      </a:txBody>
                      <a:tcPr>
                        <a:blipFill rotWithShape="0">
                          <a:blip r:embed="rId3"/>
                          <a:stretch>
                            <a:fillRect l="-200866" t="-146667" r="-202165" b="-226667"/>
                          </a:stretch>
                        </a:blipFill>
                      </a:tcPr>
                    </a:tc>
                    <a:tc>
                      <a:txBody>
                        <a:bodyPr/>
                        <a:lstStyle/>
                        <a:p>
                          <a:endParaRPr lang="en-US"/>
                        </a:p>
                      </a:txBody>
                      <a:tcPr>
                        <a:blipFill rotWithShape="0">
                          <a:blip r:embed="rId3"/>
                          <a:stretch>
                            <a:fillRect l="-299569" t="-146667" r="-101293" b="-226667"/>
                          </a:stretch>
                        </a:blipFill>
                      </a:tcPr>
                    </a:tc>
                    <a:tc>
                      <a:txBody>
                        <a:bodyPr/>
                        <a:lstStyle/>
                        <a:p>
                          <a:endParaRPr lang="en-US"/>
                        </a:p>
                      </a:txBody>
                      <a:tcPr>
                        <a:blipFill rotWithShape="0">
                          <a:blip r:embed="rId3"/>
                          <a:stretch>
                            <a:fillRect l="-401299" t="-146667" r="-1732" b="-226667"/>
                          </a:stretch>
                        </a:blipFill>
                      </a:tcPr>
                    </a:tc>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accent1"/>
                              </a:solidFill>
                            </a:rPr>
                            <a:t>P(X|YES)</a:t>
                          </a:r>
                          <a:endParaRPr lang="en-US" dirty="0">
                            <a:solidFill>
                              <a:schemeClr val="accent1"/>
                            </a:solidFill>
                          </a:endParaRPr>
                        </a:p>
                      </a:txBody>
                      <a:tcPr/>
                    </a:tc>
                    <a:tc>
                      <a:txBody>
                        <a:bodyPr/>
                        <a:lstStyle/>
                        <a:p>
                          <a:r>
                            <a:rPr lang="en-US" dirty="0" smtClean="0">
                              <a:solidFill>
                                <a:schemeClr val="accent1"/>
                              </a:solidFill>
                            </a:rPr>
                            <a:t>0.22</a:t>
                          </a:r>
                          <a:endParaRPr lang="en-US" dirty="0">
                            <a:solidFill>
                              <a:schemeClr val="accent1"/>
                            </a:solidFill>
                          </a:endParaRPr>
                        </a:p>
                      </a:txBody>
                      <a:tcPr/>
                    </a:tc>
                    <a:tc>
                      <a:txBody>
                        <a:bodyPr/>
                        <a:lstStyle/>
                        <a:p>
                          <a:r>
                            <a:rPr lang="en-US" dirty="0" smtClean="0">
                              <a:solidFill>
                                <a:schemeClr val="accent1"/>
                              </a:solidFill>
                            </a:rPr>
                            <a:t>0.33</a:t>
                          </a:r>
                          <a:endParaRPr lang="en-US" dirty="0">
                            <a:solidFill>
                              <a:schemeClr val="accent1"/>
                            </a:solidFill>
                          </a:endParaRPr>
                        </a:p>
                      </a:txBody>
                      <a:tcPr/>
                    </a:tc>
                    <a:tc>
                      <a:txBody>
                        <a:bodyPr/>
                        <a:lstStyle/>
                        <a:p>
                          <a:r>
                            <a:rPr lang="en-US" dirty="0" smtClean="0">
                              <a:solidFill>
                                <a:schemeClr val="accent1"/>
                              </a:solidFill>
                            </a:rPr>
                            <a:t>0.33</a:t>
                          </a:r>
                          <a:endParaRPr lang="en-US" dirty="0">
                            <a:solidFill>
                              <a:schemeClr val="accent1"/>
                            </a:solidFill>
                          </a:endParaRPr>
                        </a:p>
                      </a:txBody>
                      <a:tcPr/>
                    </a:tc>
                    <a:tc>
                      <a:txBody>
                        <a:bodyPr/>
                        <a:lstStyle/>
                        <a:p>
                          <a:r>
                            <a:rPr lang="en-US" dirty="0" smtClean="0">
                              <a:solidFill>
                                <a:schemeClr val="accent1"/>
                              </a:solidFill>
                            </a:rPr>
                            <a:t>0.33</a:t>
                          </a:r>
                          <a:endParaRPr lang="en-US" dirty="0">
                            <a:solidFill>
                              <a:schemeClr val="accent1"/>
                            </a:solidFill>
                          </a:endParaRPr>
                        </a:p>
                      </a:txBody>
                      <a:tcPr/>
                    </a:tc>
                  </a:tr>
                  <a:tr h="365760">
                    <a:tc>
                      <a:txBody>
                        <a:bodyPr/>
                        <a:lstStyle/>
                        <a:p>
                          <a:r>
                            <a:rPr lang="en-US" dirty="0" smtClean="0">
                              <a:solidFill>
                                <a:srgbClr val="FF0000"/>
                              </a:solidFill>
                            </a:rPr>
                            <a:t>P(X|NO)</a:t>
                          </a:r>
                          <a:endParaRPr lang="en-US" dirty="0">
                            <a:solidFill>
                              <a:srgbClr val="FF0000"/>
                            </a:solidFill>
                          </a:endParaRPr>
                        </a:p>
                      </a:txBody>
                      <a:tcPr/>
                    </a:tc>
                    <a:tc>
                      <a:txBody>
                        <a:bodyPr/>
                        <a:lstStyle/>
                        <a:p>
                          <a:r>
                            <a:rPr lang="en-US" dirty="0" smtClean="0">
                              <a:solidFill>
                                <a:srgbClr val="FF0000"/>
                              </a:solidFill>
                            </a:rPr>
                            <a:t>0.6</a:t>
                          </a:r>
                          <a:endParaRPr lang="en-US" dirty="0">
                            <a:solidFill>
                              <a:srgbClr val="FF0000"/>
                            </a:solidFill>
                          </a:endParaRPr>
                        </a:p>
                      </a:txBody>
                      <a:tcPr/>
                    </a:tc>
                    <a:tc>
                      <a:txBody>
                        <a:bodyPr/>
                        <a:lstStyle/>
                        <a:p>
                          <a:r>
                            <a:rPr lang="en-US" dirty="0" smtClean="0">
                              <a:solidFill>
                                <a:srgbClr val="FF0000"/>
                              </a:solidFill>
                            </a:rPr>
                            <a:t>0.2</a:t>
                          </a:r>
                          <a:endParaRPr lang="en-US" dirty="0">
                            <a:solidFill>
                              <a:srgbClr val="FF0000"/>
                            </a:solidFill>
                          </a:endParaRPr>
                        </a:p>
                      </a:txBody>
                      <a:tcPr/>
                    </a:tc>
                    <a:tc>
                      <a:txBody>
                        <a:bodyPr/>
                        <a:lstStyle/>
                        <a:p>
                          <a:r>
                            <a:rPr lang="en-US" dirty="0" smtClean="0">
                              <a:solidFill>
                                <a:srgbClr val="FF0000"/>
                              </a:solidFill>
                            </a:rPr>
                            <a:t>0.8</a:t>
                          </a:r>
                          <a:endParaRPr lang="en-US" dirty="0">
                            <a:solidFill>
                              <a:srgbClr val="FF0000"/>
                            </a:solidFill>
                          </a:endParaRPr>
                        </a:p>
                      </a:txBody>
                      <a:tcPr/>
                    </a:tc>
                    <a:tc>
                      <a:txBody>
                        <a:bodyPr/>
                        <a:lstStyle/>
                        <a:p>
                          <a:r>
                            <a:rPr lang="en-US" dirty="0" smtClean="0">
                              <a:solidFill>
                                <a:srgbClr val="FF0000"/>
                              </a:solidFill>
                            </a:rPr>
                            <a:t>0.6</a:t>
                          </a:r>
                          <a:endParaRPr lang="en-US" dirty="0">
                            <a:solidFill>
                              <a:srgbClr val="FF0000"/>
                            </a:solidFill>
                          </a:endParaRPr>
                        </a:p>
                      </a:txBody>
                      <a:tcPr/>
                    </a:tc>
                  </a:tr>
                </a:tbl>
              </a:graphicData>
            </a:graphic>
          </p:graphicFrame>
        </mc:Fallback>
      </mc:AlternateContent>
      <p:graphicFrame>
        <p:nvGraphicFramePr>
          <p:cNvPr id="6" name="Table 5"/>
          <p:cNvGraphicFramePr>
            <a:graphicFrameLocks noGrp="1"/>
          </p:cNvGraphicFramePr>
          <p:nvPr/>
        </p:nvGraphicFramePr>
        <p:xfrm>
          <a:off x="9106711" y="1291872"/>
          <a:ext cx="2194044" cy="1598975"/>
        </p:xfrm>
        <a:graphic>
          <a:graphicData uri="http://schemas.openxmlformats.org/drawingml/2006/table">
            <a:tbl>
              <a:tblPr firstRow="1" bandRow="1">
                <a:tableStyleId>{5C22544A-7EE6-4342-B048-85BDC9FD1C3A}</a:tableStyleId>
              </a:tblPr>
              <a:tblGrid>
                <a:gridCol w="1097022">
                  <a:extLst>
                    <a:ext uri="{9D8B030D-6E8A-4147-A177-3AD203B41FA5}">
                      <a16:colId xmlns:a16="http://schemas.microsoft.com/office/drawing/2014/main" val="20000"/>
                    </a:ext>
                  </a:extLst>
                </a:gridCol>
                <a:gridCol w="1097022">
                  <a:extLst>
                    <a:ext uri="{9D8B030D-6E8A-4147-A177-3AD203B41FA5}">
                      <a16:colId xmlns:a16="http://schemas.microsoft.com/office/drawing/2014/main" val="20001"/>
                    </a:ext>
                  </a:extLst>
                </a:gridCol>
              </a:tblGrid>
              <a:tr h="501695">
                <a:tc>
                  <a:txBody>
                    <a:bodyPr/>
                    <a:lstStyle/>
                    <a:p>
                      <a:endParaRPr lang="en-US" dirty="0"/>
                    </a:p>
                  </a:txBody>
                  <a:tcPr/>
                </a:tc>
                <a:tc>
                  <a:txBody>
                    <a:bodyPr/>
                    <a:lstStyle/>
                    <a:p>
                      <a:r>
                        <a:rPr lang="en-US" dirty="0"/>
                        <a:t>Play?</a:t>
                      </a:r>
                    </a:p>
                  </a:txBody>
                  <a:tcPr/>
                </a:tc>
                <a:extLst>
                  <a:ext uri="{0D108BD9-81ED-4DB2-BD59-A6C34878D82A}">
                    <a16:rowId xmlns:a16="http://schemas.microsoft.com/office/drawing/2014/main" val="10000"/>
                  </a:ext>
                </a:extLst>
              </a:tr>
              <a:tr h="290665">
                <a:tc>
                  <a:txBody>
                    <a:bodyPr/>
                    <a:lstStyle/>
                    <a:p>
                      <a:pPr algn="ctr"/>
                      <a:r>
                        <a:rPr lang="en-US" b="1" dirty="0">
                          <a:solidFill>
                            <a:schemeClr val="accent1"/>
                          </a:solidFill>
                        </a:rPr>
                        <a:t>C</a:t>
                      </a:r>
                    </a:p>
                  </a:txBody>
                  <a:tcPr/>
                </a:tc>
                <a:tc>
                  <a:txBody>
                    <a:bodyPr/>
                    <a:lstStyle/>
                    <a:p>
                      <a:r>
                        <a:rPr lang="en-US" dirty="0">
                          <a:solidFill>
                            <a:schemeClr val="accent1"/>
                          </a:solidFill>
                        </a:rPr>
                        <a:t>YES</a:t>
                      </a:r>
                    </a:p>
                  </a:txBody>
                  <a:tcPr/>
                </a:tc>
                <a:extLst>
                  <a:ext uri="{0D108BD9-81ED-4DB2-BD59-A6C34878D82A}">
                    <a16:rowId xmlns:a16="http://schemas.microsoft.com/office/drawing/2014/main" val="10001"/>
                  </a:ext>
                </a:extLst>
              </a:tr>
              <a:tr h="290665">
                <a:tc>
                  <a:txBody>
                    <a:bodyPr/>
                    <a:lstStyle/>
                    <a:p>
                      <a:r>
                        <a:rPr lang="en-US" dirty="0">
                          <a:solidFill>
                            <a:schemeClr val="accent1"/>
                          </a:solidFill>
                        </a:rPr>
                        <a:t>P</a:t>
                      </a:r>
                      <a:r>
                        <a:rPr lang="de-DE" dirty="0">
                          <a:solidFill>
                            <a:schemeClr val="accent1"/>
                          </a:solidFill>
                        </a:rPr>
                        <a:t>(YES)</a:t>
                      </a:r>
                      <a:endParaRPr lang="en-US" dirty="0">
                        <a:solidFill>
                          <a:schemeClr val="accent1"/>
                        </a:solidFill>
                      </a:endParaRPr>
                    </a:p>
                  </a:txBody>
                  <a:tcPr/>
                </a:tc>
                <a:tc>
                  <a:txBody>
                    <a:bodyPr/>
                    <a:lstStyle/>
                    <a:p>
                      <a:r>
                        <a:rPr lang="en-US" dirty="0">
                          <a:solidFill>
                            <a:schemeClr val="accent1"/>
                          </a:solidFill>
                        </a:rPr>
                        <a:t>0.64</a:t>
                      </a:r>
                    </a:p>
                  </a:txBody>
                  <a:tcPr/>
                </a:tc>
                <a:extLst>
                  <a:ext uri="{0D108BD9-81ED-4DB2-BD59-A6C34878D82A}">
                    <a16:rowId xmlns:a16="http://schemas.microsoft.com/office/drawing/2014/main" val="10002"/>
                  </a:ext>
                </a:extLst>
              </a:tr>
              <a:tr h="290665">
                <a:tc>
                  <a:txBody>
                    <a:bodyPr/>
                    <a:lstStyle/>
                    <a:p>
                      <a:r>
                        <a:rPr lang="en-US" dirty="0">
                          <a:solidFill>
                            <a:srgbClr val="FF0000"/>
                          </a:solidFill>
                        </a:rPr>
                        <a:t>P</a:t>
                      </a:r>
                      <a:r>
                        <a:rPr lang="de-DE" dirty="0">
                          <a:solidFill>
                            <a:srgbClr val="FF0000"/>
                          </a:solidFill>
                        </a:rPr>
                        <a:t>(NO)</a:t>
                      </a:r>
                      <a:endParaRPr lang="en-US" dirty="0">
                        <a:solidFill>
                          <a:srgbClr val="FF0000"/>
                        </a:solidFill>
                      </a:endParaRPr>
                    </a:p>
                  </a:txBody>
                  <a:tcPr/>
                </a:tc>
                <a:tc>
                  <a:txBody>
                    <a:bodyPr/>
                    <a:lstStyle/>
                    <a:p>
                      <a:r>
                        <a:rPr lang="en-US" dirty="0">
                          <a:solidFill>
                            <a:srgbClr val="FF0000"/>
                          </a:solidFill>
                        </a:rPr>
                        <a:t>0.36</a:t>
                      </a:r>
                    </a:p>
                  </a:txBody>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8" name="Rectangle 7"/>
              <p:cNvSpPr/>
              <p:nvPr/>
            </p:nvSpPr>
            <p:spPr>
              <a:xfrm>
                <a:off x="844062" y="3191536"/>
                <a:ext cx="5036700" cy="2824619"/>
              </a:xfrm>
              <a:prstGeom prst="rect">
                <a:avLst/>
              </a:prstGeom>
            </p:spPr>
            <p:txBody>
              <a:bodyPr wrap="none">
                <a:spAutoFit/>
              </a:bodyPr>
              <a:lstStyle/>
              <a:p>
                <a:r>
                  <a:rPr lang="en-US" dirty="0">
                    <a:solidFill>
                      <a:schemeClr val="accent1"/>
                    </a:solidFill>
                    <a:latin typeface="Cambria Math" charset="0"/>
                  </a:rPr>
                  <a:t>Likelihood of playing golf under these conditions:</a:t>
                </a:r>
              </a:p>
              <a:p>
                <a:endParaRPr lang="en-US" dirty="0">
                  <a:solidFill>
                    <a:schemeClr val="accent1"/>
                  </a:solidFill>
                  <a:latin typeface="Cambria Math" charset="0"/>
                </a:endParaRPr>
              </a:p>
              <a:p>
                <a:pPr/>
                <a14:m>
                  <m:oMathPara xmlns:m="http://schemas.openxmlformats.org/officeDocument/2006/math">
                    <m:oMathParaPr>
                      <m:jc m:val="centerGroup"/>
                    </m:oMathParaPr>
                    <m:oMath xmlns:m="http://schemas.openxmlformats.org/officeDocument/2006/math">
                      <m:r>
                        <m:rPr>
                          <m:nor/>
                        </m:rPr>
                        <a:rPr lang="en-US" smtClean="0">
                          <a:solidFill>
                            <a:schemeClr val="accent1"/>
                          </a:solidFill>
                          <a:latin typeface="Cambria Math" charset="0"/>
                        </a:rPr>
                        <m:t>P</m:t>
                      </m:r>
                      <m:d>
                        <m:dPr>
                          <m:ctrlPr>
                            <a:rPr lang="en-US" i="1">
                              <a:solidFill>
                                <a:schemeClr val="accent1"/>
                              </a:solidFill>
                              <a:latin typeface="Cambria Math" panose="02040503050406030204" pitchFamily="18" charset="0"/>
                            </a:rPr>
                          </m:ctrlPr>
                        </m:dPr>
                        <m:e>
                          <m:r>
                            <m:rPr>
                              <m:nor/>
                            </m:rPr>
                            <a:rPr lang="en-US">
                              <a:solidFill>
                                <a:schemeClr val="accent1"/>
                              </a:solidFill>
                              <a:latin typeface="Cambria Math" charset="0"/>
                            </a:rPr>
                            <m:t>YES</m:t>
                          </m:r>
                        </m:e>
                        <m:e>
                          <m:r>
                            <m:rPr>
                              <m:nor/>
                            </m:rPr>
                            <a:rPr lang="en-US">
                              <a:solidFill>
                                <a:schemeClr val="accent1"/>
                              </a:solidFill>
                              <a:latin typeface="Cambria Math" charset="0"/>
                            </a:rPr>
                            <m:t>X</m:t>
                          </m:r>
                        </m:e>
                      </m:d>
                      <m:r>
                        <m:rPr>
                          <m:nor/>
                        </m:rPr>
                        <a:rPr lang="en-US">
                          <a:solidFill>
                            <a:schemeClr val="accent1"/>
                          </a:solidFill>
                          <a:latin typeface="Cambria Math" charset="0"/>
                        </a:rPr>
                        <m:t>= </m:t>
                      </m:r>
                      <m:f>
                        <m:fPr>
                          <m:ctrlPr>
                            <a:rPr lang="mr-IN" i="1">
                              <a:solidFill>
                                <a:schemeClr val="accent1"/>
                              </a:solidFill>
                              <a:latin typeface="Cambria Math" panose="02040503050406030204" pitchFamily="18" charset="0"/>
                            </a:rPr>
                          </m:ctrlPr>
                        </m:fPr>
                        <m:num>
                          <m:r>
                            <m:rPr>
                              <m:nor/>
                            </m:rPr>
                            <a:rPr lang="en-US">
                              <a:solidFill>
                                <a:schemeClr val="accent1"/>
                              </a:solidFill>
                              <a:latin typeface="Cambria Math" charset="0"/>
                            </a:rPr>
                            <m:t>0</m:t>
                          </m:r>
                          <m:r>
                            <a:rPr lang="en-US">
                              <a:solidFill>
                                <a:schemeClr val="accent1"/>
                              </a:solidFill>
                              <a:latin typeface="Cambria Math" charset="0"/>
                            </a:rPr>
                            <m:t>.0053</m:t>
                          </m:r>
                        </m:num>
                        <m:den>
                          <m:r>
                            <m:rPr>
                              <m:nor/>
                            </m:rPr>
                            <a:rPr lang="en-US">
                              <a:solidFill>
                                <a:schemeClr val="accent1"/>
                              </a:solidFill>
                              <a:latin typeface="Cambria Math" charset="0"/>
                            </a:rPr>
                            <m:t>P</m:t>
                          </m:r>
                          <m:r>
                            <m:rPr>
                              <m:nor/>
                            </m:rPr>
                            <a:rPr lang="en-US">
                              <a:solidFill>
                                <a:schemeClr val="accent1"/>
                              </a:solidFill>
                              <a:latin typeface="Cambria Math" charset="0"/>
                            </a:rPr>
                            <m:t>(</m:t>
                          </m:r>
                          <m:r>
                            <m:rPr>
                              <m:nor/>
                            </m:rPr>
                            <a:rPr lang="en-US">
                              <a:solidFill>
                                <a:schemeClr val="accent1"/>
                              </a:solidFill>
                              <a:latin typeface="Cambria Math" charset="0"/>
                            </a:rPr>
                            <m:t>X</m:t>
                          </m:r>
                          <m:r>
                            <m:rPr>
                              <m:nor/>
                            </m:rPr>
                            <a:rPr lang="en-US">
                              <a:solidFill>
                                <a:schemeClr val="accent1"/>
                              </a:solidFill>
                              <a:latin typeface="Cambria Math" charset="0"/>
                            </a:rPr>
                            <m:t>)</m:t>
                          </m:r>
                        </m:den>
                      </m:f>
                    </m:oMath>
                  </m:oMathPara>
                </a14:m>
                <a:endParaRPr lang="en-US" dirty="0">
                  <a:solidFill>
                    <a:schemeClr val="accent1"/>
                  </a:solidFill>
                </a:endParaRPr>
              </a:p>
              <a:p>
                <a:endParaRPr lang="en-US" dirty="0">
                  <a:solidFill>
                    <a:schemeClr val="accent1"/>
                  </a:solidFill>
                </a:endParaRPr>
              </a:p>
              <a:p>
                <a:r>
                  <a:rPr lang="en-US" dirty="0">
                    <a:solidFill>
                      <a:schemeClr val="accent1"/>
                    </a:solidFill>
                  </a:rPr>
                  <a:t>Probability of Play = YES:</a:t>
                </a:r>
              </a:p>
              <a:p>
                <a:endParaRPr lang="en-US" dirty="0">
                  <a:solidFill>
                    <a:schemeClr val="accent1"/>
                  </a:solidFill>
                  <a:latin typeface="Cambria Math" charset="0"/>
                </a:endParaRPr>
              </a:p>
              <a:p>
                <a14:m>
                  <m:oMath xmlns:m="http://schemas.openxmlformats.org/officeDocument/2006/math">
                    <m:r>
                      <m:rPr>
                        <m:nor/>
                      </m:rPr>
                      <a:rPr lang="en-US">
                        <a:solidFill>
                          <a:schemeClr val="accent1"/>
                        </a:solidFill>
                        <a:latin typeface="Cambria Math" charset="0"/>
                      </a:rPr>
                      <m:t>P</m:t>
                    </m:r>
                    <m:d>
                      <m:dPr>
                        <m:ctrlPr>
                          <a:rPr lang="en-US" i="1">
                            <a:solidFill>
                              <a:schemeClr val="accent1"/>
                            </a:solidFill>
                            <a:latin typeface="Cambria Math" panose="02040503050406030204" pitchFamily="18" charset="0"/>
                          </a:rPr>
                        </m:ctrlPr>
                      </m:dPr>
                      <m:e>
                        <m:r>
                          <m:rPr>
                            <m:nor/>
                          </m:rPr>
                          <a:rPr lang="en-US">
                            <a:solidFill>
                              <a:schemeClr val="accent1"/>
                            </a:solidFill>
                            <a:latin typeface="Cambria Math" charset="0"/>
                          </a:rPr>
                          <m:t>YES</m:t>
                        </m:r>
                      </m:e>
                      <m:e>
                        <m:r>
                          <m:rPr>
                            <m:nor/>
                          </m:rPr>
                          <a:rPr lang="en-US">
                            <a:solidFill>
                              <a:schemeClr val="accent1"/>
                            </a:solidFill>
                            <a:latin typeface="Cambria Math" charset="0"/>
                          </a:rPr>
                          <m:t>X</m:t>
                        </m:r>
                      </m:e>
                    </m:d>
                    <m:r>
                      <m:rPr>
                        <m:nor/>
                      </m:rPr>
                      <a:rPr lang="en-US">
                        <a:solidFill>
                          <a:schemeClr val="accent1"/>
                        </a:solidFill>
                        <a:latin typeface="Cambria Math" charset="0"/>
                      </a:rPr>
                      <m:t>= </m:t>
                    </m:r>
                    <m:f>
                      <m:fPr>
                        <m:ctrlPr>
                          <a:rPr lang="mr-IN" i="1">
                            <a:solidFill>
                              <a:schemeClr val="accent1"/>
                            </a:solidFill>
                            <a:latin typeface="Cambria Math" panose="02040503050406030204" pitchFamily="18" charset="0"/>
                          </a:rPr>
                        </m:ctrlPr>
                      </m:fPr>
                      <m:num>
                        <m:r>
                          <m:rPr>
                            <m:nor/>
                          </m:rPr>
                          <a:rPr lang="en-US" i="0">
                            <a:solidFill>
                              <a:schemeClr val="accent1"/>
                            </a:solidFill>
                            <a:latin typeface="Cambria Math" charset="0"/>
                          </a:rPr>
                          <m:t>0.0053</m:t>
                        </m:r>
                      </m:num>
                      <m:den>
                        <m:r>
                          <m:rPr>
                            <m:nor/>
                          </m:rPr>
                          <a:rPr lang="en-US">
                            <a:solidFill>
                              <a:schemeClr val="accent1"/>
                            </a:solidFill>
                            <a:latin typeface="Cambria Math" charset="0"/>
                          </a:rPr>
                          <m:t>(0.0053 + </m:t>
                        </m:r>
                        <m:r>
                          <m:rPr>
                            <m:nor/>
                          </m:rPr>
                          <a:rPr lang="en-US" smtClean="0">
                            <a:solidFill>
                              <a:srgbClr val="FF0000"/>
                            </a:solidFill>
                            <a:latin typeface="Cambria Math" charset="0"/>
                          </a:rPr>
                          <m:t>0.0206</m:t>
                        </m:r>
                        <m:r>
                          <m:rPr>
                            <m:nor/>
                          </m:rPr>
                          <a:rPr lang="en-US">
                            <a:solidFill>
                              <a:schemeClr val="accent1"/>
                            </a:solidFill>
                            <a:latin typeface="Cambria Math" charset="0"/>
                          </a:rPr>
                          <m:t>)</m:t>
                        </m:r>
                      </m:den>
                    </m:f>
                    <m:r>
                      <a:rPr lang="en-US">
                        <a:solidFill>
                          <a:schemeClr val="accent1"/>
                        </a:solidFill>
                        <a:latin typeface="Cambria Math" charset="0"/>
                      </a:rPr>
                      <m:t>= </m:t>
                    </m:r>
                  </m:oMath>
                </a14:m>
                <a:r>
                  <a:rPr lang="en-US" dirty="0">
                    <a:solidFill>
                      <a:schemeClr val="accent1"/>
                    </a:solidFill>
                  </a:rPr>
                  <a:t>20.5%</a:t>
                </a:r>
              </a:p>
              <a:p>
                <a:endParaRPr lang="en-US" dirty="0">
                  <a:solidFill>
                    <a:schemeClr val="accent1"/>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844062" y="3191536"/>
                <a:ext cx="5036700" cy="2824619"/>
              </a:xfrm>
              <a:prstGeom prst="rect">
                <a:avLst/>
              </a:prstGeom>
              <a:blipFill>
                <a:blip r:embed="rId4"/>
                <a:stretch>
                  <a:fillRect l="-754" t="-4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6320897" y="3199477"/>
                <a:ext cx="5529014" cy="2819041"/>
              </a:xfrm>
              <a:prstGeom prst="rect">
                <a:avLst/>
              </a:prstGeom>
            </p:spPr>
            <p:txBody>
              <a:bodyPr wrap="none">
                <a:spAutoFit/>
              </a:bodyPr>
              <a:lstStyle/>
              <a:p>
                <a:r>
                  <a:rPr lang="en-US" dirty="0">
                    <a:solidFill>
                      <a:srgbClr val="FF0000"/>
                    </a:solidFill>
                    <a:latin typeface="Cambria Math" charset="0"/>
                  </a:rPr>
                  <a:t>Likelihood of </a:t>
                </a:r>
                <a:r>
                  <a:rPr lang="en-US" i="1" dirty="0">
                    <a:solidFill>
                      <a:srgbClr val="FF0000"/>
                    </a:solidFill>
                    <a:latin typeface="Cambria Math" charset="0"/>
                  </a:rPr>
                  <a:t>NOT</a:t>
                </a:r>
                <a:r>
                  <a:rPr lang="en-US" dirty="0">
                    <a:solidFill>
                      <a:srgbClr val="FF0000"/>
                    </a:solidFill>
                    <a:latin typeface="Cambria Math" charset="0"/>
                  </a:rPr>
                  <a:t> playing golf under these conditions:</a:t>
                </a:r>
              </a:p>
              <a:p>
                <a:endParaRPr lang="en-US" dirty="0">
                  <a:solidFill>
                    <a:srgbClr val="FF0000"/>
                  </a:solidFill>
                  <a:latin typeface="Cambria Math" charset="0"/>
                </a:endParaRPr>
              </a:p>
              <a:p>
                <a:pPr/>
                <a14:m>
                  <m:oMathPara xmlns:m="http://schemas.openxmlformats.org/officeDocument/2006/math">
                    <m:oMathParaPr>
                      <m:jc m:val="centerGroup"/>
                    </m:oMathParaPr>
                    <m:oMath xmlns:m="http://schemas.openxmlformats.org/officeDocument/2006/math">
                      <m:r>
                        <m:rPr>
                          <m:nor/>
                        </m:rPr>
                        <a:rPr lang="en-US" smtClean="0">
                          <a:solidFill>
                            <a:srgbClr val="FF0000"/>
                          </a:solidFill>
                          <a:latin typeface="Cambria Math" charset="0"/>
                        </a:rPr>
                        <m:t>P</m:t>
                      </m:r>
                      <m:d>
                        <m:dPr>
                          <m:ctrlPr>
                            <a:rPr lang="en-US" i="1">
                              <a:solidFill>
                                <a:srgbClr val="FF0000"/>
                              </a:solidFill>
                              <a:latin typeface="Cambria Math" panose="02040503050406030204" pitchFamily="18" charset="0"/>
                            </a:rPr>
                          </m:ctrlPr>
                        </m:dPr>
                        <m:e>
                          <m:r>
                            <m:rPr>
                              <m:nor/>
                            </m:rPr>
                            <a:rPr lang="en-US" b="0" i="0" smtClean="0">
                              <a:solidFill>
                                <a:srgbClr val="FF0000"/>
                              </a:solidFill>
                              <a:latin typeface="Cambria Math" charset="0"/>
                            </a:rPr>
                            <m:t>NO</m:t>
                          </m:r>
                        </m:e>
                        <m:e>
                          <m:r>
                            <m:rPr>
                              <m:nor/>
                            </m:rPr>
                            <a:rPr lang="en-US">
                              <a:solidFill>
                                <a:srgbClr val="FF0000"/>
                              </a:solidFill>
                              <a:latin typeface="Cambria Math" charset="0"/>
                            </a:rPr>
                            <m:t>X</m:t>
                          </m:r>
                        </m:e>
                      </m:d>
                      <m:r>
                        <m:rPr>
                          <m:nor/>
                        </m:rPr>
                        <a:rPr lang="en-US">
                          <a:solidFill>
                            <a:srgbClr val="FF0000"/>
                          </a:solidFill>
                          <a:latin typeface="Cambria Math" charset="0"/>
                        </a:rPr>
                        <m:t>= </m:t>
                      </m:r>
                      <m:f>
                        <m:fPr>
                          <m:ctrlPr>
                            <a:rPr lang="mr-IN" i="1">
                              <a:solidFill>
                                <a:srgbClr val="FF0000"/>
                              </a:solidFill>
                              <a:latin typeface="Cambria Math" panose="02040503050406030204" pitchFamily="18" charset="0"/>
                            </a:rPr>
                          </m:ctrlPr>
                        </m:fPr>
                        <m:num>
                          <m:r>
                            <m:rPr>
                              <m:nor/>
                            </m:rPr>
                            <a:rPr lang="en-US">
                              <a:solidFill>
                                <a:srgbClr val="FF0000"/>
                              </a:solidFill>
                              <a:latin typeface="Cambria Math" charset="0"/>
                            </a:rPr>
                            <m:t>0</m:t>
                          </m:r>
                          <m:r>
                            <a:rPr lang="en-US">
                              <a:solidFill>
                                <a:srgbClr val="FF0000"/>
                              </a:solidFill>
                              <a:latin typeface="Cambria Math" charset="0"/>
                            </a:rPr>
                            <m:t>.0</m:t>
                          </m:r>
                          <m:r>
                            <a:rPr lang="en-US" b="0" i="0" smtClean="0">
                              <a:solidFill>
                                <a:srgbClr val="FF0000"/>
                              </a:solidFill>
                              <a:latin typeface="Cambria Math" charset="0"/>
                            </a:rPr>
                            <m:t>206</m:t>
                          </m:r>
                        </m:num>
                        <m:den>
                          <m:r>
                            <m:rPr>
                              <m:nor/>
                            </m:rPr>
                            <a:rPr lang="en-US">
                              <a:solidFill>
                                <a:srgbClr val="FF0000"/>
                              </a:solidFill>
                              <a:latin typeface="Cambria Math" charset="0"/>
                            </a:rPr>
                            <m:t>P</m:t>
                          </m:r>
                          <m:r>
                            <m:rPr>
                              <m:nor/>
                            </m:rPr>
                            <a:rPr lang="en-US">
                              <a:solidFill>
                                <a:srgbClr val="FF0000"/>
                              </a:solidFill>
                              <a:latin typeface="Cambria Math" charset="0"/>
                            </a:rPr>
                            <m:t>(</m:t>
                          </m:r>
                          <m:r>
                            <m:rPr>
                              <m:nor/>
                            </m:rPr>
                            <a:rPr lang="en-US">
                              <a:solidFill>
                                <a:srgbClr val="FF0000"/>
                              </a:solidFill>
                              <a:latin typeface="Cambria Math" charset="0"/>
                            </a:rPr>
                            <m:t>X</m:t>
                          </m:r>
                          <m:r>
                            <m:rPr>
                              <m:nor/>
                            </m:rPr>
                            <a:rPr lang="en-US">
                              <a:solidFill>
                                <a:srgbClr val="FF0000"/>
                              </a:solidFill>
                              <a:latin typeface="Cambria Math" charset="0"/>
                            </a:rPr>
                            <m:t>)</m:t>
                          </m:r>
                        </m:den>
                      </m:f>
                    </m:oMath>
                  </m:oMathPara>
                </a14:m>
                <a:endParaRPr lang="en-US" dirty="0">
                  <a:solidFill>
                    <a:srgbClr val="FF0000"/>
                  </a:solidFill>
                </a:endParaRPr>
              </a:p>
              <a:p>
                <a:endParaRPr lang="en-US" dirty="0">
                  <a:solidFill>
                    <a:srgbClr val="FF0000"/>
                  </a:solidFill>
                </a:endParaRPr>
              </a:p>
              <a:p>
                <a:r>
                  <a:rPr lang="en-US" dirty="0">
                    <a:solidFill>
                      <a:srgbClr val="FF0000"/>
                    </a:solidFill>
                  </a:rPr>
                  <a:t>Probability of Play = NO:</a:t>
                </a:r>
              </a:p>
              <a:p>
                <a:endParaRPr lang="en-US" dirty="0">
                  <a:solidFill>
                    <a:srgbClr val="FF0000"/>
                  </a:solidFill>
                </a:endParaRPr>
              </a:p>
              <a:p>
                <a14:m>
                  <m:oMath xmlns:m="http://schemas.openxmlformats.org/officeDocument/2006/math">
                    <m:r>
                      <m:rPr>
                        <m:nor/>
                      </m:rPr>
                      <a:rPr lang="en-US">
                        <a:solidFill>
                          <a:srgbClr val="FF0000"/>
                        </a:solidFill>
                        <a:latin typeface="Cambria Math" charset="0"/>
                      </a:rPr>
                      <m:t>P</m:t>
                    </m:r>
                    <m:d>
                      <m:dPr>
                        <m:ctrlPr>
                          <a:rPr lang="en-US" i="1">
                            <a:solidFill>
                              <a:srgbClr val="FF0000"/>
                            </a:solidFill>
                            <a:latin typeface="Cambria Math" panose="02040503050406030204" pitchFamily="18" charset="0"/>
                          </a:rPr>
                        </m:ctrlPr>
                      </m:dPr>
                      <m:e>
                        <m:r>
                          <m:rPr>
                            <m:nor/>
                          </m:rPr>
                          <a:rPr lang="en-US" b="0" i="0" smtClean="0">
                            <a:solidFill>
                              <a:srgbClr val="FF0000"/>
                            </a:solidFill>
                            <a:latin typeface="Cambria Math" charset="0"/>
                          </a:rPr>
                          <m:t>NO</m:t>
                        </m:r>
                      </m:e>
                      <m:e>
                        <m:r>
                          <m:rPr>
                            <m:nor/>
                          </m:rPr>
                          <a:rPr lang="en-US">
                            <a:solidFill>
                              <a:srgbClr val="FF0000"/>
                            </a:solidFill>
                            <a:latin typeface="Cambria Math" charset="0"/>
                          </a:rPr>
                          <m:t>X</m:t>
                        </m:r>
                      </m:e>
                    </m:d>
                    <m:r>
                      <m:rPr>
                        <m:nor/>
                      </m:rPr>
                      <a:rPr lang="en-US">
                        <a:solidFill>
                          <a:srgbClr val="FF0000"/>
                        </a:solidFill>
                        <a:latin typeface="Cambria Math" charset="0"/>
                      </a:rPr>
                      <m:t>= </m:t>
                    </m:r>
                    <m:f>
                      <m:fPr>
                        <m:ctrlPr>
                          <a:rPr lang="mr-IN" i="1">
                            <a:solidFill>
                              <a:srgbClr val="FF0000"/>
                            </a:solidFill>
                            <a:latin typeface="Cambria Math" panose="02040503050406030204" pitchFamily="18" charset="0"/>
                          </a:rPr>
                        </m:ctrlPr>
                      </m:fPr>
                      <m:num>
                        <m:r>
                          <m:rPr>
                            <m:nor/>
                          </m:rPr>
                          <a:rPr lang="en-US" b="0" i="0" smtClean="0">
                            <a:solidFill>
                              <a:srgbClr val="FF0000"/>
                            </a:solidFill>
                            <a:latin typeface="Cambria Math" charset="0"/>
                          </a:rPr>
                          <m:t>0.0206</m:t>
                        </m:r>
                      </m:num>
                      <m:den>
                        <m:r>
                          <m:rPr>
                            <m:nor/>
                          </m:rPr>
                          <a:rPr lang="en-US">
                            <a:solidFill>
                              <a:srgbClr val="FF0000"/>
                            </a:solidFill>
                            <a:latin typeface="Cambria Math" charset="0"/>
                          </a:rPr>
                          <m:t>(</m:t>
                        </m:r>
                        <m:r>
                          <m:rPr>
                            <m:nor/>
                          </m:rPr>
                          <a:rPr lang="en-US" smtClean="0">
                            <a:solidFill>
                              <a:schemeClr val="accent1"/>
                            </a:solidFill>
                            <a:latin typeface="Cambria Math" charset="0"/>
                          </a:rPr>
                          <m:t>0.0053</m:t>
                        </m:r>
                        <m:r>
                          <m:rPr>
                            <m:nor/>
                          </m:rPr>
                          <a:rPr lang="en-US">
                            <a:solidFill>
                              <a:srgbClr val="FF0000"/>
                            </a:solidFill>
                            <a:latin typeface="Cambria Math" charset="0"/>
                          </a:rPr>
                          <m:t> + </m:t>
                        </m:r>
                        <m:r>
                          <m:rPr>
                            <m:nor/>
                          </m:rPr>
                          <a:rPr lang="en-US" b="0" i="0" smtClean="0">
                            <a:solidFill>
                              <a:srgbClr val="FF0000"/>
                            </a:solidFill>
                            <a:latin typeface="Cambria Math" charset="0"/>
                          </a:rPr>
                          <m:t>0</m:t>
                        </m:r>
                        <m:r>
                          <m:rPr>
                            <m:nor/>
                          </m:rPr>
                          <a:rPr lang="en-US">
                            <a:solidFill>
                              <a:srgbClr val="FF0000"/>
                            </a:solidFill>
                            <a:latin typeface="Cambria Math" charset="0"/>
                          </a:rPr>
                          <m:t>.0206)</m:t>
                        </m:r>
                      </m:den>
                    </m:f>
                    <m:r>
                      <a:rPr lang="en-US">
                        <a:solidFill>
                          <a:srgbClr val="FF0000"/>
                        </a:solidFill>
                        <a:latin typeface="Cambria Math" charset="0"/>
                      </a:rPr>
                      <m:t>=</m:t>
                    </m:r>
                    <m:r>
                      <a:rPr lang="en-US" b="0" i="0" smtClean="0">
                        <a:solidFill>
                          <a:srgbClr val="FF0000"/>
                        </a:solidFill>
                        <a:latin typeface="Cambria Math" charset="0"/>
                      </a:rPr>
                      <m:t>79</m:t>
                    </m:r>
                  </m:oMath>
                </a14:m>
                <a:r>
                  <a:rPr lang="en-US" dirty="0">
                    <a:solidFill>
                      <a:srgbClr val="FF0000"/>
                    </a:solidFill>
                  </a:rPr>
                  <a:t>.5%</a:t>
                </a:r>
              </a:p>
              <a:p>
                <a:endParaRPr lang="en-US" dirty="0">
                  <a:solidFill>
                    <a:srgbClr val="FF0000"/>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6320897" y="3199477"/>
                <a:ext cx="5529014" cy="2819041"/>
              </a:xfrm>
              <a:prstGeom prst="rect">
                <a:avLst/>
              </a:prstGeom>
              <a:blipFill rotWithShape="0">
                <a:blip r:embed="rId5"/>
                <a:stretch>
                  <a:fillRect l="-992" t="-1515" r="-221"/>
                </a:stretch>
              </a:blipFill>
            </p:spPr>
            <p:txBody>
              <a:bodyPr/>
              <a:lstStyle/>
              <a:p>
                <a:r>
                  <a:rPr lang="en-US">
                    <a:noFill/>
                  </a:rPr>
                  <a:t> </a:t>
                </a:r>
              </a:p>
            </p:txBody>
          </p:sp>
        </mc:Fallback>
      </mc:AlternateContent>
    </p:spTree>
    <p:extLst>
      <p:ext uri="{BB962C8B-B14F-4D97-AF65-F5344CB8AC3E}">
        <p14:creationId xmlns:p14="http://schemas.microsoft.com/office/powerpoint/2010/main" val="145759951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Classifier Example</a:t>
            </a:r>
          </a:p>
        </p:txBody>
      </p:sp>
      <p:sp>
        <p:nvSpPr>
          <p:cNvPr id="4" name="Slide Number Placeholder 3"/>
          <p:cNvSpPr>
            <a:spLocks noGrp="1"/>
          </p:cNvSpPr>
          <p:nvPr>
            <p:ph type="sldNum" sz="quarter" idx="12"/>
          </p:nvPr>
        </p:nvSpPr>
        <p:spPr/>
        <p:txBody>
          <a:bodyPr/>
          <a:lstStyle/>
          <a:p>
            <a:fld id="{5ACD0CF0-90CC-9C41-A77B-2776398A8C8B}" type="slidenum">
              <a:rPr lang="en-US" smtClean="0"/>
              <a:pPr/>
              <a:t>131</a:t>
            </a:fld>
            <a:endParaRPr lang="en-US" dirty="0"/>
          </a:p>
        </p:txBody>
      </p:sp>
      <p:sp>
        <p:nvSpPr>
          <p:cNvPr id="7" name="TextBox 6"/>
          <p:cNvSpPr txBox="1"/>
          <p:nvPr/>
        </p:nvSpPr>
        <p:spPr>
          <a:xfrm>
            <a:off x="844062" y="790246"/>
            <a:ext cx="8262649" cy="369332"/>
          </a:xfrm>
          <a:prstGeom prst="rect">
            <a:avLst/>
          </a:prstGeom>
          <a:noFill/>
        </p:spPr>
        <p:txBody>
          <a:bodyPr wrap="square" rtlCol="0">
            <a:spAutoFit/>
          </a:bodyPr>
          <a:lstStyle/>
          <a:p>
            <a:r>
              <a:rPr lang="de-DE" dirty="0">
                <a:solidFill>
                  <a:schemeClr val="accent1"/>
                </a:solidFill>
              </a:rPr>
              <a:t>Lets consider the following case, and try to predict whether we can golf or not</a:t>
            </a: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nvGraphicFramePr>
            <p:xfrm>
              <a:off x="844062" y="1291872"/>
              <a:ext cx="7046010" cy="1598975"/>
            </p:xfrm>
            <a:graphic>
              <a:graphicData uri="http://schemas.openxmlformats.org/drawingml/2006/table">
                <a:tbl>
                  <a:tblPr firstRow="1" bandRow="1">
                    <a:tableStyleId>{5C22544A-7EE6-4342-B048-85BDC9FD1C3A}</a:tableStyleId>
                  </a:tblPr>
                  <a:tblGrid>
                    <a:gridCol w="1409202">
                      <a:extLst>
                        <a:ext uri="{9D8B030D-6E8A-4147-A177-3AD203B41FA5}">
                          <a16:colId xmlns:a16="http://schemas.microsoft.com/office/drawing/2014/main" val="20000"/>
                        </a:ext>
                      </a:extLst>
                    </a:gridCol>
                    <a:gridCol w="1409202">
                      <a:extLst>
                        <a:ext uri="{9D8B030D-6E8A-4147-A177-3AD203B41FA5}">
                          <a16:colId xmlns:a16="http://schemas.microsoft.com/office/drawing/2014/main" val="20001"/>
                        </a:ext>
                      </a:extLst>
                    </a:gridCol>
                    <a:gridCol w="1409202">
                      <a:extLst>
                        <a:ext uri="{9D8B030D-6E8A-4147-A177-3AD203B41FA5}">
                          <a16:colId xmlns:a16="http://schemas.microsoft.com/office/drawing/2014/main" val="20002"/>
                        </a:ext>
                      </a:extLst>
                    </a:gridCol>
                    <a:gridCol w="1409202">
                      <a:extLst>
                        <a:ext uri="{9D8B030D-6E8A-4147-A177-3AD203B41FA5}">
                          <a16:colId xmlns:a16="http://schemas.microsoft.com/office/drawing/2014/main" val="20003"/>
                        </a:ext>
                      </a:extLst>
                    </a:gridCol>
                    <a:gridCol w="1409202">
                      <a:extLst>
                        <a:ext uri="{9D8B030D-6E8A-4147-A177-3AD203B41FA5}">
                          <a16:colId xmlns:a16="http://schemas.microsoft.com/office/drawing/2014/main" val="20004"/>
                        </a:ext>
                      </a:extLst>
                    </a:gridCol>
                  </a:tblGrid>
                  <a:tr h="501695">
                    <a:tc>
                      <a:txBody>
                        <a:bodyPr/>
                        <a:lstStyle/>
                        <a:p>
                          <a:endParaRPr lang="en-US" dirty="0"/>
                        </a:p>
                      </a:txBody>
                      <a:tcPr/>
                    </a:tc>
                    <a:tc>
                      <a:txBody>
                        <a:bodyPr/>
                        <a:lstStyle/>
                        <a:p>
                          <a:r>
                            <a:rPr lang="en-US" dirty="0"/>
                            <a:t>Outlook</a:t>
                          </a:r>
                        </a:p>
                      </a:txBody>
                      <a:tcPr/>
                    </a:tc>
                    <a:tc>
                      <a:txBody>
                        <a:bodyPr/>
                        <a:lstStyle/>
                        <a:p>
                          <a:r>
                            <a:rPr lang="en-US" dirty="0"/>
                            <a:t>Temperature</a:t>
                          </a:r>
                        </a:p>
                      </a:txBody>
                      <a:tcPr/>
                    </a:tc>
                    <a:tc>
                      <a:txBody>
                        <a:bodyPr/>
                        <a:lstStyle/>
                        <a:p>
                          <a:r>
                            <a:rPr lang="en-US" dirty="0"/>
                            <a:t>Humidity</a:t>
                          </a:r>
                        </a:p>
                      </a:txBody>
                      <a:tcPr/>
                    </a:tc>
                    <a:tc>
                      <a:txBody>
                        <a:bodyPr/>
                        <a:lstStyle/>
                        <a:p>
                          <a:r>
                            <a:rPr lang="en-US" dirty="0"/>
                            <a:t>Windy?</a:t>
                          </a:r>
                        </a:p>
                      </a:txBody>
                      <a:tcPr/>
                    </a:tc>
                    <a:extLst>
                      <a:ext uri="{0D108BD9-81ED-4DB2-BD59-A6C34878D82A}">
                        <a16:rowId xmlns:a16="http://schemas.microsoft.com/office/drawing/2014/main" val="10000"/>
                      </a:ext>
                    </a:extLst>
                  </a:tr>
                  <a:tr h="290665">
                    <a:tc>
                      <a:txBody>
                        <a:bodyPr/>
                        <a:lstStyle/>
                        <a:p>
                          <a:pPr algn="ctr"/>
                          <a:r>
                            <a:rPr lang="en-US" b="1" dirty="0">
                              <a:solidFill>
                                <a:schemeClr val="accent1"/>
                              </a:solidFill>
                            </a:rPr>
                            <a:t>X</a:t>
                          </a:r>
                        </a:p>
                      </a:txBody>
                      <a:tcPr/>
                    </a:tc>
                    <a:tc>
                      <a:txBody>
                        <a:bodyPr/>
                        <a:lstStyle/>
                        <a:p>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charset="0"/>
                                    </a:rPr>
                                    <m:t>𝑋</m:t>
                                  </m:r>
                                </m:e>
                                <m:sub>
                                  <m:r>
                                    <a:rPr lang="en-US" b="0" i="1" smtClean="0">
                                      <a:solidFill>
                                        <a:schemeClr val="accent1"/>
                                      </a:solidFill>
                                      <a:latin typeface="Cambria Math" charset="0"/>
                                    </a:rPr>
                                    <m:t>1</m:t>
                                  </m:r>
                                </m:sub>
                              </m:sSub>
                            </m:oMath>
                          </a14:m>
                          <a:r>
                            <a:rPr lang="en-US" dirty="0">
                              <a:solidFill>
                                <a:schemeClr val="accent1"/>
                              </a:solidFill>
                            </a:rPr>
                            <a:t>= Sunny</a:t>
                          </a:r>
                        </a:p>
                      </a:txBody>
                      <a:tcPr/>
                    </a:tc>
                    <a:tc>
                      <a:txBody>
                        <a:bodyPr/>
                        <a:lstStyle/>
                        <a:p>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charset="0"/>
                                    </a:rPr>
                                    <m:t>𝑋</m:t>
                                  </m:r>
                                </m:e>
                                <m:sub>
                                  <m:r>
                                    <a:rPr lang="en-US" b="0" i="1" smtClean="0">
                                      <a:solidFill>
                                        <a:schemeClr val="accent1"/>
                                      </a:solidFill>
                                      <a:latin typeface="Cambria Math" charset="0"/>
                                    </a:rPr>
                                    <m:t>2</m:t>
                                  </m:r>
                                </m:sub>
                              </m:sSub>
                              <m:r>
                                <a:rPr lang="en-US" b="0" i="1" smtClean="0">
                                  <a:solidFill>
                                    <a:schemeClr val="accent1"/>
                                  </a:solidFill>
                                  <a:latin typeface="Cambria Math" charset="0"/>
                                </a:rPr>
                                <m:t>= </m:t>
                              </m:r>
                            </m:oMath>
                          </a14:m>
                          <a:r>
                            <a:rPr lang="en-US" dirty="0">
                              <a:solidFill>
                                <a:schemeClr val="accent1"/>
                              </a:solidFill>
                            </a:rPr>
                            <a:t>Cool</a:t>
                          </a:r>
                        </a:p>
                      </a:txBody>
                      <a:tcPr/>
                    </a:tc>
                    <a:tc>
                      <a:txBody>
                        <a:bodyPr/>
                        <a:lstStyle/>
                        <a:p>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charset="0"/>
                                    </a:rPr>
                                    <m:t>𝑋</m:t>
                                  </m:r>
                                </m:e>
                                <m:sub>
                                  <m:r>
                                    <a:rPr lang="en-US" b="0" i="1" smtClean="0">
                                      <a:solidFill>
                                        <a:schemeClr val="accent1"/>
                                      </a:solidFill>
                                      <a:latin typeface="Cambria Math" charset="0"/>
                                    </a:rPr>
                                    <m:t>3</m:t>
                                  </m:r>
                                </m:sub>
                              </m:sSub>
                              <m:r>
                                <a:rPr lang="en-US" b="0" i="1" smtClean="0">
                                  <a:solidFill>
                                    <a:schemeClr val="accent1"/>
                                  </a:solidFill>
                                  <a:latin typeface="Cambria Math" charset="0"/>
                                </a:rPr>
                                <m:t>= </m:t>
                              </m:r>
                            </m:oMath>
                          </a14:m>
                          <a:r>
                            <a:rPr lang="en-US" dirty="0">
                              <a:solidFill>
                                <a:schemeClr val="accent1"/>
                              </a:solidFill>
                            </a:rPr>
                            <a:t>High</a:t>
                          </a:r>
                        </a:p>
                      </a:txBody>
                      <a:tcPr/>
                    </a:tc>
                    <a:tc>
                      <a:txBody>
                        <a:bodyPr/>
                        <a:lstStyle/>
                        <a:p>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charset="0"/>
                                    </a:rPr>
                                    <m:t>𝑋</m:t>
                                  </m:r>
                                </m:e>
                                <m:sub>
                                  <m:r>
                                    <a:rPr lang="en-US" b="0" i="1" smtClean="0">
                                      <a:solidFill>
                                        <a:schemeClr val="accent1"/>
                                      </a:solidFill>
                                      <a:latin typeface="Cambria Math" charset="0"/>
                                    </a:rPr>
                                    <m:t>4</m:t>
                                  </m:r>
                                </m:sub>
                              </m:sSub>
                              <m:r>
                                <a:rPr lang="en-US" b="0" i="1" smtClean="0">
                                  <a:solidFill>
                                    <a:schemeClr val="accent1"/>
                                  </a:solidFill>
                                  <a:latin typeface="Cambria Math" charset="0"/>
                                </a:rPr>
                                <m:t>= </m:t>
                              </m:r>
                            </m:oMath>
                          </a14:m>
                          <a:r>
                            <a:rPr lang="en-US" dirty="0">
                              <a:solidFill>
                                <a:schemeClr val="accent1"/>
                              </a:solidFill>
                            </a:rPr>
                            <a:t>TRUE</a:t>
                          </a:r>
                        </a:p>
                      </a:txBody>
                      <a:tcPr/>
                    </a:tc>
                    <a:extLst>
                      <a:ext uri="{0D108BD9-81ED-4DB2-BD59-A6C34878D82A}">
                        <a16:rowId xmlns:a16="http://schemas.microsoft.com/office/drawing/2014/main" val="10001"/>
                      </a:ext>
                    </a:extLst>
                  </a:tr>
                  <a:tr h="29066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P(X|YES)</a:t>
                          </a:r>
                        </a:p>
                      </a:txBody>
                      <a:tcPr/>
                    </a:tc>
                    <a:tc>
                      <a:txBody>
                        <a:bodyPr/>
                        <a:lstStyle/>
                        <a:p>
                          <a:r>
                            <a:rPr lang="en-US" dirty="0">
                              <a:solidFill>
                                <a:schemeClr val="accent1"/>
                              </a:solidFill>
                            </a:rPr>
                            <a:t>0.22</a:t>
                          </a:r>
                        </a:p>
                      </a:txBody>
                      <a:tcPr/>
                    </a:tc>
                    <a:tc>
                      <a:txBody>
                        <a:bodyPr/>
                        <a:lstStyle/>
                        <a:p>
                          <a:r>
                            <a:rPr lang="en-US" dirty="0">
                              <a:solidFill>
                                <a:schemeClr val="accent1"/>
                              </a:solidFill>
                            </a:rPr>
                            <a:t>0.33</a:t>
                          </a:r>
                        </a:p>
                      </a:txBody>
                      <a:tcPr/>
                    </a:tc>
                    <a:tc>
                      <a:txBody>
                        <a:bodyPr/>
                        <a:lstStyle/>
                        <a:p>
                          <a:r>
                            <a:rPr lang="en-US" dirty="0">
                              <a:solidFill>
                                <a:schemeClr val="accent1"/>
                              </a:solidFill>
                            </a:rPr>
                            <a:t>0.33</a:t>
                          </a:r>
                        </a:p>
                      </a:txBody>
                      <a:tcPr/>
                    </a:tc>
                    <a:tc>
                      <a:txBody>
                        <a:bodyPr/>
                        <a:lstStyle/>
                        <a:p>
                          <a:r>
                            <a:rPr lang="en-US" dirty="0">
                              <a:solidFill>
                                <a:schemeClr val="accent1"/>
                              </a:solidFill>
                            </a:rPr>
                            <a:t>0.33</a:t>
                          </a:r>
                        </a:p>
                      </a:txBody>
                      <a:tcPr/>
                    </a:tc>
                    <a:extLst>
                      <a:ext uri="{0D108BD9-81ED-4DB2-BD59-A6C34878D82A}">
                        <a16:rowId xmlns:a16="http://schemas.microsoft.com/office/drawing/2014/main" val="10002"/>
                      </a:ext>
                    </a:extLst>
                  </a:tr>
                  <a:tr h="290665">
                    <a:tc>
                      <a:txBody>
                        <a:bodyPr/>
                        <a:lstStyle/>
                        <a:p>
                          <a:r>
                            <a:rPr lang="en-US" dirty="0">
                              <a:solidFill>
                                <a:srgbClr val="FF0000"/>
                              </a:solidFill>
                            </a:rPr>
                            <a:t>P(X|NO)</a:t>
                          </a:r>
                        </a:p>
                      </a:txBody>
                      <a:tcPr/>
                    </a:tc>
                    <a:tc>
                      <a:txBody>
                        <a:bodyPr/>
                        <a:lstStyle/>
                        <a:p>
                          <a:r>
                            <a:rPr lang="en-US" dirty="0">
                              <a:solidFill>
                                <a:srgbClr val="FF0000"/>
                              </a:solidFill>
                            </a:rPr>
                            <a:t>0.6</a:t>
                          </a:r>
                        </a:p>
                      </a:txBody>
                      <a:tcPr/>
                    </a:tc>
                    <a:tc>
                      <a:txBody>
                        <a:bodyPr/>
                        <a:lstStyle/>
                        <a:p>
                          <a:r>
                            <a:rPr lang="en-US" dirty="0">
                              <a:solidFill>
                                <a:srgbClr val="FF0000"/>
                              </a:solidFill>
                            </a:rPr>
                            <a:t>0.2</a:t>
                          </a:r>
                        </a:p>
                      </a:txBody>
                      <a:tcPr/>
                    </a:tc>
                    <a:tc>
                      <a:txBody>
                        <a:bodyPr/>
                        <a:lstStyle/>
                        <a:p>
                          <a:r>
                            <a:rPr lang="en-US" dirty="0">
                              <a:solidFill>
                                <a:srgbClr val="FF0000"/>
                              </a:solidFill>
                            </a:rPr>
                            <a:t>0.8</a:t>
                          </a:r>
                        </a:p>
                      </a:txBody>
                      <a:tcPr/>
                    </a:tc>
                    <a:tc>
                      <a:txBody>
                        <a:bodyPr/>
                        <a:lstStyle/>
                        <a:p>
                          <a:r>
                            <a:rPr lang="en-US" dirty="0">
                              <a:solidFill>
                                <a:srgbClr val="FF0000"/>
                              </a:solidFill>
                            </a:rPr>
                            <a:t>0.6</a:t>
                          </a:r>
                        </a:p>
                      </a:txBody>
                      <a:tcPr/>
                    </a:tc>
                    <a:extLst>
                      <a:ext uri="{0D108BD9-81ED-4DB2-BD59-A6C34878D82A}">
                        <a16:rowId xmlns:a16="http://schemas.microsoft.com/office/drawing/2014/main" val="10003"/>
                      </a:ext>
                    </a:extLst>
                  </a:tr>
                </a:tbl>
              </a:graphicData>
            </a:graphic>
          </p:graphicFrame>
        </mc:Choice>
        <mc:Fallback xmlns="">
          <p:graphicFrame>
            <p:nvGraphicFramePr>
              <p:cNvPr id="5" name="Table 4"/>
              <p:cNvGraphicFramePr>
                <a:graphicFrameLocks noGrp="1"/>
              </p:cNvGraphicFramePr>
              <p:nvPr/>
            </p:nvGraphicFramePr>
            <p:xfrm>
              <a:off x="844062" y="1291872"/>
              <a:ext cx="7046010" cy="1598975"/>
            </p:xfrm>
            <a:graphic>
              <a:graphicData uri="http://schemas.openxmlformats.org/drawingml/2006/table">
                <a:tbl>
                  <a:tblPr firstRow="1" bandRow="1">
                    <a:tableStyleId>{5C22544A-7EE6-4342-B048-85BDC9FD1C3A}</a:tableStyleId>
                  </a:tblPr>
                  <a:tblGrid>
                    <a:gridCol w="1409202"/>
                    <a:gridCol w="1409202"/>
                    <a:gridCol w="1409202"/>
                    <a:gridCol w="1409202"/>
                    <a:gridCol w="1409202"/>
                  </a:tblGrid>
                  <a:tr h="501695">
                    <a:tc>
                      <a:txBody>
                        <a:bodyPr/>
                        <a:lstStyle/>
                        <a:p>
                          <a:endParaRPr lang="en-US" dirty="0" smtClean="0"/>
                        </a:p>
                      </a:txBody>
                      <a:tcPr/>
                    </a:tc>
                    <a:tc>
                      <a:txBody>
                        <a:bodyPr/>
                        <a:lstStyle/>
                        <a:p>
                          <a:r>
                            <a:rPr lang="en-US" dirty="0" smtClean="0"/>
                            <a:t>Outlook</a:t>
                          </a:r>
                        </a:p>
                      </a:txBody>
                      <a:tcPr/>
                    </a:tc>
                    <a:tc>
                      <a:txBody>
                        <a:bodyPr/>
                        <a:lstStyle/>
                        <a:p>
                          <a:r>
                            <a:rPr lang="en-US" dirty="0" smtClean="0"/>
                            <a:t>Temperature</a:t>
                          </a:r>
                          <a:endParaRPr lang="en-US" dirty="0"/>
                        </a:p>
                      </a:txBody>
                      <a:tcPr/>
                    </a:tc>
                    <a:tc>
                      <a:txBody>
                        <a:bodyPr/>
                        <a:lstStyle/>
                        <a:p>
                          <a:r>
                            <a:rPr lang="en-US" dirty="0" smtClean="0"/>
                            <a:t>Humidity</a:t>
                          </a:r>
                          <a:endParaRPr lang="en-US" dirty="0"/>
                        </a:p>
                      </a:txBody>
                      <a:tcPr/>
                    </a:tc>
                    <a:tc>
                      <a:txBody>
                        <a:bodyPr/>
                        <a:lstStyle/>
                        <a:p>
                          <a:r>
                            <a:rPr lang="en-US" dirty="0" smtClean="0"/>
                            <a:t>Windy?</a:t>
                          </a:r>
                          <a:endParaRPr lang="en-US" dirty="0"/>
                        </a:p>
                      </a:txBody>
                      <a:tcPr/>
                    </a:tc>
                  </a:tr>
                  <a:tr h="365760">
                    <a:tc>
                      <a:txBody>
                        <a:bodyPr/>
                        <a:lstStyle/>
                        <a:p>
                          <a:pPr algn="ctr"/>
                          <a:r>
                            <a:rPr lang="en-US" b="1" dirty="0" smtClean="0">
                              <a:solidFill>
                                <a:schemeClr val="accent1"/>
                              </a:solidFill>
                            </a:rPr>
                            <a:t>X</a:t>
                          </a:r>
                          <a:endParaRPr lang="en-US" b="1" dirty="0">
                            <a:solidFill>
                              <a:schemeClr val="accent1"/>
                            </a:solidFill>
                          </a:endParaRPr>
                        </a:p>
                      </a:txBody>
                      <a:tcPr/>
                    </a:tc>
                    <a:tc>
                      <a:txBody>
                        <a:bodyPr/>
                        <a:lstStyle/>
                        <a:p>
                          <a:endParaRPr lang="en-US"/>
                        </a:p>
                      </a:txBody>
                      <a:tcPr>
                        <a:blipFill rotWithShape="0">
                          <a:blip r:embed="rId3"/>
                          <a:stretch>
                            <a:fillRect l="-100000" t="-146667" r="-300862" b="-226667"/>
                          </a:stretch>
                        </a:blipFill>
                      </a:tcPr>
                    </a:tc>
                    <a:tc>
                      <a:txBody>
                        <a:bodyPr/>
                        <a:lstStyle/>
                        <a:p>
                          <a:endParaRPr lang="en-US"/>
                        </a:p>
                      </a:txBody>
                      <a:tcPr>
                        <a:blipFill rotWithShape="0">
                          <a:blip r:embed="rId3"/>
                          <a:stretch>
                            <a:fillRect l="-200866" t="-146667" r="-202165" b="-226667"/>
                          </a:stretch>
                        </a:blipFill>
                      </a:tcPr>
                    </a:tc>
                    <a:tc>
                      <a:txBody>
                        <a:bodyPr/>
                        <a:lstStyle/>
                        <a:p>
                          <a:endParaRPr lang="en-US"/>
                        </a:p>
                      </a:txBody>
                      <a:tcPr>
                        <a:blipFill rotWithShape="0">
                          <a:blip r:embed="rId3"/>
                          <a:stretch>
                            <a:fillRect l="-299569" t="-146667" r="-101293" b="-226667"/>
                          </a:stretch>
                        </a:blipFill>
                      </a:tcPr>
                    </a:tc>
                    <a:tc>
                      <a:txBody>
                        <a:bodyPr/>
                        <a:lstStyle/>
                        <a:p>
                          <a:endParaRPr lang="en-US"/>
                        </a:p>
                      </a:txBody>
                      <a:tcPr>
                        <a:blipFill rotWithShape="0">
                          <a:blip r:embed="rId3"/>
                          <a:stretch>
                            <a:fillRect l="-401299" t="-146667" r="-1732" b="-226667"/>
                          </a:stretch>
                        </a:blipFill>
                      </a:tcPr>
                    </a:tc>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accent1"/>
                              </a:solidFill>
                            </a:rPr>
                            <a:t>P(X|YES)</a:t>
                          </a:r>
                          <a:endParaRPr lang="en-US" dirty="0">
                            <a:solidFill>
                              <a:schemeClr val="accent1"/>
                            </a:solidFill>
                          </a:endParaRPr>
                        </a:p>
                      </a:txBody>
                      <a:tcPr/>
                    </a:tc>
                    <a:tc>
                      <a:txBody>
                        <a:bodyPr/>
                        <a:lstStyle/>
                        <a:p>
                          <a:r>
                            <a:rPr lang="en-US" dirty="0" smtClean="0">
                              <a:solidFill>
                                <a:schemeClr val="accent1"/>
                              </a:solidFill>
                            </a:rPr>
                            <a:t>0.22</a:t>
                          </a:r>
                          <a:endParaRPr lang="en-US" dirty="0">
                            <a:solidFill>
                              <a:schemeClr val="accent1"/>
                            </a:solidFill>
                          </a:endParaRPr>
                        </a:p>
                      </a:txBody>
                      <a:tcPr/>
                    </a:tc>
                    <a:tc>
                      <a:txBody>
                        <a:bodyPr/>
                        <a:lstStyle/>
                        <a:p>
                          <a:r>
                            <a:rPr lang="en-US" dirty="0" smtClean="0">
                              <a:solidFill>
                                <a:schemeClr val="accent1"/>
                              </a:solidFill>
                            </a:rPr>
                            <a:t>0.33</a:t>
                          </a:r>
                          <a:endParaRPr lang="en-US" dirty="0">
                            <a:solidFill>
                              <a:schemeClr val="accent1"/>
                            </a:solidFill>
                          </a:endParaRPr>
                        </a:p>
                      </a:txBody>
                      <a:tcPr/>
                    </a:tc>
                    <a:tc>
                      <a:txBody>
                        <a:bodyPr/>
                        <a:lstStyle/>
                        <a:p>
                          <a:r>
                            <a:rPr lang="en-US" dirty="0" smtClean="0">
                              <a:solidFill>
                                <a:schemeClr val="accent1"/>
                              </a:solidFill>
                            </a:rPr>
                            <a:t>0.33</a:t>
                          </a:r>
                          <a:endParaRPr lang="en-US" dirty="0">
                            <a:solidFill>
                              <a:schemeClr val="accent1"/>
                            </a:solidFill>
                          </a:endParaRPr>
                        </a:p>
                      </a:txBody>
                      <a:tcPr/>
                    </a:tc>
                    <a:tc>
                      <a:txBody>
                        <a:bodyPr/>
                        <a:lstStyle/>
                        <a:p>
                          <a:r>
                            <a:rPr lang="en-US" dirty="0" smtClean="0">
                              <a:solidFill>
                                <a:schemeClr val="accent1"/>
                              </a:solidFill>
                            </a:rPr>
                            <a:t>0.33</a:t>
                          </a:r>
                          <a:endParaRPr lang="en-US" dirty="0">
                            <a:solidFill>
                              <a:schemeClr val="accent1"/>
                            </a:solidFill>
                          </a:endParaRPr>
                        </a:p>
                      </a:txBody>
                      <a:tcPr/>
                    </a:tc>
                  </a:tr>
                  <a:tr h="365760">
                    <a:tc>
                      <a:txBody>
                        <a:bodyPr/>
                        <a:lstStyle/>
                        <a:p>
                          <a:r>
                            <a:rPr lang="en-US" dirty="0" smtClean="0">
                              <a:solidFill>
                                <a:srgbClr val="FF0000"/>
                              </a:solidFill>
                            </a:rPr>
                            <a:t>P(X|NO)</a:t>
                          </a:r>
                          <a:endParaRPr lang="en-US" dirty="0">
                            <a:solidFill>
                              <a:srgbClr val="FF0000"/>
                            </a:solidFill>
                          </a:endParaRPr>
                        </a:p>
                      </a:txBody>
                      <a:tcPr/>
                    </a:tc>
                    <a:tc>
                      <a:txBody>
                        <a:bodyPr/>
                        <a:lstStyle/>
                        <a:p>
                          <a:r>
                            <a:rPr lang="en-US" dirty="0" smtClean="0">
                              <a:solidFill>
                                <a:srgbClr val="FF0000"/>
                              </a:solidFill>
                            </a:rPr>
                            <a:t>0.6</a:t>
                          </a:r>
                          <a:endParaRPr lang="en-US" dirty="0">
                            <a:solidFill>
                              <a:srgbClr val="FF0000"/>
                            </a:solidFill>
                          </a:endParaRPr>
                        </a:p>
                      </a:txBody>
                      <a:tcPr/>
                    </a:tc>
                    <a:tc>
                      <a:txBody>
                        <a:bodyPr/>
                        <a:lstStyle/>
                        <a:p>
                          <a:r>
                            <a:rPr lang="en-US" dirty="0" smtClean="0">
                              <a:solidFill>
                                <a:srgbClr val="FF0000"/>
                              </a:solidFill>
                            </a:rPr>
                            <a:t>0.2</a:t>
                          </a:r>
                          <a:endParaRPr lang="en-US" dirty="0">
                            <a:solidFill>
                              <a:srgbClr val="FF0000"/>
                            </a:solidFill>
                          </a:endParaRPr>
                        </a:p>
                      </a:txBody>
                      <a:tcPr/>
                    </a:tc>
                    <a:tc>
                      <a:txBody>
                        <a:bodyPr/>
                        <a:lstStyle/>
                        <a:p>
                          <a:r>
                            <a:rPr lang="en-US" dirty="0" smtClean="0">
                              <a:solidFill>
                                <a:srgbClr val="FF0000"/>
                              </a:solidFill>
                            </a:rPr>
                            <a:t>0.8</a:t>
                          </a:r>
                          <a:endParaRPr lang="en-US" dirty="0">
                            <a:solidFill>
                              <a:srgbClr val="FF0000"/>
                            </a:solidFill>
                          </a:endParaRPr>
                        </a:p>
                      </a:txBody>
                      <a:tcPr/>
                    </a:tc>
                    <a:tc>
                      <a:txBody>
                        <a:bodyPr/>
                        <a:lstStyle/>
                        <a:p>
                          <a:r>
                            <a:rPr lang="en-US" dirty="0" smtClean="0">
                              <a:solidFill>
                                <a:srgbClr val="FF0000"/>
                              </a:solidFill>
                            </a:rPr>
                            <a:t>0.6</a:t>
                          </a:r>
                          <a:endParaRPr lang="en-US" dirty="0">
                            <a:solidFill>
                              <a:srgbClr val="FF0000"/>
                            </a:solidFill>
                          </a:endParaRPr>
                        </a:p>
                      </a:txBody>
                      <a:tcPr/>
                    </a:tc>
                  </a:tr>
                </a:tbl>
              </a:graphicData>
            </a:graphic>
          </p:graphicFrame>
        </mc:Fallback>
      </mc:AlternateContent>
      <p:graphicFrame>
        <p:nvGraphicFramePr>
          <p:cNvPr id="6" name="Table 5"/>
          <p:cNvGraphicFramePr>
            <a:graphicFrameLocks noGrp="1"/>
          </p:cNvGraphicFramePr>
          <p:nvPr/>
        </p:nvGraphicFramePr>
        <p:xfrm>
          <a:off x="9106711" y="1291872"/>
          <a:ext cx="2194044" cy="1598975"/>
        </p:xfrm>
        <a:graphic>
          <a:graphicData uri="http://schemas.openxmlformats.org/drawingml/2006/table">
            <a:tbl>
              <a:tblPr firstRow="1" bandRow="1">
                <a:tableStyleId>{5C22544A-7EE6-4342-B048-85BDC9FD1C3A}</a:tableStyleId>
              </a:tblPr>
              <a:tblGrid>
                <a:gridCol w="1097022">
                  <a:extLst>
                    <a:ext uri="{9D8B030D-6E8A-4147-A177-3AD203B41FA5}">
                      <a16:colId xmlns:a16="http://schemas.microsoft.com/office/drawing/2014/main" val="20000"/>
                    </a:ext>
                  </a:extLst>
                </a:gridCol>
                <a:gridCol w="1097022">
                  <a:extLst>
                    <a:ext uri="{9D8B030D-6E8A-4147-A177-3AD203B41FA5}">
                      <a16:colId xmlns:a16="http://schemas.microsoft.com/office/drawing/2014/main" val="20001"/>
                    </a:ext>
                  </a:extLst>
                </a:gridCol>
              </a:tblGrid>
              <a:tr h="501695">
                <a:tc>
                  <a:txBody>
                    <a:bodyPr/>
                    <a:lstStyle/>
                    <a:p>
                      <a:endParaRPr lang="en-US" dirty="0"/>
                    </a:p>
                  </a:txBody>
                  <a:tcPr/>
                </a:tc>
                <a:tc>
                  <a:txBody>
                    <a:bodyPr/>
                    <a:lstStyle/>
                    <a:p>
                      <a:r>
                        <a:rPr lang="en-US" dirty="0"/>
                        <a:t>Play?</a:t>
                      </a:r>
                    </a:p>
                  </a:txBody>
                  <a:tcPr/>
                </a:tc>
                <a:extLst>
                  <a:ext uri="{0D108BD9-81ED-4DB2-BD59-A6C34878D82A}">
                    <a16:rowId xmlns:a16="http://schemas.microsoft.com/office/drawing/2014/main" val="10000"/>
                  </a:ext>
                </a:extLst>
              </a:tr>
              <a:tr h="290665">
                <a:tc>
                  <a:txBody>
                    <a:bodyPr/>
                    <a:lstStyle/>
                    <a:p>
                      <a:pPr algn="ctr"/>
                      <a:r>
                        <a:rPr lang="en-US" b="1" dirty="0">
                          <a:solidFill>
                            <a:schemeClr val="accent1"/>
                          </a:solidFill>
                        </a:rPr>
                        <a:t>C</a:t>
                      </a:r>
                    </a:p>
                  </a:txBody>
                  <a:tcPr/>
                </a:tc>
                <a:tc>
                  <a:txBody>
                    <a:bodyPr/>
                    <a:lstStyle/>
                    <a:p>
                      <a:r>
                        <a:rPr lang="en-US" dirty="0">
                          <a:solidFill>
                            <a:schemeClr val="accent1"/>
                          </a:solidFill>
                        </a:rPr>
                        <a:t>YES</a:t>
                      </a:r>
                    </a:p>
                  </a:txBody>
                  <a:tcPr/>
                </a:tc>
                <a:extLst>
                  <a:ext uri="{0D108BD9-81ED-4DB2-BD59-A6C34878D82A}">
                    <a16:rowId xmlns:a16="http://schemas.microsoft.com/office/drawing/2014/main" val="10001"/>
                  </a:ext>
                </a:extLst>
              </a:tr>
              <a:tr h="290665">
                <a:tc>
                  <a:txBody>
                    <a:bodyPr/>
                    <a:lstStyle/>
                    <a:p>
                      <a:r>
                        <a:rPr lang="en-US" dirty="0">
                          <a:solidFill>
                            <a:schemeClr val="accent1"/>
                          </a:solidFill>
                        </a:rPr>
                        <a:t>P</a:t>
                      </a:r>
                      <a:r>
                        <a:rPr lang="de-DE" dirty="0">
                          <a:solidFill>
                            <a:schemeClr val="accent1"/>
                          </a:solidFill>
                        </a:rPr>
                        <a:t>(YES)</a:t>
                      </a:r>
                      <a:endParaRPr lang="en-US" dirty="0">
                        <a:solidFill>
                          <a:schemeClr val="accent1"/>
                        </a:solidFill>
                      </a:endParaRPr>
                    </a:p>
                  </a:txBody>
                  <a:tcPr/>
                </a:tc>
                <a:tc>
                  <a:txBody>
                    <a:bodyPr/>
                    <a:lstStyle/>
                    <a:p>
                      <a:r>
                        <a:rPr lang="en-US" dirty="0">
                          <a:solidFill>
                            <a:schemeClr val="accent1"/>
                          </a:solidFill>
                        </a:rPr>
                        <a:t>0.64</a:t>
                      </a:r>
                    </a:p>
                  </a:txBody>
                  <a:tcPr/>
                </a:tc>
                <a:extLst>
                  <a:ext uri="{0D108BD9-81ED-4DB2-BD59-A6C34878D82A}">
                    <a16:rowId xmlns:a16="http://schemas.microsoft.com/office/drawing/2014/main" val="10002"/>
                  </a:ext>
                </a:extLst>
              </a:tr>
              <a:tr h="290665">
                <a:tc>
                  <a:txBody>
                    <a:bodyPr/>
                    <a:lstStyle/>
                    <a:p>
                      <a:r>
                        <a:rPr lang="en-US" dirty="0">
                          <a:solidFill>
                            <a:srgbClr val="FF0000"/>
                          </a:solidFill>
                        </a:rPr>
                        <a:t>P</a:t>
                      </a:r>
                      <a:r>
                        <a:rPr lang="de-DE" dirty="0">
                          <a:solidFill>
                            <a:srgbClr val="FF0000"/>
                          </a:solidFill>
                        </a:rPr>
                        <a:t>(NO)</a:t>
                      </a:r>
                      <a:endParaRPr lang="en-US" dirty="0">
                        <a:solidFill>
                          <a:srgbClr val="FF0000"/>
                        </a:solidFill>
                      </a:endParaRPr>
                    </a:p>
                  </a:txBody>
                  <a:tcPr/>
                </a:tc>
                <a:tc>
                  <a:txBody>
                    <a:bodyPr/>
                    <a:lstStyle/>
                    <a:p>
                      <a:r>
                        <a:rPr lang="en-US" dirty="0">
                          <a:solidFill>
                            <a:srgbClr val="FF0000"/>
                          </a:solidFill>
                        </a:rPr>
                        <a:t>0.36</a:t>
                      </a:r>
                    </a:p>
                  </a:txBody>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8" name="Rectangle 7"/>
              <p:cNvSpPr/>
              <p:nvPr/>
            </p:nvSpPr>
            <p:spPr>
              <a:xfrm>
                <a:off x="844062" y="3191536"/>
                <a:ext cx="5036700" cy="2824619"/>
              </a:xfrm>
              <a:prstGeom prst="rect">
                <a:avLst/>
              </a:prstGeom>
            </p:spPr>
            <p:txBody>
              <a:bodyPr wrap="none">
                <a:spAutoFit/>
              </a:bodyPr>
              <a:lstStyle/>
              <a:p>
                <a:r>
                  <a:rPr lang="en-US" dirty="0">
                    <a:solidFill>
                      <a:schemeClr val="accent1"/>
                    </a:solidFill>
                    <a:latin typeface="Cambria Math" charset="0"/>
                  </a:rPr>
                  <a:t>Likelihood of playing golf under these conditions:</a:t>
                </a:r>
              </a:p>
              <a:p>
                <a:endParaRPr lang="en-US" dirty="0">
                  <a:solidFill>
                    <a:schemeClr val="accent1"/>
                  </a:solidFill>
                  <a:latin typeface="Cambria Math" charset="0"/>
                </a:endParaRPr>
              </a:p>
              <a:p>
                <a:pPr/>
                <a14:m>
                  <m:oMathPara xmlns:m="http://schemas.openxmlformats.org/officeDocument/2006/math">
                    <m:oMathParaPr>
                      <m:jc m:val="centerGroup"/>
                    </m:oMathParaPr>
                    <m:oMath xmlns:m="http://schemas.openxmlformats.org/officeDocument/2006/math">
                      <m:r>
                        <m:rPr>
                          <m:nor/>
                        </m:rPr>
                        <a:rPr lang="en-US" smtClean="0">
                          <a:solidFill>
                            <a:schemeClr val="accent1"/>
                          </a:solidFill>
                          <a:latin typeface="Cambria Math" charset="0"/>
                        </a:rPr>
                        <m:t>P</m:t>
                      </m:r>
                      <m:d>
                        <m:dPr>
                          <m:ctrlPr>
                            <a:rPr lang="en-US" i="1">
                              <a:solidFill>
                                <a:schemeClr val="accent1"/>
                              </a:solidFill>
                              <a:latin typeface="Cambria Math" panose="02040503050406030204" pitchFamily="18" charset="0"/>
                            </a:rPr>
                          </m:ctrlPr>
                        </m:dPr>
                        <m:e>
                          <m:r>
                            <m:rPr>
                              <m:nor/>
                            </m:rPr>
                            <a:rPr lang="en-US">
                              <a:solidFill>
                                <a:schemeClr val="accent1"/>
                              </a:solidFill>
                              <a:latin typeface="Cambria Math" charset="0"/>
                            </a:rPr>
                            <m:t>YES</m:t>
                          </m:r>
                        </m:e>
                        <m:e>
                          <m:r>
                            <m:rPr>
                              <m:nor/>
                            </m:rPr>
                            <a:rPr lang="en-US">
                              <a:solidFill>
                                <a:schemeClr val="accent1"/>
                              </a:solidFill>
                              <a:latin typeface="Cambria Math" charset="0"/>
                            </a:rPr>
                            <m:t>X</m:t>
                          </m:r>
                        </m:e>
                      </m:d>
                      <m:r>
                        <m:rPr>
                          <m:nor/>
                        </m:rPr>
                        <a:rPr lang="en-US">
                          <a:solidFill>
                            <a:schemeClr val="accent1"/>
                          </a:solidFill>
                          <a:latin typeface="Cambria Math" charset="0"/>
                        </a:rPr>
                        <m:t>= </m:t>
                      </m:r>
                      <m:f>
                        <m:fPr>
                          <m:ctrlPr>
                            <a:rPr lang="mr-IN" i="1">
                              <a:solidFill>
                                <a:schemeClr val="accent1"/>
                              </a:solidFill>
                              <a:latin typeface="Cambria Math" panose="02040503050406030204" pitchFamily="18" charset="0"/>
                            </a:rPr>
                          </m:ctrlPr>
                        </m:fPr>
                        <m:num>
                          <m:r>
                            <m:rPr>
                              <m:nor/>
                            </m:rPr>
                            <a:rPr lang="en-US">
                              <a:solidFill>
                                <a:schemeClr val="accent1"/>
                              </a:solidFill>
                              <a:latin typeface="Cambria Math" charset="0"/>
                            </a:rPr>
                            <m:t>0</m:t>
                          </m:r>
                          <m:r>
                            <a:rPr lang="en-US">
                              <a:solidFill>
                                <a:schemeClr val="accent1"/>
                              </a:solidFill>
                              <a:latin typeface="Cambria Math" charset="0"/>
                            </a:rPr>
                            <m:t>.0053</m:t>
                          </m:r>
                        </m:num>
                        <m:den>
                          <m:r>
                            <m:rPr>
                              <m:nor/>
                            </m:rPr>
                            <a:rPr lang="en-US">
                              <a:solidFill>
                                <a:schemeClr val="accent1"/>
                              </a:solidFill>
                              <a:latin typeface="Cambria Math" charset="0"/>
                            </a:rPr>
                            <m:t>P</m:t>
                          </m:r>
                          <m:r>
                            <m:rPr>
                              <m:nor/>
                            </m:rPr>
                            <a:rPr lang="en-US">
                              <a:solidFill>
                                <a:schemeClr val="accent1"/>
                              </a:solidFill>
                              <a:latin typeface="Cambria Math" charset="0"/>
                            </a:rPr>
                            <m:t>(</m:t>
                          </m:r>
                          <m:r>
                            <m:rPr>
                              <m:nor/>
                            </m:rPr>
                            <a:rPr lang="en-US">
                              <a:solidFill>
                                <a:schemeClr val="accent1"/>
                              </a:solidFill>
                              <a:latin typeface="Cambria Math" charset="0"/>
                            </a:rPr>
                            <m:t>X</m:t>
                          </m:r>
                          <m:r>
                            <m:rPr>
                              <m:nor/>
                            </m:rPr>
                            <a:rPr lang="en-US">
                              <a:solidFill>
                                <a:schemeClr val="accent1"/>
                              </a:solidFill>
                              <a:latin typeface="Cambria Math" charset="0"/>
                            </a:rPr>
                            <m:t>)</m:t>
                          </m:r>
                        </m:den>
                      </m:f>
                    </m:oMath>
                  </m:oMathPara>
                </a14:m>
                <a:endParaRPr lang="en-US" dirty="0">
                  <a:solidFill>
                    <a:schemeClr val="accent1"/>
                  </a:solidFill>
                </a:endParaRPr>
              </a:p>
              <a:p>
                <a:endParaRPr lang="en-US" dirty="0">
                  <a:solidFill>
                    <a:schemeClr val="accent1"/>
                  </a:solidFill>
                </a:endParaRPr>
              </a:p>
              <a:p>
                <a:r>
                  <a:rPr lang="en-US" dirty="0">
                    <a:solidFill>
                      <a:schemeClr val="accent1"/>
                    </a:solidFill>
                  </a:rPr>
                  <a:t>Probability of Play = YES:</a:t>
                </a:r>
              </a:p>
              <a:p>
                <a:endParaRPr lang="en-US" dirty="0">
                  <a:solidFill>
                    <a:schemeClr val="accent1"/>
                  </a:solidFill>
                  <a:latin typeface="Cambria Math" charset="0"/>
                </a:endParaRPr>
              </a:p>
              <a:p>
                <a14:m>
                  <m:oMath xmlns:m="http://schemas.openxmlformats.org/officeDocument/2006/math">
                    <m:r>
                      <m:rPr>
                        <m:nor/>
                      </m:rPr>
                      <a:rPr lang="en-US">
                        <a:solidFill>
                          <a:schemeClr val="accent1"/>
                        </a:solidFill>
                        <a:latin typeface="Cambria Math" charset="0"/>
                      </a:rPr>
                      <m:t>P</m:t>
                    </m:r>
                    <m:d>
                      <m:dPr>
                        <m:ctrlPr>
                          <a:rPr lang="en-US" i="1">
                            <a:solidFill>
                              <a:schemeClr val="accent1"/>
                            </a:solidFill>
                            <a:latin typeface="Cambria Math" panose="02040503050406030204" pitchFamily="18" charset="0"/>
                          </a:rPr>
                        </m:ctrlPr>
                      </m:dPr>
                      <m:e>
                        <m:r>
                          <m:rPr>
                            <m:nor/>
                          </m:rPr>
                          <a:rPr lang="en-US">
                            <a:solidFill>
                              <a:schemeClr val="accent1"/>
                            </a:solidFill>
                            <a:latin typeface="Cambria Math" charset="0"/>
                          </a:rPr>
                          <m:t>YES</m:t>
                        </m:r>
                      </m:e>
                      <m:e>
                        <m:r>
                          <m:rPr>
                            <m:nor/>
                          </m:rPr>
                          <a:rPr lang="en-US">
                            <a:solidFill>
                              <a:schemeClr val="accent1"/>
                            </a:solidFill>
                            <a:latin typeface="Cambria Math" charset="0"/>
                          </a:rPr>
                          <m:t>X</m:t>
                        </m:r>
                      </m:e>
                    </m:d>
                    <m:r>
                      <m:rPr>
                        <m:nor/>
                      </m:rPr>
                      <a:rPr lang="en-US">
                        <a:solidFill>
                          <a:schemeClr val="accent1"/>
                        </a:solidFill>
                        <a:latin typeface="Cambria Math" charset="0"/>
                      </a:rPr>
                      <m:t>= </m:t>
                    </m:r>
                    <m:f>
                      <m:fPr>
                        <m:ctrlPr>
                          <a:rPr lang="mr-IN" i="1">
                            <a:solidFill>
                              <a:schemeClr val="accent1"/>
                            </a:solidFill>
                            <a:latin typeface="Cambria Math" panose="02040503050406030204" pitchFamily="18" charset="0"/>
                          </a:rPr>
                        </m:ctrlPr>
                      </m:fPr>
                      <m:num>
                        <m:r>
                          <m:rPr>
                            <m:nor/>
                          </m:rPr>
                          <a:rPr lang="en-US" i="0">
                            <a:solidFill>
                              <a:schemeClr val="accent1"/>
                            </a:solidFill>
                            <a:latin typeface="Cambria Math" charset="0"/>
                          </a:rPr>
                          <m:t>0.0053</m:t>
                        </m:r>
                      </m:num>
                      <m:den>
                        <m:r>
                          <m:rPr>
                            <m:nor/>
                          </m:rPr>
                          <a:rPr lang="en-US">
                            <a:solidFill>
                              <a:schemeClr val="accent1"/>
                            </a:solidFill>
                            <a:latin typeface="Cambria Math" charset="0"/>
                          </a:rPr>
                          <m:t>(0.0053 + </m:t>
                        </m:r>
                        <m:r>
                          <m:rPr>
                            <m:nor/>
                          </m:rPr>
                          <a:rPr lang="en-US" smtClean="0">
                            <a:solidFill>
                              <a:srgbClr val="FF0000"/>
                            </a:solidFill>
                            <a:latin typeface="Cambria Math" charset="0"/>
                          </a:rPr>
                          <m:t>0.0206</m:t>
                        </m:r>
                        <m:r>
                          <m:rPr>
                            <m:nor/>
                          </m:rPr>
                          <a:rPr lang="en-US">
                            <a:solidFill>
                              <a:schemeClr val="accent1"/>
                            </a:solidFill>
                            <a:latin typeface="Cambria Math" charset="0"/>
                          </a:rPr>
                          <m:t>)</m:t>
                        </m:r>
                      </m:den>
                    </m:f>
                    <m:r>
                      <a:rPr lang="en-US">
                        <a:solidFill>
                          <a:schemeClr val="accent1"/>
                        </a:solidFill>
                        <a:latin typeface="Cambria Math" charset="0"/>
                      </a:rPr>
                      <m:t>= </m:t>
                    </m:r>
                  </m:oMath>
                </a14:m>
                <a:r>
                  <a:rPr lang="en-US" dirty="0">
                    <a:solidFill>
                      <a:schemeClr val="accent1"/>
                    </a:solidFill>
                  </a:rPr>
                  <a:t>20.5%</a:t>
                </a:r>
              </a:p>
              <a:p>
                <a:endParaRPr lang="en-US" dirty="0">
                  <a:solidFill>
                    <a:schemeClr val="accent1"/>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844062" y="3191536"/>
                <a:ext cx="5036700" cy="2824619"/>
              </a:xfrm>
              <a:prstGeom prst="rect">
                <a:avLst/>
              </a:prstGeom>
              <a:blipFill rotWithShape="0">
                <a:blip r:embed="rId4"/>
                <a:stretch>
                  <a:fillRect l="-967" t="-1512" r="-3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6320897" y="3199477"/>
                <a:ext cx="5529014" cy="2819041"/>
              </a:xfrm>
              <a:prstGeom prst="rect">
                <a:avLst/>
              </a:prstGeom>
            </p:spPr>
            <p:txBody>
              <a:bodyPr wrap="none">
                <a:spAutoFit/>
              </a:bodyPr>
              <a:lstStyle/>
              <a:p>
                <a:r>
                  <a:rPr lang="en-US" dirty="0">
                    <a:solidFill>
                      <a:srgbClr val="FF0000"/>
                    </a:solidFill>
                    <a:latin typeface="Cambria Math" charset="0"/>
                  </a:rPr>
                  <a:t>Likelihood of </a:t>
                </a:r>
                <a:r>
                  <a:rPr lang="en-US" i="1" dirty="0">
                    <a:solidFill>
                      <a:srgbClr val="FF0000"/>
                    </a:solidFill>
                    <a:latin typeface="Cambria Math" charset="0"/>
                  </a:rPr>
                  <a:t>NOT</a:t>
                </a:r>
                <a:r>
                  <a:rPr lang="en-US" dirty="0">
                    <a:solidFill>
                      <a:srgbClr val="FF0000"/>
                    </a:solidFill>
                    <a:latin typeface="Cambria Math" charset="0"/>
                  </a:rPr>
                  <a:t> playing golf under these conditions:</a:t>
                </a:r>
              </a:p>
              <a:p>
                <a:endParaRPr lang="en-US" dirty="0">
                  <a:solidFill>
                    <a:srgbClr val="FF0000"/>
                  </a:solidFill>
                  <a:latin typeface="Cambria Math" charset="0"/>
                </a:endParaRPr>
              </a:p>
              <a:p>
                <a:pPr/>
                <a14:m>
                  <m:oMathPara xmlns:m="http://schemas.openxmlformats.org/officeDocument/2006/math">
                    <m:oMathParaPr>
                      <m:jc m:val="centerGroup"/>
                    </m:oMathParaPr>
                    <m:oMath xmlns:m="http://schemas.openxmlformats.org/officeDocument/2006/math">
                      <m:r>
                        <m:rPr>
                          <m:nor/>
                        </m:rPr>
                        <a:rPr lang="en-US" smtClean="0">
                          <a:solidFill>
                            <a:srgbClr val="FF0000"/>
                          </a:solidFill>
                          <a:latin typeface="Cambria Math" charset="0"/>
                        </a:rPr>
                        <m:t>P</m:t>
                      </m:r>
                      <m:d>
                        <m:dPr>
                          <m:ctrlPr>
                            <a:rPr lang="en-US" i="1">
                              <a:solidFill>
                                <a:srgbClr val="FF0000"/>
                              </a:solidFill>
                              <a:latin typeface="Cambria Math" panose="02040503050406030204" pitchFamily="18" charset="0"/>
                            </a:rPr>
                          </m:ctrlPr>
                        </m:dPr>
                        <m:e>
                          <m:r>
                            <m:rPr>
                              <m:nor/>
                            </m:rPr>
                            <a:rPr lang="en-US" b="0" i="0" smtClean="0">
                              <a:solidFill>
                                <a:srgbClr val="FF0000"/>
                              </a:solidFill>
                              <a:latin typeface="Cambria Math" charset="0"/>
                            </a:rPr>
                            <m:t>NO</m:t>
                          </m:r>
                        </m:e>
                        <m:e>
                          <m:r>
                            <m:rPr>
                              <m:nor/>
                            </m:rPr>
                            <a:rPr lang="en-US">
                              <a:solidFill>
                                <a:srgbClr val="FF0000"/>
                              </a:solidFill>
                              <a:latin typeface="Cambria Math" charset="0"/>
                            </a:rPr>
                            <m:t>X</m:t>
                          </m:r>
                        </m:e>
                      </m:d>
                      <m:r>
                        <m:rPr>
                          <m:nor/>
                        </m:rPr>
                        <a:rPr lang="en-US">
                          <a:solidFill>
                            <a:srgbClr val="FF0000"/>
                          </a:solidFill>
                          <a:latin typeface="Cambria Math" charset="0"/>
                        </a:rPr>
                        <m:t>= </m:t>
                      </m:r>
                      <m:f>
                        <m:fPr>
                          <m:ctrlPr>
                            <a:rPr lang="mr-IN" i="1">
                              <a:solidFill>
                                <a:srgbClr val="FF0000"/>
                              </a:solidFill>
                              <a:latin typeface="Cambria Math" panose="02040503050406030204" pitchFamily="18" charset="0"/>
                            </a:rPr>
                          </m:ctrlPr>
                        </m:fPr>
                        <m:num>
                          <m:r>
                            <m:rPr>
                              <m:nor/>
                            </m:rPr>
                            <a:rPr lang="en-US">
                              <a:solidFill>
                                <a:srgbClr val="FF0000"/>
                              </a:solidFill>
                              <a:latin typeface="Cambria Math" charset="0"/>
                            </a:rPr>
                            <m:t>0</m:t>
                          </m:r>
                          <m:r>
                            <a:rPr lang="en-US">
                              <a:solidFill>
                                <a:srgbClr val="FF0000"/>
                              </a:solidFill>
                              <a:latin typeface="Cambria Math" charset="0"/>
                            </a:rPr>
                            <m:t>.0</m:t>
                          </m:r>
                          <m:r>
                            <a:rPr lang="en-US" b="0" i="0" smtClean="0">
                              <a:solidFill>
                                <a:srgbClr val="FF0000"/>
                              </a:solidFill>
                              <a:latin typeface="Cambria Math" charset="0"/>
                            </a:rPr>
                            <m:t>206</m:t>
                          </m:r>
                        </m:num>
                        <m:den>
                          <m:r>
                            <m:rPr>
                              <m:nor/>
                            </m:rPr>
                            <a:rPr lang="en-US">
                              <a:solidFill>
                                <a:srgbClr val="FF0000"/>
                              </a:solidFill>
                              <a:latin typeface="Cambria Math" charset="0"/>
                            </a:rPr>
                            <m:t>P</m:t>
                          </m:r>
                          <m:r>
                            <m:rPr>
                              <m:nor/>
                            </m:rPr>
                            <a:rPr lang="en-US">
                              <a:solidFill>
                                <a:srgbClr val="FF0000"/>
                              </a:solidFill>
                              <a:latin typeface="Cambria Math" charset="0"/>
                            </a:rPr>
                            <m:t>(</m:t>
                          </m:r>
                          <m:r>
                            <m:rPr>
                              <m:nor/>
                            </m:rPr>
                            <a:rPr lang="en-US">
                              <a:solidFill>
                                <a:srgbClr val="FF0000"/>
                              </a:solidFill>
                              <a:latin typeface="Cambria Math" charset="0"/>
                            </a:rPr>
                            <m:t>X</m:t>
                          </m:r>
                          <m:r>
                            <m:rPr>
                              <m:nor/>
                            </m:rPr>
                            <a:rPr lang="en-US">
                              <a:solidFill>
                                <a:srgbClr val="FF0000"/>
                              </a:solidFill>
                              <a:latin typeface="Cambria Math" charset="0"/>
                            </a:rPr>
                            <m:t>)</m:t>
                          </m:r>
                        </m:den>
                      </m:f>
                    </m:oMath>
                  </m:oMathPara>
                </a14:m>
                <a:endParaRPr lang="en-US" dirty="0">
                  <a:solidFill>
                    <a:srgbClr val="FF0000"/>
                  </a:solidFill>
                </a:endParaRPr>
              </a:p>
              <a:p>
                <a:endParaRPr lang="en-US" dirty="0">
                  <a:solidFill>
                    <a:srgbClr val="FF0000"/>
                  </a:solidFill>
                </a:endParaRPr>
              </a:p>
              <a:p>
                <a:r>
                  <a:rPr lang="en-US" dirty="0">
                    <a:solidFill>
                      <a:srgbClr val="FF0000"/>
                    </a:solidFill>
                  </a:rPr>
                  <a:t>Probability of Play = NO:</a:t>
                </a:r>
              </a:p>
              <a:p>
                <a:endParaRPr lang="en-US" dirty="0">
                  <a:solidFill>
                    <a:srgbClr val="FF0000"/>
                  </a:solidFill>
                </a:endParaRPr>
              </a:p>
              <a:p>
                <a14:m>
                  <m:oMath xmlns:m="http://schemas.openxmlformats.org/officeDocument/2006/math">
                    <m:r>
                      <m:rPr>
                        <m:nor/>
                      </m:rPr>
                      <a:rPr lang="en-US">
                        <a:solidFill>
                          <a:srgbClr val="FF0000"/>
                        </a:solidFill>
                        <a:latin typeface="Cambria Math" charset="0"/>
                      </a:rPr>
                      <m:t>P</m:t>
                    </m:r>
                    <m:d>
                      <m:dPr>
                        <m:ctrlPr>
                          <a:rPr lang="en-US" i="1">
                            <a:solidFill>
                              <a:srgbClr val="FF0000"/>
                            </a:solidFill>
                            <a:latin typeface="Cambria Math" panose="02040503050406030204" pitchFamily="18" charset="0"/>
                          </a:rPr>
                        </m:ctrlPr>
                      </m:dPr>
                      <m:e>
                        <m:r>
                          <m:rPr>
                            <m:nor/>
                          </m:rPr>
                          <a:rPr lang="en-US" b="0" i="0" smtClean="0">
                            <a:solidFill>
                              <a:srgbClr val="FF0000"/>
                            </a:solidFill>
                            <a:latin typeface="Cambria Math" charset="0"/>
                          </a:rPr>
                          <m:t>NO</m:t>
                        </m:r>
                      </m:e>
                      <m:e>
                        <m:r>
                          <m:rPr>
                            <m:nor/>
                          </m:rPr>
                          <a:rPr lang="en-US">
                            <a:solidFill>
                              <a:srgbClr val="FF0000"/>
                            </a:solidFill>
                            <a:latin typeface="Cambria Math" charset="0"/>
                          </a:rPr>
                          <m:t>X</m:t>
                        </m:r>
                      </m:e>
                    </m:d>
                    <m:r>
                      <m:rPr>
                        <m:nor/>
                      </m:rPr>
                      <a:rPr lang="en-US">
                        <a:solidFill>
                          <a:srgbClr val="FF0000"/>
                        </a:solidFill>
                        <a:latin typeface="Cambria Math" charset="0"/>
                      </a:rPr>
                      <m:t>= </m:t>
                    </m:r>
                    <m:f>
                      <m:fPr>
                        <m:ctrlPr>
                          <a:rPr lang="mr-IN" i="1">
                            <a:solidFill>
                              <a:srgbClr val="FF0000"/>
                            </a:solidFill>
                            <a:latin typeface="Cambria Math" panose="02040503050406030204" pitchFamily="18" charset="0"/>
                          </a:rPr>
                        </m:ctrlPr>
                      </m:fPr>
                      <m:num>
                        <m:r>
                          <m:rPr>
                            <m:nor/>
                          </m:rPr>
                          <a:rPr lang="en-US" b="0" i="0" smtClean="0">
                            <a:solidFill>
                              <a:srgbClr val="FF0000"/>
                            </a:solidFill>
                            <a:latin typeface="Cambria Math" charset="0"/>
                          </a:rPr>
                          <m:t>0.0206</m:t>
                        </m:r>
                      </m:num>
                      <m:den>
                        <m:r>
                          <m:rPr>
                            <m:nor/>
                          </m:rPr>
                          <a:rPr lang="en-US">
                            <a:solidFill>
                              <a:srgbClr val="FF0000"/>
                            </a:solidFill>
                            <a:latin typeface="Cambria Math" charset="0"/>
                          </a:rPr>
                          <m:t>(</m:t>
                        </m:r>
                        <m:r>
                          <m:rPr>
                            <m:nor/>
                          </m:rPr>
                          <a:rPr lang="en-US" smtClean="0">
                            <a:solidFill>
                              <a:schemeClr val="accent1"/>
                            </a:solidFill>
                            <a:latin typeface="Cambria Math" charset="0"/>
                          </a:rPr>
                          <m:t>0.0053</m:t>
                        </m:r>
                        <m:r>
                          <m:rPr>
                            <m:nor/>
                          </m:rPr>
                          <a:rPr lang="en-US">
                            <a:solidFill>
                              <a:srgbClr val="FF0000"/>
                            </a:solidFill>
                            <a:latin typeface="Cambria Math" charset="0"/>
                          </a:rPr>
                          <m:t> + </m:t>
                        </m:r>
                        <m:r>
                          <m:rPr>
                            <m:nor/>
                          </m:rPr>
                          <a:rPr lang="en-US" b="0" i="0" smtClean="0">
                            <a:solidFill>
                              <a:srgbClr val="FF0000"/>
                            </a:solidFill>
                            <a:latin typeface="Cambria Math" charset="0"/>
                          </a:rPr>
                          <m:t>0</m:t>
                        </m:r>
                        <m:r>
                          <m:rPr>
                            <m:nor/>
                          </m:rPr>
                          <a:rPr lang="en-US">
                            <a:solidFill>
                              <a:srgbClr val="FF0000"/>
                            </a:solidFill>
                            <a:latin typeface="Cambria Math" charset="0"/>
                          </a:rPr>
                          <m:t>.0206)</m:t>
                        </m:r>
                      </m:den>
                    </m:f>
                    <m:r>
                      <a:rPr lang="en-US">
                        <a:solidFill>
                          <a:srgbClr val="FF0000"/>
                        </a:solidFill>
                        <a:latin typeface="Cambria Math" charset="0"/>
                      </a:rPr>
                      <m:t>=</m:t>
                    </m:r>
                    <m:r>
                      <a:rPr lang="en-US" b="0" i="0" smtClean="0">
                        <a:solidFill>
                          <a:srgbClr val="FF0000"/>
                        </a:solidFill>
                        <a:latin typeface="Cambria Math" charset="0"/>
                      </a:rPr>
                      <m:t>79</m:t>
                    </m:r>
                  </m:oMath>
                </a14:m>
                <a:r>
                  <a:rPr lang="en-US" dirty="0">
                    <a:solidFill>
                      <a:srgbClr val="FF0000"/>
                    </a:solidFill>
                  </a:rPr>
                  <a:t>.5%</a:t>
                </a:r>
              </a:p>
              <a:p>
                <a:endParaRPr lang="en-US" dirty="0">
                  <a:solidFill>
                    <a:srgbClr val="FF0000"/>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6320897" y="3199477"/>
                <a:ext cx="5529014" cy="2819041"/>
              </a:xfrm>
              <a:prstGeom prst="rect">
                <a:avLst/>
              </a:prstGeom>
              <a:blipFill rotWithShape="0">
                <a:blip r:embed="rId5"/>
                <a:stretch>
                  <a:fillRect l="-992" t="-1515" r="-221"/>
                </a:stretch>
              </a:blipFill>
            </p:spPr>
            <p:txBody>
              <a:bodyPr/>
              <a:lstStyle/>
              <a:p>
                <a:r>
                  <a:rPr lang="en-US">
                    <a:noFill/>
                  </a:rPr>
                  <a:t> </a:t>
                </a:r>
              </a:p>
            </p:txBody>
          </p:sp>
        </mc:Fallback>
      </mc:AlternateContent>
      <p:sp>
        <p:nvSpPr>
          <p:cNvPr id="10" name="7-Point Star 9"/>
          <p:cNvSpPr/>
          <p:nvPr/>
        </p:nvSpPr>
        <p:spPr>
          <a:xfrm>
            <a:off x="9425557" y="4930746"/>
            <a:ext cx="1170597" cy="1014374"/>
          </a:xfrm>
          <a:prstGeom prst="star7">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7486177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Classifier Results</a:t>
            </a:r>
          </a:p>
        </p:txBody>
      </p:sp>
      <p:sp>
        <p:nvSpPr>
          <p:cNvPr id="4" name="Slide Number Placeholder 3"/>
          <p:cNvSpPr>
            <a:spLocks noGrp="1"/>
          </p:cNvSpPr>
          <p:nvPr>
            <p:ph type="sldNum" sz="quarter" idx="12"/>
          </p:nvPr>
        </p:nvSpPr>
        <p:spPr/>
        <p:txBody>
          <a:bodyPr/>
          <a:lstStyle/>
          <a:p>
            <a:fld id="{5ACD0CF0-90CC-9C41-A77B-2776398A8C8B}" type="slidenum">
              <a:rPr lang="en-US" smtClean="0"/>
              <a:pPr/>
              <a:t>132</a:t>
            </a:fld>
            <a:endParaRPr lang="en-US" dirty="0"/>
          </a:p>
        </p:txBody>
      </p:sp>
      <p:sp>
        <p:nvSpPr>
          <p:cNvPr id="3" name="Content Placeholder 2"/>
          <p:cNvSpPr>
            <a:spLocks noGrp="1"/>
          </p:cNvSpPr>
          <p:nvPr>
            <p:ph idx="1"/>
          </p:nvPr>
        </p:nvSpPr>
        <p:spPr/>
        <p:txBody>
          <a:bodyPr/>
          <a:lstStyle/>
          <a:p>
            <a:r>
              <a:rPr lang="en-US" dirty="0"/>
              <a:t>Probability of Play = YES</a:t>
            </a:r>
          </a:p>
          <a:p>
            <a:pPr lvl="1"/>
            <a:r>
              <a:rPr lang="en-US" dirty="0"/>
              <a:t>0.0053/(0.0053 + 0.0206) = 20.5%</a:t>
            </a:r>
          </a:p>
          <a:p>
            <a:pPr lvl="1"/>
            <a:endParaRPr lang="en-US" dirty="0"/>
          </a:p>
          <a:p>
            <a:pPr marL="457200" lvl="1" indent="0">
              <a:buNone/>
            </a:pPr>
            <a:endParaRPr lang="en-US" dirty="0"/>
          </a:p>
          <a:p>
            <a:r>
              <a:rPr lang="en-US" dirty="0">
                <a:solidFill>
                  <a:srgbClr val="FF0000"/>
                </a:solidFill>
              </a:rPr>
              <a:t>Probability of Play = NO</a:t>
            </a:r>
          </a:p>
          <a:p>
            <a:pPr lvl="1"/>
            <a:r>
              <a:rPr lang="en-US" dirty="0">
                <a:solidFill>
                  <a:srgbClr val="FF0000"/>
                </a:solidFill>
              </a:rPr>
              <a:t>0.0206 / (0.0053 + 0.0206) = 79.5%</a:t>
            </a:r>
          </a:p>
        </p:txBody>
      </p:sp>
    </p:spTree>
    <p:extLst>
      <p:ext uri="{BB962C8B-B14F-4D97-AF65-F5344CB8AC3E}">
        <p14:creationId xmlns:p14="http://schemas.microsoft.com/office/powerpoint/2010/main" val="23752275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Classifier Results</a:t>
            </a:r>
          </a:p>
        </p:txBody>
      </p:sp>
      <p:sp>
        <p:nvSpPr>
          <p:cNvPr id="4" name="Slide Number Placeholder 3"/>
          <p:cNvSpPr>
            <a:spLocks noGrp="1"/>
          </p:cNvSpPr>
          <p:nvPr>
            <p:ph type="sldNum" sz="quarter" idx="12"/>
          </p:nvPr>
        </p:nvSpPr>
        <p:spPr/>
        <p:txBody>
          <a:bodyPr/>
          <a:lstStyle/>
          <a:p>
            <a:fld id="{5ACD0CF0-90CC-9C41-A77B-2776398A8C8B}" type="slidenum">
              <a:rPr lang="en-US" smtClean="0"/>
              <a:pPr/>
              <a:t>133</a:t>
            </a:fld>
            <a:endParaRPr lang="en-US" dirty="0"/>
          </a:p>
        </p:txBody>
      </p:sp>
      <p:sp>
        <p:nvSpPr>
          <p:cNvPr id="3" name="Content Placeholder 2"/>
          <p:cNvSpPr>
            <a:spLocks noGrp="1"/>
          </p:cNvSpPr>
          <p:nvPr>
            <p:ph idx="1"/>
          </p:nvPr>
        </p:nvSpPr>
        <p:spPr/>
        <p:txBody>
          <a:bodyPr/>
          <a:lstStyle/>
          <a:p>
            <a:pPr marL="0" indent="0">
              <a:buNone/>
            </a:pPr>
            <a:r>
              <a:rPr lang="en-US" dirty="0"/>
              <a:t>The Naïve Bayes Classifier predicts that we should </a:t>
            </a:r>
            <a:r>
              <a:rPr lang="en-US" b="1" dirty="0"/>
              <a:t>not</a:t>
            </a:r>
            <a:r>
              <a:rPr lang="en-US" dirty="0"/>
              <a:t> play golf under the conditions in question</a:t>
            </a:r>
          </a:p>
        </p:txBody>
      </p:sp>
      <p:graphicFrame>
        <p:nvGraphicFramePr>
          <p:cNvPr id="5" name="Table 4">
            <a:extLst>
              <a:ext uri="{FF2B5EF4-FFF2-40B4-BE49-F238E27FC236}">
                <a16:creationId xmlns:a16="http://schemas.microsoft.com/office/drawing/2014/main" id="{7E28F173-6207-394C-A96E-66D56D05066C}"/>
              </a:ext>
            </a:extLst>
          </p:cNvPr>
          <p:cNvGraphicFramePr>
            <a:graphicFrameLocks noGrp="1"/>
          </p:cNvGraphicFramePr>
          <p:nvPr>
            <p:extLst>
              <p:ext uri="{D42A27DB-BD31-4B8C-83A1-F6EECF244321}">
                <p14:modId xmlns:p14="http://schemas.microsoft.com/office/powerpoint/2010/main" val="669395309"/>
              </p:ext>
            </p:extLst>
          </p:nvPr>
        </p:nvGraphicFramePr>
        <p:xfrm>
          <a:off x="1710572" y="3024047"/>
          <a:ext cx="8128000" cy="74168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0000"/>
                    </a:ext>
                  </a:extLst>
                </a:gridCol>
                <a:gridCol w="1625600">
                  <a:extLst>
                    <a:ext uri="{9D8B030D-6E8A-4147-A177-3AD203B41FA5}">
                      <a16:colId xmlns:a16="http://schemas.microsoft.com/office/drawing/2014/main" val="20001"/>
                    </a:ext>
                  </a:extLst>
                </a:gridCol>
                <a:gridCol w="1625600">
                  <a:extLst>
                    <a:ext uri="{9D8B030D-6E8A-4147-A177-3AD203B41FA5}">
                      <a16:colId xmlns:a16="http://schemas.microsoft.com/office/drawing/2014/main" val="20002"/>
                    </a:ext>
                  </a:extLst>
                </a:gridCol>
                <a:gridCol w="1625600">
                  <a:extLst>
                    <a:ext uri="{9D8B030D-6E8A-4147-A177-3AD203B41FA5}">
                      <a16:colId xmlns:a16="http://schemas.microsoft.com/office/drawing/2014/main" val="20003"/>
                    </a:ext>
                  </a:extLst>
                </a:gridCol>
                <a:gridCol w="1625600">
                  <a:extLst>
                    <a:ext uri="{9D8B030D-6E8A-4147-A177-3AD203B41FA5}">
                      <a16:colId xmlns:a16="http://schemas.microsoft.com/office/drawing/2014/main" val="20004"/>
                    </a:ext>
                  </a:extLst>
                </a:gridCol>
              </a:tblGrid>
              <a:tr h="370840">
                <a:tc>
                  <a:txBody>
                    <a:bodyPr/>
                    <a:lstStyle/>
                    <a:p>
                      <a:r>
                        <a:rPr lang="en-US" dirty="0"/>
                        <a:t>Outlook</a:t>
                      </a:r>
                    </a:p>
                  </a:txBody>
                  <a:tcPr/>
                </a:tc>
                <a:tc>
                  <a:txBody>
                    <a:bodyPr/>
                    <a:lstStyle/>
                    <a:p>
                      <a:r>
                        <a:rPr lang="en-US" dirty="0"/>
                        <a:t>Temperature</a:t>
                      </a:r>
                    </a:p>
                  </a:txBody>
                  <a:tcPr/>
                </a:tc>
                <a:tc>
                  <a:txBody>
                    <a:bodyPr/>
                    <a:lstStyle/>
                    <a:p>
                      <a:r>
                        <a:rPr lang="en-US" dirty="0"/>
                        <a:t>Humidity</a:t>
                      </a:r>
                    </a:p>
                  </a:txBody>
                  <a:tcPr/>
                </a:tc>
                <a:tc>
                  <a:txBody>
                    <a:bodyPr/>
                    <a:lstStyle/>
                    <a:p>
                      <a:r>
                        <a:rPr lang="en-US" dirty="0"/>
                        <a:t>Windy?</a:t>
                      </a:r>
                    </a:p>
                  </a:txBody>
                  <a:tcPr/>
                </a:tc>
                <a:tc>
                  <a:txBody>
                    <a:bodyPr/>
                    <a:lstStyle/>
                    <a:p>
                      <a:r>
                        <a:rPr lang="en-US" dirty="0"/>
                        <a:t>Play?</a:t>
                      </a:r>
                    </a:p>
                  </a:txBody>
                  <a:tcPr/>
                </a:tc>
                <a:extLst>
                  <a:ext uri="{0D108BD9-81ED-4DB2-BD59-A6C34878D82A}">
                    <a16:rowId xmlns:a16="http://schemas.microsoft.com/office/drawing/2014/main" val="10000"/>
                  </a:ext>
                </a:extLst>
              </a:tr>
              <a:tr h="370840">
                <a:tc>
                  <a:txBody>
                    <a:bodyPr/>
                    <a:lstStyle/>
                    <a:p>
                      <a:r>
                        <a:rPr lang="en-US" dirty="0">
                          <a:solidFill>
                            <a:schemeClr val="accent1"/>
                          </a:solidFill>
                        </a:rPr>
                        <a:t>Sunny</a:t>
                      </a:r>
                    </a:p>
                  </a:txBody>
                  <a:tcPr/>
                </a:tc>
                <a:tc>
                  <a:txBody>
                    <a:bodyPr/>
                    <a:lstStyle/>
                    <a:p>
                      <a:r>
                        <a:rPr lang="en-US" dirty="0">
                          <a:solidFill>
                            <a:schemeClr val="accent1"/>
                          </a:solidFill>
                        </a:rPr>
                        <a:t>Cool</a:t>
                      </a:r>
                    </a:p>
                  </a:txBody>
                  <a:tcPr/>
                </a:tc>
                <a:tc>
                  <a:txBody>
                    <a:bodyPr/>
                    <a:lstStyle/>
                    <a:p>
                      <a:r>
                        <a:rPr lang="en-US" dirty="0">
                          <a:solidFill>
                            <a:schemeClr val="accent1"/>
                          </a:solidFill>
                        </a:rPr>
                        <a:t>High</a:t>
                      </a:r>
                    </a:p>
                  </a:txBody>
                  <a:tcPr/>
                </a:tc>
                <a:tc>
                  <a:txBody>
                    <a:bodyPr/>
                    <a:lstStyle/>
                    <a:p>
                      <a:r>
                        <a:rPr lang="en-US" dirty="0">
                          <a:solidFill>
                            <a:schemeClr val="accent1"/>
                          </a:solidFill>
                        </a:rPr>
                        <a:t>TRUE</a:t>
                      </a:r>
                    </a:p>
                  </a:txBody>
                  <a:tcPr/>
                </a:tc>
                <a:tc>
                  <a:txBody>
                    <a:bodyPr/>
                    <a:lstStyle/>
                    <a:p>
                      <a:r>
                        <a:rPr lang="en-US" dirty="0">
                          <a:solidFill>
                            <a:schemeClr val="accent1"/>
                          </a:solidFill>
                        </a:rPr>
                        <a:t>YES</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55396518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Exercise</a:t>
            </a:r>
          </a:p>
        </p:txBody>
      </p:sp>
      <p:sp>
        <p:nvSpPr>
          <p:cNvPr id="3" name="Content Placeholder 2"/>
          <p:cNvSpPr>
            <a:spLocks noGrp="1"/>
          </p:cNvSpPr>
          <p:nvPr>
            <p:ph idx="1"/>
          </p:nvPr>
        </p:nvSpPr>
        <p:spPr/>
        <p:txBody>
          <a:bodyPr>
            <a:normAutofit/>
          </a:bodyPr>
          <a:lstStyle/>
          <a:p>
            <a:pPr marL="457200" lvl="1" indent="0">
              <a:buNone/>
            </a:pPr>
            <a:endParaRPr lang="en-US"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134</a:t>
            </a:fld>
            <a:endParaRPr lang="en-US" dirty="0"/>
          </a:p>
        </p:txBody>
      </p:sp>
    </p:spTree>
    <p:extLst>
      <p:ext uri="{BB962C8B-B14F-4D97-AF65-F5344CB8AC3E}">
        <p14:creationId xmlns:p14="http://schemas.microsoft.com/office/powerpoint/2010/main" val="213021117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Bayes Classifiers</a:t>
            </a:r>
          </a:p>
        </p:txBody>
      </p:sp>
      <p:sp>
        <p:nvSpPr>
          <p:cNvPr id="3" name="Content Placeholder 2"/>
          <p:cNvSpPr>
            <a:spLocks noGrp="1"/>
          </p:cNvSpPr>
          <p:nvPr>
            <p:ph idx="1"/>
          </p:nvPr>
        </p:nvSpPr>
        <p:spPr/>
        <p:txBody>
          <a:bodyPr>
            <a:noAutofit/>
          </a:bodyPr>
          <a:lstStyle/>
          <a:p>
            <a:r>
              <a:rPr lang="en-US" sz="2000" dirty="0"/>
              <a:t>Incrementality:</a:t>
            </a:r>
          </a:p>
          <a:p>
            <a:pPr lvl="1"/>
            <a:r>
              <a:rPr lang="en-US" sz="2000" dirty="0"/>
              <a:t>With each training example, the prior and the likelihood can be updated dynamically (Flexible)</a:t>
            </a:r>
          </a:p>
          <a:p>
            <a:pPr lvl="1"/>
            <a:r>
              <a:rPr lang="en-US" sz="2000" dirty="0"/>
              <a:t>Combines prior knowledge and observed data:</a:t>
            </a:r>
          </a:p>
          <a:p>
            <a:pPr lvl="1"/>
            <a:r>
              <a:rPr lang="en-US" sz="2000" dirty="0"/>
              <a:t>Prior probability of a hypothesis multiplied with the probability of the hypothesis given the training data</a:t>
            </a:r>
          </a:p>
          <a:p>
            <a:r>
              <a:rPr lang="en-US" sz="2000" dirty="0"/>
              <a:t>Probabilistic hypotheses:</a:t>
            </a:r>
          </a:p>
          <a:p>
            <a:pPr lvl="1"/>
            <a:r>
              <a:rPr lang="en-US" sz="2000" dirty="0"/>
              <a:t>Outputs not only a classification, but a probability distribution over all classes</a:t>
            </a:r>
          </a:p>
          <a:p>
            <a:r>
              <a:rPr lang="en-US" sz="2000" dirty="0"/>
              <a:t>Performs well with multi-class prediction</a:t>
            </a:r>
          </a:p>
          <a:p>
            <a:r>
              <a:rPr lang="en-US" sz="2000" dirty="0"/>
              <a:t>Meta-classification:</a:t>
            </a:r>
          </a:p>
          <a:p>
            <a:pPr lvl="1"/>
            <a:r>
              <a:rPr lang="en-US" sz="2000" dirty="0"/>
              <a:t>The outputs of several classifiers can easily be combined (ensembled) </a:t>
            </a:r>
          </a:p>
          <a:p>
            <a:pPr lvl="2"/>
            <a:r>
              <a:rPr lang="en-US" dirty="0"/>
              <a:t>E.g. by multiplying the probabilities that all classifiers predict for a given class</a:t>
            </a:r>
          </a:p>
        </p:txBody>
      </p:sp>
      <p:sp>
        <p:nvSpPr>
          <p:cNvPr id="4" name="Slide Number Placeholder 3"/>
          <p:cNvSpPr>
            <a:spLocks noGrp="1"/>
          </p:cNvSpPr>
          <p:nvPr>
            <p:ph type="sldNum" sz="quarter" idx="12"/>
          </p:nvPr>
        </p:nvSpPr>
        <p:spPr/>
        <p:txBody>
          <a:bodyPr/>
          <a:lstStyle/>
          <a:p>
            <a:fld id="{5ACD0CF0-90CC-9C41-A77B-2776398A8C8B}" type="slidenum">
              <a:rPr lang="en-US" smtClean="0"/>
              <a:pPr/>
              <a:t>135</a:t>
            </a:fld>
            <a:endParaRPr lang="en-US" dirty="0"/>
          </a:p>
        </p:txBody>
      </p:sp>
    </p:spTree>
    <p:extLst>
      <p:ext uri="{BB962C8B-B14F-4D97-AF65-F5344CB8AC3E}">
        <p14:creationId xmlns:p14="http://schemas.microsoft.com/office/powerpoint/2010/main" val="167984371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Improving Naïve Bayes</a:t>
            </a:r>
          </a:p>
        </p:txBody>
      </p:sp>
      <p:sp>
        <p:nvSpPr>
          <p:cNvPr id="3" name="Content Placeholder 2"/>
          <p:cNvSpPr>
            <a:spLocks noGrp="1"/>
          </p:cNvSpPr>
          <p:nvPr>
            <p:ph idx="1"/>
          </p:nvPr>
        </p:nvSpPr>
        <p:spPr/>
        <p:txBody>
          <a:bodyPr>
            <a:normAutofit/>
          </a:bodyPr>
          <a:lstStyle/>
          <a:p>
            <a:r>
              <a:rPr lang="en-US" sz="2400" dirty="0"/>
              <a:t>If continuous features do not have normal distribution, we should use transformation or different methods to convert it in normal distribution.</a:t>
            </a:r>
          </a:p>
          <a:p>
            <a:r>
              <a:rPr lang="en-US" sz="2400" dirty="0"/>
              <a:t>If test data set has zero frequency issue, apply smoothing techniques “Laplace Correction” to predict the class of test data set</a:t>
            </a:r>
          </a:p>
          <a:p>
            <a:r>
              <a:rPr lang="en-US" sz="2400" dirty="0"/>
              <a:t>Remove correlated features, as the highly correlated features are voted twice in the model and it can lead to over inflating importance</a:t>
            </a:r>
          </a:p>
          <a:p>
            <a:r>
              <a:rPr lang="en-US" sz="2400" dirty="0"/>
              <a:t>Not about tuning parameters </a:t>
            </a:r>
          </a:p>
          <a:p>
            <a:pPr lvl="1"/>
            <a:r>
              <a:rPr lang="en-US" dirty="0"/>
              <a:t>Naive Bayes classifiers have few parameters to tune</a:t>
            </a:r>
          </a:p>
          <a:p>
            <a:pPr lvl="1"/>
            <a:r>
              <a:rPr lang="en-US" dirty="0"/>
              <a:t>Preprocessing is more effective</a:t>
            </a:r>
          </a:p>
        </p:txBody>
      </p:sp>
      <p:sp>
        <p:nvSpPr>
          <p:cNvPr id="4" name="Slide Number Placeholder 3"/>
          <p:cNvSpPr>
            <a:spLocks noGrp="1"/>
          </p:cNvSpPr>
          <p:nvPr>
            <p:ph type="sldNum" sz="quarter" idx="12"/>
          </p:nvPr>
        </p:nvSpPr>
        <p:spPr/>
        <p:txBody>
          <a:bodyPr/>
          <a:lstStyle/>
          <a:p>
            <a:fld id="{5ACD0CF0-90CC-9C41-A77B-2776398A8C8B}" type="slidenum">
              <a:rPr lang="en-US" smtClean="0"/>
              <a:pPr/>
              <a:t>136</a:t>
            </a:fld>
            <a:endParaRPr lang="en-US" dirty="0"/>
          </a:p>
        </p:txBody>
      </p:sp>
    </p:spTree>
    <p:extLst>
      <p:ext uri="{BB962C8B-B14F-4D97-AF65-F5344CB8AC3E}">
        <p14:creationId xmlns:p14="http://schemas.microsoft.com/office/powerpoint/2010/main" val="11767507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2C5456-71E1-D041-AACD-F6BD4E78D2AE}"/>
              </a:ext>
            </a:extLst>
          </p:cNvPr>
          <p:cNvSpPr>
            <a:spLocks noGrp="1"/>
          </p:cNvSpPr>
          <p:nvPr>
            <p:ph idx="1"/>
          </p:nvPr>
        </p:nvSpPr>
        <p:spPr/>
        <p:txBody>
          <a:bodyPr anchor="ctr">
            <a:normAutofit/>
          </a:bodyPr>
          <a:lstStyle/>
          <a:p>
            <a:pPr marL="0" indent="0" algn="ctr">
              <a:buNone/>
            </a:pPr>
            <a:r>
              <a:rPr lang="en-US" sz="6000" dirty="0"/>
              <a:t>Logistic Regression</a:t>
            </a:r>
          </a:p>
        </p:txBody>
      </p:sp>
      <p:sp>
        <p:nvSpPr>
          <p:cNvPr id="4" name="Slide Number Placeholder 3">
            <a:extLst>
              <a:ext uri="{FF2B5EF4-FFF2-40B4-BE49-F238E27FC236}">
                <a16:creationId xmlns:a16="http://schemas.microsoft.com/office/drawing/2014/main" id="{7CCADC4E-C173-6548-ABE4-A56E42C22BF5}"/>
              </a:ext>
            </a:extLst>
          </p:cNvPr>
          <p:cNvSpPr>
            <a:spLocks noGrp="1"/>
          </p:cNvSpPr>
          <p:nvPr>
            <p:ph type="sldNum" sz="quarter" idx="12"/>
          </p:nvPr>
        </p:nvSpPr>
        <p:spPr/>
        <p:txBody>
          <a:bodyPr/>
          <a:lstStyle/>
          <a:p>
            <a:fld id="{5ACD0CF0-90CC-9C41-A77B-2776398A8C8B}" type="slidenum">
              <a:rPr lang="en-US" smtClean="0"/>
              <a:pPr/>
              <a:t>137</a:t>
            </a:fld>
            <a:endParaRPr lang="en-US" dirty="0"/>
          </a:p>
        </p:txBody>
      </p:sp>
    </p:spTree>
    <p:extLst>
      <p:ext uri="{BB962C8B-B14F-4D97-AF65-F5344CB8AC3E}">
        <p14:creationId xmlns:p14="http://schemas.microsoft.com/office/powerpoint/2010/main" val="359874009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sp>
        <p:nvSpPr>
          <p:cNvPr id="3" name="Content Placeholder 2"/>
          <p:cNvSpPr>
            <a:spLocks noGrp="1"/>
          </p:cNvSpPr>
          <p:nvPr>
            <p:ph idx="1"/>
          </p:nvPr>
        </p:nvSpPr>
        <p:spPr/>
        <p:txBody>
          <a:bodyPr>
            <a:normAutofit/>
          </a:bodyPr>
          <a:lstStyle/>
          <a:p>
            <a:pPr>
              <a:spcBef>
                <a:spcPct val="50000"/>
              </a:spcBef>
              <a:defRPr/>
            </a:pPr>
            <a:r>
              <a:rPr lang="en-US" sz="1800" dirty="0"/>
              <a:t>When we think of linear regression, we usually think of predicting a numeric quantity</a:t>
            </a:r>
          </a:p>
          <a:p>
            <a:pPr>
              <a:spcBef>
                <a:spcPct val="50000"/>
              </a:spcBef>
              <a:defRPr/>
            </a:pPr>
            <a:r>
              <a:rPr lang="en-US" sz="1800" dirty="0"/>
              <a:t>Logistic Regression is somewhat misleading in that it serves primarily as a binary classification model</a:t>
            </a:r>
          </a:p>
          <a:p>
            <a:r>
              <a:rPr lang="en-US" altLang="en-US" sz="1800" dirty="0"/>
              <a:t>Categorical response (y) with 2 levels (binary: 0 and 1)</a:t>
            </a:r>
          </a:p>
          <a:p>
            <a:pPr lvl="1">
              <a:spcBef>
                <a:spcPct val="50000"/>
              </a:spcBef>
              <a:defRPr/>
            </a:pPr>
            <a:r>
              <a:rPr lang="en-GB" sz="1800" dirty="0"/>
              <a:t>Passing or failing a test</a:t>
            </a:r>
          </a:p>
          <a:p>
            <a:pPr lvl="1">
              <a:spcBef>
                <a:spcPct val="50000"/>
              </a:spcBef>
              <a:defRPr/>
            </a:pPr>
            <a:r>
              <a:rPr lang="en-GB" sz="1800" dirty="0"/>
              <a:t>Surviving a plane crash or not</a:t>
            </a:r>
          </a:p>
          <a:p>
            <a:pPr lvl="1">
              <a:spcBef>
                <a:spcPct val="50000"/>
              </a:spcBef>
              <a:defRPr/>
            </a:pPr>
            <a:r>
              <a:rPr lang="en-GB" sz="1800" dirty="0"/>
              <a:t>Hospitalisation required or not</a:t>
            </a:r>
          </a:p>
          <a:p>
            <a:pPr lvl="1">
              <a:spcBef>
                <a:spcPct val="50000"/>
              </a:spcBef>
              <a:defRPr/>
            </a:pPr>
            <a:r>
              <a:rPr lang="en-GB" sz="1800" dirty="0"/>
              <a:t>Diagnosis of diabetes (yes / no)</a:t>
            </a:r>
          </a:p>
          <a:p>
            <a:pPr lvl="1">
              <a:spcBef>
                <a:spcPct val="50000"/>
              </a:spcBef>
              <a:defRPr/>
            </a:pPr>
            <a:r>
              <a:rPr lang="en-GB" sz="1800" dirty="0"/>
              <a:t>Labelling (over/under some threshold)</a:t>
            </a:r>
            <a:endParaRPr lang="en-US" altLang="en-US" sz="1800" dirty="0"/>
          </a:p>
          <a:p>
            <a:r>
              <a:rPr lang="en-US" altLang="en-US" sz="1800" dirty="0">
                <a:ea typeface="Arial" charset="0"/>
                <a:cs typeface="Arial" charset="0"/>
              </a:rPr>
              <a:t>Predictor variables (x</a:t>
            </a:r>
            <a:r>
              <a:rPr lang="en-US" altLang="en-US" sz="1800" baseline="-25000" dirty="0">
                <a:ea typeface="Arial" charset="0"/>
                <a:cs typeface="Arial" charset="0"/>
              </a:rPr>
              <a:t>i</a:t>
            </a:r>
            <a:r>
              <a:rPr lang="en-US" altLang="en-US" sz="1800" dirty="0">
                <a:ea typeface="Arial" charset="0"/>
                <a:cs typeface="Arial" charset="0"/>
              </a:rPr>
              <a:t>) can take on any form: binary, categorical, and/or continuous</a:t>
            </a:r>
          </a:p>
        </p:txBody>
      </p:sp>
      <p:sp>
        <p:nvSpPr>
          <p:cNvPr id="4" name="Slide Number Placeholder 3"/>
          <p:cNvSpPr>
            <a:spLocks noGrp="1"/>
          </p:cNvSpPr>
          <p:nvPr>
            <p:ph type="sldNum" sz="quarter" idx="12"/>
          </p:nvPr>
        </p:nvSpPr>
        <p:spPr/>
        <p:txBody>
          <a:bodyPr/>
          <a:lstStyle/>
          <a:p>
            <a:fld id="{5ACD0CF0-90CC-9C41-A77B-2776398A8C8B}" type="slidenum">
              <a:rPr lang="en-US" smtClean="0"/>
              <a:pPr/>
              <a:t>138</a:t>
            </a:fld>
            <a:endParaRPr lang="en-US" dirty="0"/>
          </a:p>
        </p:txBody>
      </p:sp>
    </p:spTree>
    <p:extLst>
      <p:ext uri="{BB962C8B-B14F-4D97-AF65-F5344CB8AC3E}">
        <p14:creationId xmlns:p14="http://schemas.microsoft.com/office/powerpoint/2010/main" val="175501806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Calibri" charset="0"/>
                <a:cs typeface="Calibri" charset="0"/>
              </a:rPr>
              <a:t>Logistic Regression Classification</a:t>
            </a:r>
          </a:p>
        </p:txBody>
      </p:sp>
      <p:sp>
        <p:nvSpPr>
          <p:cNvPr id="4" name="Slide Number Placeholder 3"/>
          <p:cNvSpPr>
            <a:spLocks noGrp="1"/>
          </p:cNvSpPr>
          <p:nvPr>
            <p:ph type="sldNum" sz="quarter" idx="12"/>
          </p:nvPr>
        </p:nvSpPr>
        <p:spPr/>
        <p:txBody>
          <a:bodyPr/>
          <a:lstStyle/>
          <a:p>
            <a:fld id="{5ACD0CF0-90CC-9C41-A77B-2776398A8C8B}" type="slidenum">
              <a:rPr lang="en-US" smtClean="0">
                <a:latin typeface="Calibri" charset="0"/>
                <a:ea typeface="Calibri" charset="0"/>
                <a:cs typeface="Calibri" charset="0"/>
              </a:rPr>
              <a:pPr/>
              <a:t>139</a:t>
            </a:fld>
            <a:endParaRPr lang="en-US" dirty="0">
              <a:latin typeface="Calibri" charset="0"/>
              <a:ea typeface="Calibri" charset="0"/>
              <a:cs typeface="Calibri" charset="0"/>
            </a:endParaRPr>
          </a:p>
        </p:txBody>
      </p:sp>
      <p:sp>
        <p:nvSpPr>
          <p:cNvPr id="5" name="Rectangle 2"/>
          <p:cNvSpPr txBox="1">
            <a:spLocks noChangeArrowheads="1"/>
          </p:cNvSpPr>
          <p:nvPr/>
        </p:nvSpPr>
        <p:spPr>
          <a:xfrm>
            <a:off x="320343" y="666432"/>
            <a:ext cx="77724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r>
              <a:rPr lang="en-US" altLang="en-US" dirty="0">
                <a:latin typeface="Calibri" charset="0"/>
                <a:ea typeface="Calibri" charset="0"/>
                <a:cs typeface="Calibri" charset="0"/>
              </a:rPr>
              <a:t>Consider this set of binary data</a:t>
            </a:r>
          </a:p>
        </p:txBody>
      </p:sp>
      <p:sp>
        <p:nvSpPr>
          <p:cNvPr id="6" name="Line 3"/>
          <p:cNvSpPr>
            <a:spLocks noChangeShapeType="1"/>
          </p:cNvSpPr>
          <p:nvPr/>
        </p:nvSpPr>
        <p:spPr bwMode="auto">
          <a:xfrm>
            <a:off x="3366803" y="1650048"/>
            <a:ext cx="0" cy="4267200"/>
          </a:xfrm>
          <a:prstGeom prst="line">
            <a:avLst/>
          </a:prstGeom>
          <a:noFill/>
          <a:ln w="76200">
            <a:solidFill>
              <a:schemeClr val="accent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7" name="Line 4"/>
          <p:cNvSpPr>
            <a:spLocks noChangeShapeType="1"/>
          </p:cNvSpPr>
          <p:nvPr/>
        </p:nvSpPr>
        <p:spPr bwMode="auto">
          <a:xfrm>
            <a:off x="2833403" y="4774248"/>
            <a:ext cx="6858000" cy="0"/>
          </a:xfrm>
          <a:prstGeom prst="line">
            <a:avLst/>
          </a:prstGeom>
          <a:noFill/>
          <a:ln w="76200">
            <a:solidFill>
              <a:schemeClr val="accent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8" name="Line 5"/>
          <p:cNvSpPr>
            <a:spLocks noChangeShapeType="1"/>
          </p:cNvSpPr>
          <p:nvPr/>
        </p:nvSpPr>
        <p:spPr bwMode="auto">
          <a:xfrm>
            <a:off x="2755044" y="2466370"/>
            <a:ext cx="6705600" cy="0"/>
          </a:xfrm>
          <a:prstGeom prst="line">
            <a:avLst/>
          </a:prstGeom>
          <a:noFill/>
          <a:ln w="28575">
            <a:solidFill>
              <a:schemeClr val="bg2">
                <a:lumMod val="90000"/>
              </a:schemeClr>
            </a:solidFill>
            <a:prstDash val="sys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9" name="Text Box 7"/>
          <p:cNvSpPr txBox="1">
            <a:spLocks noChangeArrowheads="1"/>
          </p:cNvSpPr>
          <p:nvPr/>
        </p:nvSpPr>
        <p:spPr bwMode="auto">
          <a:xfrm>
            <a:off x="2376203" y="4550411"/>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b="1" dirty="0">
                <a:solidFill>
                  <a:schemeClr val="accent1"/>
                </a:solidFill>
                <a:latin typeface="Calibri" charset="0"/>
                <a:ea typeface="Calibri" charset="0"/>
                <a:cs typeface="Calibri" charset="0"/>
              </a:rPr>
              <a:t>0</a:t>
            </a:r>
          </a:p>
        </p:txBody>
      </p:sp>
      <p:sp>
        <p:nvSpPr>
          <p:cNvPr id="10" name="Text Box 8"/>
          <p:cNvSpPr txBox="1">
            <a:spLocks noChangeArrowheads="1"/>
          </p:cNvSpPr>
          <p:nvPr/>
        </p:nvSpPr>
        <p:spPr bwMode="auto">
          <a:xfrm>
            <a:off x="2374044" y="2237770"/>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b="1" dirty="0">
                <a:solidFill>
                  <a:schemeClr val="accent1"/>
                </a:solidFill>
                <a:latin typeface="Calibri" charset="0"/>
                <a:ea typeface="Calibri" charset="0"/>
                <a:cs typeface="Calibri" charset="0"/>
              </a:rPr>
              <a:t>1</a:t>
            </a:r>
          </a:p>
        </p:txBody>
      </p:sp>
      <p:sp>
        <p:nvSpPr>
          <p:cNvPr id="20" name="TextBox 19"/>
          <p:cNvSpPr txBox="1"/>
          <p:nvPr/>
        </p:nvSpPr>
        <p:spPr>
          <a:xfrm>
            <a:off x="3104336" y="3411115"/>
            <a:ext cx="184731" cy="369332"/>
          </a:xfrm>
          <a:prstGeom prst="rect">
            <a:avLst/>
          </a:prstGeom>
          <a:noFill/>
        </p:spPr>
        <p:txBody>
          <a:bodyPr wrap="none" rtlCol="0">
            <a:spAutoFit/>
          </a:bodyPr>
          <a:lstStyle/>
          <a:p>
            <a:endParaRPr lang="en-US" dirty="0">
              <a:latin typeface="Calibri" charset="0"/>
              <a:ea typeface="Calibri" charset="0"/>
              <a:cs typeface="Calibri" charset="0"/>
            </a:endParaRPr>
          </a:p>
        </p:txBody>
      </p:sp>
      <p:sp>
        <p:nvSpPr>
          <p:cNvPr id="22" name="TextBox 21"/>
          <p:cNvSpPr txBox="1"/>
          <p:nvPr/>
        </p:nvSpPr>
        <p:spPr>
          <a:xfrm>
            <a:off x="9411763" y="4746001"/>
            <a:ext cx="559279" cy="523220"/>
          </a:xfrm>
          <a:prstGeom prst="rect">
            <a:avLst/>
          </a:prstGeom>
          <a:noFill/>
        </p:spPr>
        <p:txBody>
          <a:bodyPr wrap="square" rtlCol="0">
            <a:spAutoFit/>
          </a:bodyPr>
          <a:lstStyle/>
          <a:p>
            <a:r>
              <a:rPr lang="en-US" sz="2800" dirty="0">
                <a:solidFill>
                  <a:schemeClr val="accent1"/>
                </a:solidFill>
                <a:latin typeface="Calibri" charset="0"/>
                <a:ea typeface="Calibri" charset="0"/>
                <a:cs typeface="Calibri" charset="0"/>
              </a:rPr>
              <a:t>x</a:t>
            </a:r>
          </a:p>
        </p:txBody>
      </p:sp>
      <p:sp>
        <p:nvSpPr>
          <p:cNvPr id="23" name="TextBox 22"/>
          <p:cNvSpPr txBox="1"/>
          <p:nvPr/>
        </p:nvSpPr>
        <p:spPr>
          <a:xfrm>
            <a:off x="2959924" y="1661716"/>
            <a:ext cx="559279" cy="523220"/>
          </a:xfrm>
          <a:prstGeom prst="rect">
            <a:avLst/>
          </a:prstGeom>
          <a:noFill/>
        </p:spPr>
        <p:txBody>
          <a:bodyPr wrap="square" rtlCol="0">
            <a:spAutoFit/>
          </a:bodyPr>
          <a:lstStyle/>
          <a:p>
            <a:r>
              <a:rPr lang="en-US" sz="2800" dirty="0">
                <a:solidFill>
                  <a:schemeClr val="accent1"/>
                </a:solidFill>
                <a:latin typeface="Calibri" charset="0"/>
                <a:ea typeface="Calibri" charset="0"/>
                <a:cs typeface="Calibri" charset="0"/>
              </a:rPr>
              <a:t>y</a:t>
            </a:r>
          </a:p>
        </p:txBody>
      </p:sp>
      <p:sp>
        <p:nvSpPr>
          <p:cNvPr id="41" name="Oval 25"/>
          <p:cNvSpPr>
            <a:spLocks noChangeArrowheads="1"/>
          </p:cNvSpPr>
          <p:nvPr/>
        </p:nvSpPr>
        <p:spPr bwMode="auto">
          <a:xfrm flipH="1">
            <a:off x="7250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2" name="Oval 26"/>
          <p:cNvSpPr>
            <a:spLocks noChangeArrowheads="1"/>
          </p:cNvSpPr>
          <p:nvPr/>
        </p:nvSpPr>
        <p:spPr bwMode="auto">
          <a:xfrm flipH="1">
            <a:off x="7402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3" name="Oval 27"/>
          <p:cNvSpPr>
            <a:spLocks noChangeArrowheads="1"/>
          </p:cNvSpPr>
          <p:nvPr/>
        </p:nvSpPr>
        <p:spPr bwMode="auto">
          <a:xfrm flipH="1">
            <a:off x="7555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4" name="Oval 28"/>
          <p:cNvSpPr>
            <a:spLocks noChangeArrowheads="1"/>
          </p:cNvSpPr>
          <p:nvPr/>
        </p:nvSpPr>
        <p:spPr bwMode="auto">
          <a:xfrm flipH="1">
            <a:off x="8545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5" name="Oval 29"/>
          <p:cNvSpPr>
            <a:spLocks noChangeArrowheads="1"/>
          </p:cNvSpPr>
          <p:nvPr/>
        </p:nvSpPr>
        <p:spPr bwMode="auto">
          <a:xfrm flipH="1">
            <a:off x="77077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6" name="Oval 30"/>
          <p:cNvSpPr>
            <a:spLocks noChangeArrowheads="1"/>
          </p:cNvSpPr>
          <p:nvPr/>
        </p:nvSpPr>
        <p:spPr bwMode="auto">
          <a:xfrm flipH="1">
            <a:off x="8926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7" name="Oval 31"/>
          <p:cNvSpPr>
            <a:spLocks noChangeArrowheads="1"/>
          </p:cNvSpPr>
          <p:nvPr/>
        </p:nvSpPr>
        <p:spPr bwMode="auto">
          <a:xfrm flipH="1">
            <a:off x="7098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8" name="Oval 32"/>
          <p:cNvSpPr>
            <a:spLocks noChangeArrowheads="1"/>
          </p:cNvSpPr>
          <p:nvPr/>
        </p:nvSpPr>
        <p:spPr bwMode="auto">
          <a:xfrm flipH="1">
            <a:off x="9307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9" name="Oval 33"/>
          <p:cNvSpPr>
            <a:spLocks noChangeArrowheads="1"/>
          </p:cNvSpPr>
          <p:nvPr/>
        </p:nvSpPr>
        <p:spPr bwMode="auto">
          <a:xfrm flipH="1">
            <a:off x="8012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0" name="Oval 34"/>
          <p:cNvSpPr>
            <a:spLocks noChangeArrowheads="1"/>
          </p:cNvSpPr>
          <p:nvPr/>
        </p:nvSpPr>
        <p:spPr bwMode="auto">
          <a:xfrm flipH="1">
            <a:off x="8241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1" name="Oval 35"/>
          <p:cNvSpPr>
            <a:spLocks noChangeArrowheads="1"/>
          </p:cNvSpPr>
          <p:nvPr/>
        </p:nvSpPr>
        <p:spPr bwMode="auto">
          <a:xfrm flipH="1">
            <a:off x="7860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2" name="Oval 36"/>
          <p:cNvSpPr>
            <a:spLocks noChangeArrowheads="1"/>
          </p:cNvSpPr>
          <p:nvPr/>
        </p:nvSpPr>
        <p:spPr bwMode="auto">
          <a:xfrm flipH="1">
            <a:off x="6793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3" name="Oval 37"/>
          <p:cNvSpPr>
            <a:spLocks noChangeArrowheads="1"/>
          </p:cNvSpPr>
          <p:nvPr/>
        </p:nvSpPr>
        <p:spPr bwMode="auto">
          <a:xfrm flipH="1">
            <a:off x="9536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4" name="Oval 38"/>
          <p:cNvSpPr>
            <a:spLocks noChangeArrowheads="1"/>
          </p:cNvSpPr>
          <p:nvPr/>
        </p:nvSpPr>
        <p:spPr bwMode="auto">
          <a:xfrm flipH="1">
            <a:off x="8698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5" name="Oval 39"/>
          <p:cNvSpPr>
            <a:spLocks noChangeArrowheads="1"/>
          </p:cNvSpPr>
          <p:nvPr/>
        </p:nvSpPr>
        <p:spPr bwMode="auto">
          <a:xfrm flipH="1">
            <a:off x="9079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6" name="Oval 40"/>
          <p:cNvSpPr>
            <a:spLocks noChangeArrowheads="1"/>
          </p:cNvSpPr>
          <p:nvPr/>
        </p:nvSpPr>
        <p:spPr bwMode="auto">
          <a:xfrm flipH="1">
            <a:off x="9155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7" name="Oval 41"/>
          <p:cNvSpPr>
            <a:spLocks noChangeArrowheads="1"/>
          </p:cNvSpPr>
          <p:nvPr/>
        </p:nvSpPr>
        <p:spPr bwMode="auto">
          <a:xfrm flipH="1">
            <a:off x="54217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8" name="Oval 43"/>
          <p:cNvSpPr>
            <a:spLocks noChangeArrowheads="1"/>
          </p:cNvSpPr>
          <p:nvPr/>
        </p:nvSpPr>
        <p:spPr bwMode="auto">
          <a:xfrm flipH="1">
            <a:off x="4735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9" name="Oval 12"/>
          <p:cNvSpPr>
            <a:spLocks noChangeArrowheads="1"/>
          </p:cNvSpPr>
          <p:nvPr/>
        </p:nvSpPr>
        <p:spPr bwMode="auto">
          <a:xfrm>
            <a:off x="40451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0" name="Oval 13"/>
          <p:cNvSpPr>
            <a:spLocks noChangeArrowheads="1"/>
          </p:cNvSpPr>
          <p:nvPr/>
        </p:nvSpPr>
        <p:spPr bwMode="auto">
          <a:xfrm>
            <a:off x="4121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1" name="Oval 14"/>
          <p:cNvSpPr>
            <a:spLocks noChangeArrowheads="1"/>
          </p:cNvSpPr>
          <p:nvPr/>
        </p:nvSpPr>
        <p:spPr bwMode="auto">
          <a:xfrm flipV="1">
            <a:off x="4197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2" name="Oval 15"/>
          <p:cNvSpPr>
            <a:spLocks noChangeArrowheads="1"/>
          </p:cNvSpPr>
          <p:nvPr/>
        </p:nvSpPr>
        <p:spPr bwMode="auto">
          <a:xfrm flipV="1">
            <a:off x="4502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3" name="Oval 16"/>
          <p:cNvSpPr>
            <a:spLocks noChangeArrowheads="1"/>
          </p:cNvSpPr>
          <p:nvPr/>
        </p:nvSpPr>
        <p:spPr bwMode="auto">
          <a:xfrm flipV="1">
            <a:off x="46547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4" name="Oval 17"/>
          <p:cNvSpPr>
            <a:spLocks noChangeArrowheads="1"/>
          </p:cNvSpPr>
          <p:nvPr/>
        </p:nvSpPr>
        <p:spPr bwMode="auto">
          <a:xfrm flipV="1">
            <a:off x="4883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5" name="Oval 18"/>
          <p:cNvSpPr>
            <a:spLocks noChangeArrowheads="1"/>
          </p:cNvSpPr>
          <p:nvPr/>
        </p:nvSpPr>
        <p:spPr bwMode="auto">
          <a:xfrm flipV="1">
            <a:off x="3816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6" name="Oval 19"/>
          <p:cNvSpPr>
            <a:spLocks noChangeArrowheads="1"/>
          </p:cNvSpPr>
          <p:nvPr/>
        </p:nvSpPr>
        <p:spPr bwMode="auto">
          <a:xfrm flipV="1">
            <a:off x="43499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7" name="Oval 20"/>
          <p:cNvSpPr>
            <a:spLocks noChangeArrowheads="1"/>
          </p:cNvSpPr>
          <p:nvPr/>
        </p:nvSpPr>
        <p:spPr bwMode="auto">
          <a:xfrm flipV="1">
            <a:off x="51881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8" name="Oval 21"/>
          <p:cNvSpPr>
            <a:spLocks noChangeArrowheads="1"/>
          </p:cNvSpPr>
          <p:nvPr/>
        </p:nvSpPr>
        <p:spPr bwMode="auto">
          <a:xfrm flipV="1">
            <a:off x="5340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9" name="Oval 22"/>
          <p:cNvSpPr>
            <a:spLocks noChangeArrowheads="1"/>
          </p:cNvSpPr>
          <p:nvPr/>
        </p:nvSpPr>
        <p:spPr bwMode="auto">
          <a:xfrm flipV="1">
            <a:off x="54929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0" name="Oval 23"/>
          <p:cNvSpPr>
            <a:spLocks noChangeArrowheads="1"/>
          </p:cNvSpPr>
          <p:nvPr/>
        </p:nvSpPr>
        <p:spPr bwMode="auto">
          <a:xfrm flipV="1">
            <a:off x="65597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1" name="Oval 24"/>
          <p:cNvSpPr>
            <a:spLocks noChangeArrowheads="1"/>
          </p:cNvSpPr>
          <p:nvPr/>
        </p:nvSpPr>
        <p:spPr bwMode="auto">
          <a:xfrm flipV="1">
            <a:off x="4959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2" name="Oval 42"/>
          <p:cNvSpPr>
            <a:spLocks noChangeArrowheads="1"/>
          </p:cNvSpPr>
          <p:nvPr/>
        </p:nvSpPr>
        <p:spPr bwMode="auto">
          <a:xfrm flipV="1">
            <a:off x="7931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Tree>
    <p:extLst>
      <p:ext uri="{BB962C8B-B14F-4D97-AF65-F5344CB8AC3E}">
        <p14:creationId xmlns:p14="http://schemas.microsoft.com/office/powerpoint/2010/main" val="21149202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a:t>
            </a:r>
          </a:p>
        </p:txBody>
      </p:sp>
      <p:sp>
        <p:nvSpPr>
          <p:cNvPr id="3" name="Content Placeholder 2"/>
          <p:cNvSpPr>
            <a:spLocks noGrp="1"/>
          </p:cNvSpPr>
          <p:nvPr>
            <p:ph idx="1"/>
          </p:nvPr>
        </p:nvSpPr>
        <p:spPr/>
        <p:txBody>
          <a:bodyPr/>
          <a:lstStyle/>
          <a:p>
            <a:r>
              <a:rPr lang="en-US" dirty="0"/>
              <a:t>Instead of picking the (1) nearest neighbor, what if we picked the </a:t>
            </a:r>
            <a:br>
              <a:rPr lang="en-US" dirty="0"/>
            </a:br>
            <a:r>
              <a:rPr lang="en-US" dirty="0"/>
              <a:t>k-Nearest Neighbors and have them vote?</a:t>
            </a:r>
          </a:p>
          <a:p>
            <a:r>
              <a:rPr lang="en-US" dirty="0"/>
              <a:t>Choosing k points is more reliable in the following cases:</a:t>
            </a:r>
          </a:p>
          <a:p>
            <a:pPr lvl="1"/>
            <a:r>
              <a:rPr lang="en-US" dirty="0"/>
              <a:t>Noise in training vectors x</a:t>
            </a:r>
          </a:p>
          <a:p>
            <a:pPr lvl="1"/>
            <a:r>
              <a:rPr lang="en-US" dirty="0"/>
              <a:t>Noise in training labels y</a:t>
            </a:r>
          </a:p>
          <a:p>
            <a:pPr lvl="1"/>
            <a:r>
              <a:rPr lang="en-US" dirty="0"/>
              <a:t>Overlapping classes</a:t>
            </a:r>
          </a:p>
        </p:txBody>
      </p:sp>
      <p:sp>
        <p:nvSpPr>
          <p:cNvPr id="4" name="Slide Number Placeholder 3"/>
          <p:cNvSpPr>
            <a:spLocks noGrp="1"/>
          </p:cNvSpPr>
          <p:nvPr>
            <p:ph type="sldNum" sz="quarter" idx="12"/>
          </p:nvPr>
        </p:nvSpPr>
        <p:spPr/>
        <p:txBody>
          <a:bodyPr/>
          <a:lstStyle/>
          <a:p>
            <a:fld id="{5ACD0CF0-90CC-9C41-A77B-2776398A8C8B}" type="slidenum">
              <a:rPr lang="en-US" smtClean="0"/>
              <a:pPr/>
              <a:t>14</a:t>
            </a:fld>
            <a:endParaRPr lang="en-US" dirty="0"/>
          </a:p>
        </p:txBody>
      </p:sp>
      <p:grpSp>
        <p:nvGrpSpPr>
          <p:cNvPr id="6" name="Group 5"/>
          <p:cNvGrpSpPr>
            <a:grpSpLocks/>
          </p:cNvGrpSpPr>
          <p:nvPr/>
        </p:nvGrpSpPr>
        <p:grpSpPr bwMode="auto">
          <a:xfrm>
            <a:off x="4460558" y="2864804"/>
            <a:ext cx="1833563" cy="1598613"/>
            <a:chOff x="909" y="2976"/>
            <a:chExt cx="1155" cy="1007"/>
          </a:xfrm>
        </p:grpSpPr>
        <p:sp>
          <p:nvSpPr>
            <p:cNvPr id="7" name="Line 6"/>
            <p:cNvSpPr>
              <a:spLocks noChangeShapeType="1"/>
            </p:cNvSpPr>
            <p:nvPr/>
          </p:nvSpPr>
          <p:spPr bwMode="auto">
            <a:xfrm>
              <a:off x="1152" y="2976"/>
              <a:ext cx="0"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accent1"/>
                </a:solidFill>
              </a:endParaRPr>
            </a:p>
          </p:txBody>
        </p:sp>
        <p:sp>
          <p:nvSpPr>
            <p:cNvPr id="8" name="Line 7"/>
            <p:cNvSpPr>
              <a:spLocks noChangeShapeType="1"/>
            </p:cNvSpPr>
            <p:nvPr/>
          </p:nvSpPr>
          <p:spPr bwMode="auto">
            <a:xfrm>
              <a:off x="1152" y="3744"/>
              <a:ext cx="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accent1"/>
                </a:solidFill>
              </a:endParaRPr>
            </a:p>
          </p:txBody>
        </p:sp>
        <p:sp>
          <p:nvSpPr>
            <p:cNvPr id="9" name="Text Box 8"/>
            <p:cNvSpPr txBox="1">
              <a:spLocks noChangeArrowheads="1"/>
            </p:cNvSpPr>
            <p:nvPr/>
          </p:nvSpPr>
          <p:spPr bwMode="auto">
            <a:xfrm>
              <a:off x="1241" y="3770"/>
              <a:ext cx="303"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dirty="0">
                  <a:solidFill>
                    <a:schemeClr val="accent1"/>
                  </a:solidFill>
                  <a:latin typeface="Times" charset="0"/>
                </a:rPr>
                <a:t>x_1</a:t>
              </a:r>
            </a:p>
          </p:txBody>
        </p:sp>
        <p:sp>
          <p:nvSpPr>
            <p:cNvPr id="10" name="Text Box 9"/>
            <p:cNvSpPr txBox="1">
              <a:spLocks noChangeArrowheads="1"/>
            </p:cNvSpPr>
            <p:nvPr/>
          </p:nvSpPr>
          <p:spPr bwMode="auto">
            <a:xfrm rot="16200000">
              <a:off x="864" y="3211"/>
              <a:ext cx="303"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dirty="0">
                  <a:solidFill>
                    <a:schemeClr val="accent1"/>
                  </a:solidFill>
                  <a:latin typeface="Times" charset="0"/>
                </a:rPr>
                <a:t>x_2</a:t>
              </a:r>
            </a:p>
          </p:txBody>
        </p:sp>
      </p:grpSp>
      <p:sp>
        <p:nvSpPr>
          <p:cNvPr id="11" name="Text Box 10"/>
          <p:cNvSpPr txBox="1">
            <a:spLocks noChangeArrowheads="1"/>
          </p:cNvSpPr>
          <p:nvPr/>
        </p:nvSpPr>
        <p:spPr bwMode="auto">
          <a:xfrm>
            <a:off x="4982845" y="3549015"/>
            <a:ext cx="3206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12" name="Text Box 11"/>
          <p:cNvSpPr txBox="1">
            <a:spLocks noChangeArrowheads="1"/>
          </p:cNvSpPr>
          <p:nvPr/>
        </p:nvSpPr>
        <p:spPr bwMode="auto">
          <a:xfrm>
            <a:off x="5135245" y="3701415"/>
            <a:ext cx="3206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13" name="Text Box 12"/>
          <p:cNvSpPr txBox="1">
            <a:spLocks noChangeArrowheads="1"/>
          </p:cNvSpPr>
          <p:nvPr/>
        </p:nvSpPr>
        <p:spPr bwMode="auto">
          <a:xfrm>
            <a:off x="5074920" y="3474403"/>
            <a:ext cx="3206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14" name="Text Box 13"/>
          <p:cNvSpPr txBox="1">
            <a:spLocks noChangeArrowheads="1"/>
          </p:cNvSpPr>
          <p:nvPr/>
        </p:nvSpPr>
        <p:spPr bwMode="auto">
          <a:xfrm>
            <a:off x="5440045" y="4006215"/>
            <a:ext cx="3206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15" name="Text Box 14"/>
          <p:cNvSpPr txBox="1">
            <a:spLocks noChangeArrowheads="1"/>
          </p:cNvSpPr>
          <p:nvPr/>
        </p:nvSpPr>
        <p:spPr bwMode="auto">
          <a:xfrm>
            <a:off x="5227320" y="3626803"/>
            <a:ext cx="3206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16" name="Text Box 15"/>
          <p:cNvSpPr txBox="1">
            <a:spLocks noChangeArrowheads="1"/>
          </p:cNvSpPr>
          <p:nvPr/>
        </p:nvSpPr>
        <p:spPr bwMode="auto">
          <a:xfrm>
            <a:off x="5074920" y="3322003"/>
            <a:ext cx="3206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17" name="Text Box 16"/>
          <p:cNvSpPr txBox="1">
            <a:spLocks noChangeArrowheads="1"/>
          </p:cNvSpPr>
          <p:nvPr/>
        </p:nvSpPr>
        <p:spPr bwMode="auto">
          <a:xfrm>
            <a:off x="5151120" y="3474403"/>
            <a:ext cx="3206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18" name="Text Box 17"/>
          <p:cNvSpPr txBox="1">
            <a:spLocks noChangeArrowheads="1"/>
          </p:cNvSpPr>
          <p:nvPr/>
        </p:nvSpPr>
        <p:spPr bwMode="auto">
          <a:xfrm>
            <a:off x="5227320" y="3398203"/>
            <a:ext cx="3206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19" name="Text Box 18"/>
          <p:cNvSpPr txBox="1">
            <a:spLocks noChangeArrowheads="1"/>
          </p:cNvSpPr>
          <p:nvPr/>
        </p:nvSpPr>
        <p:spPr bwMode="auto">
          <a:xfrm>
            <a:off x="4922520" y="3398203"/>
            <a:ext cx="3206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20" name="Text Box 19"/>
          <p:cNvSpPr txBox="1">
            <a:spLocks noChangeArrowheads="1"/>
          </p:cNvSpPr>
          <p:nvPr/>
        </p:nvSpPr>
        <p:spPr bwMode="auto">
          <a:xfrm>
            <a:off x="5821045" y="2939415"/>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21" name="Text Box 20"/>
          <p:cNvSpPr txBox="1">
            <a:spLocks noChangeArrowheads="1"/>
          </p:cNvSpPr>
          <p:nvPr/>
        </p:nvSpPr>
        <p:spPr bwMode="auto">
          <a:xfrm>
            <a:off x="5455920" y="3245803"/>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22" name="Text Box 21"/>
          <p:cNvSpPr txBox="1">
            <a:spLocks noChangeArrowheads="1"/>
          </p:cNvSpPr>
          <p:nvPr/>
        </p:nvSpPr>
        <p:spPr bwMode="auto">
          <a:xfrm>
            <a:off x="5760720" y="2788603"/>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23" name="Text Box 22"/>
          <p:cNvSpPr txBox="1">
            <a:spLocks noChangeArrowheads="1"/>
          </p:cNvSpPr>
          <p:nvPr/>
        </p:nvSpPr>
        <p:spPr bwMode="auto">
          <a:xfrm>
            <a:off x="5684520" y="3017203"/>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24" name="Text Box 23"/>
          <p:cNvSpPr txBox="1">
            <a:spLocks noChangeArrowheads="1"/>
          </p:cNvSpPr>
          <p:nvPr/>
        </p:nvSpPr>
        <p:spPr bwMode="auto">
          <a:xfrm>
            <a:off x="5684520" y="3245803"/>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25" name="Text Box 24"/>
          <p:cNvSpPr txBox="1">
            <a:spLocks noChangeArrowheads="1"/>
          </p:cNvSpPr>
          <p:nvPr/>
        </p:nvSpPr>
        <p:spPr bwMode="auto">
          <a:xfrm>
            <a:off x="5684520" y="2788603"/>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26" name="Text Box 25"/>
          <p:cNvSpPr txBox="1">
            <a:spLocks noChangeArrowheads="1"/>
          </p:cNvSpPr>
          <p:nvPr/>
        </p:nvSpPr>
        <p:spPr bwMode="auto">
          <a:xfrm>
            <a:off x="5684520" y="2864803"/>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27" name="Text Box 26"/>
          <p:cNvSpPr txBox="1">
            <a:spLocks noChangeArrowheads="1"/>
          </p:cNvSpPr>
          <p:nvPr/>
        </p:nvSpPr>
        <p:spPr bwMode="auto">
          <a:xfrm>
            <a:off x="5532120" y="2788603"/>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28" name="Text Box 27"/>
          <p:cNvSpPr txBox="1">
            <a:spLocks noChangeArrowheads="1"/>
          </p:cNvSpPr>
          <p:nvPr/>
        </p:nvSpPr>
        <p:spPr bwMode="auto">
          <a:xfrm>
            <a:off x="5836920" y="2864803"/>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29" name="Text Box 28"/>
          <p:cNvSpPr txBox="1">
            <a:spLocks noChangeArrowheads="1"/>
          </p:cNvSpPr>
          <p:nvPr/>
        </p:nvSpPr>
        <p:spPr bwMode="auto">
          <a:xfrm>
            <a:off x="5608320" y="2941003"/>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30" name="Text Box 29"/>
          <p:cNvSpPr txBox="1">
            <a:spLocks noChangeArrowheads="1"/>
          </p:cNvSpPr>
          <p:nvPr/>
        </p:nvSpPr>
        <p:spPr bwMode="auto">
          <a:xfrm>
            <a:off x="5684520" y="2636203"/>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31" name="Text Box 30"/>
          <p:cNvSpPr txBox="1">
            <a:spLocks noChangeArrowheads="1"/>
          </p:cNvSpPr>
          <p:nvPr/>
        </p:nvSpPr>
        <p:spPr bwMode="auto">
          <a:xfrm>
            <a:off x="5455920" y="3093403"/>
            <a:ext cx="3206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32" name="Text Box 31"/>
          <p:cNvSpPr txBox="1">
            <a:spLocks noChangeArrowheads="1"/>
          </p:cNvSpPr>
          <p:nvPr/>
        </p:nvSpPr>
        <p:spPr bwMode="auto">
          <a:xfrm>
            <a:off x="5379720" y="2788603"/>
            <a:ext cx="3206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33" name="Text Box 32"/>
          <p:cNvSpPr txBox="1">
            <a:spLocks noChangeArrowheads="1"/>
          </p:cNvSpPr>
          <p:nvPr/>
        </p:nvSpPr>
        <p:spPr bwMode="auto">
          <a:xfrm>
            <a:off x="5760720" y="3017203"/>
            <a:ext cx="3206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34" name="Text Box 33"/>
          <p:cNvSpPr txBox="1">
            <a:spLocks noChangeArrowheads="1"/>
          </p:cNvSpPr>
          <p:nvPr/>
        </p:nvSpPr>
        <p:spPr bwMode="auto">
          <a:xfrm>
            <a:off x="5303520" y="3017203"/>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35" name="Text Box 34"/>
          <p:cNvSpPr txBox="1">
            <a:spLocks noChangeArrowheads="1"/>
          </p:cNvSpPr>
          <p:nvPr/>
        </p:nvSpPr>
        <p:spPr bwMode="auto">
          <a:xfrm>
            <a:off x="4998720" y="3245803"/>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36" name="Text Box 35"/>
          <p:cNvSpPr txBox="1">
            <a:spLocks noChangeArrowheads="1"/>
          </p:cNvSpPr>
          <p:nvPr/>
        </p:nvSpPr>
        <p:spPr bwMode="auto">
          <a:xfrm>
            <a:off x="5303520" y="3245803"/>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62" name="TextBox 61"/>
          <p:cNvSpPr txBox="1"/>
          <p:nvPr/>
        </p:nvSpPr>
        <p:spPr>
          <a:xfrm>
            <a:off x="6480439" y="2829560"/>
            <a:ext cx="656418" cy="984885"/>
          </a:xfrm>
          <a:prstGeom prst="rect">
            <a:avLst/>
          </a:prstGeom>
          <a:noFill/>
        </p:spPr>
        <p:txBody>
          <a:bodyPr wrap="square" rtlCol="0">
            <a:spAutoFit/>
          </a:bodyPr>
          <a:lstStyle/>
          <a:p>
            <a:r>
              <a:rPr lang="en-US" dirty="0">
                <a:solidFill>
                  <a:schemeClr val="accent1"/>
                </a:solidFill>
              </a:rPr>
              <a:t>k=1</a:t>
            </a:r>
          </a:p>
          <a:p>
            <a:r>
              <a:rPr lang="en-US" sz="4000" b="1" dirty="0">
                <a:solidFill>
                  <a:srgbClr val="FF0000"/>
                </a:solidFill>
              </a:rPr>
              <a:t> </a:t>
            </a:r>
          </a:p>
        </p:txBody>
      </p:sp>
      <p:sp>
        <p:nvSpPr>
          <p:cNvPr id="63" name="Rectangle 62"/>
          <p:cNvSpPr/>
          <p:nvPr/>
        </p:nvSpPr>
        <p:spPr>
          <a:xfrm>
            <a:off x="6420114" y="2516384"/>
            <a:ext cx="651140" cy="1107996"/>
          </a:xfrm>
          <a:prstGeom prst="rect">
            <a:avLst/>
          </a:prstGeom>
        </p:spPr>
        <p:txBody>
          <a:bodyPr wrap="none">
            <a:spAutoFit/>
          </a:bodyPr>
          <a:lstStyle/>
          <a:p>
            <a:r>
              <a:rPr lang="en-US" sz="6600" b="1">
                <a:solidFill>
                  <a:srgbClr val="FF0000"/>
                </a:solidFill>
              </a:rPr>
              <a:t>X</a:t>
            </a:r>
            <a:endParaRPr lang="en-US" sz="6600" dirty="0">
              <a:solidFill>
                <a:schemeClr val="accent1"/>
              </a:solidFill>
            </a:endParaRPr>
          </a:p>
        </p:txBody>
      </p:sp>
    </p:spTree>
    <p:extLst>
      <p:ext uri="{BB962C8B-B14F-4D97-AF65-F5344CB8AC3E}">
        <p14:creationId xmlns:p14="http://schemas.microsoft.com/office/powerpoint/2010/main" val="12851207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Calibri" charset="0"/>
                <a:cs typeface="Calibri" charset="0"/>
              </a:rPr>
              <a:t>Logistic Regression Classification</a:t>
            </a:r>
          </a:p>
        </p:txBody>
      </p:sp>
      <p:sp>
        <p:nvSpPr>
          <p:cNvPr id="4" name="Slide Number Placeholder 3"/>
          <p:cNvSpPr>
            <a:spLocks noGrp="1"/>
          </p:cNvSpPr>
          <p:nvPr>
            <p:ph type="sldNum" sz="quarter" idx="12"/>
          </p:nvPr>
        </p:nvSpPr>
        <p:spPr/>
        <p:txBody>
          <a:bodyPr/>
          <a:lstStyle/>
          <a:p>
            <a:fld id="{5ACD0CF0-90CC-9C41-A77B-2776398A8C8B}" type="slidenum">
              <a:rPr lang="en-US" smtClean="0">
                <a:latin typeface="Calibri" charset="0"/>
                <a:ea typeface="Calibri" charset="0"/>
                <a:cs typeface="Calibri" charset="0"/>
              </a:rPr>
              <a:pPr/>
              <a:t>140</a:t>
            </a:fld>
            <a:endParaRPr lang="en-US" dirty="0">
              <a:latin typeface="Calibri" charset="0"/>
              <a:ea typeface="Calibri" charset="0"/>
              <a:cs typeface="Calibri" charset="0"/>
            </a:endParaRPr>
          </a:p>
        </p:txBody>
      </p:sp>
      <p:sp>
        <p:nvSpPr>
          <p:cNvPr id="5" name="Rectangle 2"/>
          <p:cNvSpPr txBox="1">
            <a:spLocks noChangeArrowheads="1"/>
          </p:cNvSpPr>
          <p:nvPr/>
        </p:nvSpPr>
        <p:spPr>
          <a:xfrm>
            <a:off x="320343" y="666432"/>
            <a:ext cx="77724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r>
              <a:rPr lang="en-US" altLang="en-US" dirty="0">
                <a:latin typeface="Calibri" charset="0"/>
                <a:ea typeface="Calibri" charset="0"/>
                <a:cs typeface="Calibri" charset="0"/>
              </a:rPr>
              <a:t>Consider this set of binary data</a:t>
            </a:r>
          </a:p>
        </p:txBody>
      </p:sp>
      <p:sp>
        <p:nvSpPr>
          <p:cNvPr id="6" name="Line 3"/>
          <p:cNvSpPr>
            <a:spLocks noChangeShapeType="1"/>
          </p:cNvSpPr>
          <p:nvPr/>
        </p:nvSpPr>
        <p:spPr bwMode="auto">
          <a:xfrm>
            <a:off x="3366803" y="1650048"/>
            <a:ext cx="0" cy="4267200"/>
          </a:xfrm>
          <a:prstGeom prst="line">
            <a:avLst/>
          </a:prstGeom>
          <a:noFill/>
          <a:ln w="76200">
            <a:solidFill>
              <a:schemeClr val="accent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7" name="Line 4"/>
          <p:cNvSpPr>
            <a:spLocks noChangeShapeType="1"/>
          </p:cNvSpPr>
          <p:nvPr/>
        </p:nvSpPr>
        <p:spPr bwMode="auto">
          <a:xfrm>
            <a:off x="2833403" y="4774248"/>
            <a:ext cx="6858000" cy="0"/>
          </a:xfrm>
          <a:prstGeom prst="line">
            <a:avLst/>
          </a:prstGeom>
          <a:noFill/>
          <a:ln w="76200">
            <a:solidFill>
              <a:schemeClr val="accent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8" name="Line 5"/>
          <p:cNvSpPr>
            <a:spLocks noChangeShapeType="1"/>
          </p:cNvSpPr>
          <p:nvPr/>
        </p:nvSpPr>
        <p:spPr bwMode="auto">
          <a:xfrm>
            <a:off x="2755044" y="2466370"/>
            <a:ext cx="6705600" cy="0"/>
          </a:xfrm>
          <a:prstGeom prst="line">
            <a:avLst/>
          </a:prstGeom>
          <a:noFill/>
          <a:ln w="28575">
            <a:solidFill>
              <a:schemeClr val="bg2">
                <a:lumMod val="90000"/>
              </a:schemeClr>
            </a:solidFill>
            <a:prstDash val="sys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9" name="Text Box 7"/>
          <p:cNvSpPr txBox="1">
            <a:spLocks noChangeArrowheads="1"/>
          </p:cNvSpPr>
          <p:nvPr/>
        </p:nvSpPr>
        <p:spPr bwMode="auto">
          <a:xfrm>
            <a:off x="2376203" y="4550411"/>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b="1" dirty="0">
                <a:solidFill>
                  <a:schemeClr val="accent1"/>
                </a:solidFill>
                <a:latin typeface="Calibri" charset="0"/>
                <a:ea typeface="Calibri" charset="0"/>
                <a:cs typeface="Calibri" charset="0"/>
              </a:rPr>
              <a:t>0</a:t>
            </a:r>
          </a:p>
        </p:txBody>
      </p:sp>
      <p:sp>
        <p:nvSpPr>
          <p:cNvPr id="10" name="Text Box 8"/>
          <p:cNvSpPr txBox="1">
            <a:spLocks noChangeArrowheads="1"/>
          </p:cNvSpPr>
          <p:nvPr/>
        </p:nvSpPr>
        <p:spPr bwMode="auto">
          <a:xfrm>
            <a:off x="2374044" y="2237770"/>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b="1" dirty="0">
                <a:solidFill>
                  <a:schemeClr val="accent1"/>
                </a:solidFill>
                <a:latin typeface="Calibri" charset="0"/>
                <a:ea typeface="Calibri" charset="0"/>
                <a:cs typeface="Calibri" charset="0"/>
              </a:rPr>
              <a:t>1</a:t>
            </a:r>
          </a:p>
        </p:txBody>
      </p:sp>
      <p:sp>
        <p:nvSpPr>
          <p:cNvPr id="20" name="TextBox 19"/>
          <p:cNvSpPr txBox="1"/>
          <p:nvPr/>
        </p:nvSpPr>
        <p:spPr>
          <a:xfrm>
            <a:off x="3104336" y="3411115"/>
            <a:ext cx="184731" cy="369332"/>
          </a:xfrm>
          <a:prstGeom prst="rect">
            <a:avLst/>
          </a:prstGeom>
          <a:noFill/>
        </p:spPr>
        <p:txBody>
          <a:bodyPr wrap="none" rtlCol="0">
            <a:spAutoFit/>
          </a:bodyPr>
          <a:lstStyle/>
          <a:p>
            <a:endParaRPr lang="en-US" dirty="0">
              <a:latin typeface="Calibri" charset="0"/>
              <a:ea typeface="Calibri" charset="0"/>
              <a:cs typeface="Calibri" charset="0"/>
            </a:endParaRPr>
          </a:p>
        </p:txBody>
      </p:sp>
      <p:sp>
        <p:nvSpPr>
          <p:cNvPr id="22" name="TextBox 21"/>
          <p:cNvSpPr txBox="1"/>
          <p:nvPr/>
        </p:nvSpPr>
        <p:spPr>
          <a:xfrm>
            <a:off x="9411763" y="4746001"/>
            <a:ext cx="559279" cy="523220"/>
          </a:xfrm>
          <a:prstGeom prst="rect">
            <a:avLst/>
          </a:prstGeom>
          <a:noFill/>
        </p:spPr>
        <p:txBody>
          <a:bodyPr wrap="square" rtlCol="0">
            <a:spAutoFit/>
          </a:bodyPr>
          <a:lstStyle/>
          <a:p>
            <a:r>
              <a:rPr lang="en-US" sz="2800" dirty="0">
                <a:solidFill>
                  <a:schemeClr val="accent1"/>
                </a:solidFill>
                <a:latin typeface="Calibri" charset="0"/>
                <a:ea typeface="Calibri" charset="0"/>
                <a:cs typeface="Calibri" charset="0"/>
              </a:rPr>
              <a:t>x</a:t>
            </a:r>
          </a:p>
        </p:txBody>
      </p:sp>
      <p:sp>
        <p:nvSpPr>
          <p:cNvPr id="23" name="TextBox 22"/>
          <p:cNvSpPr txBox="1"/>
          <p:nvPr/>
        </p:nvSpPr>
        <p:spPr>
          <a:xfrm>
            <a:off x="2959924" y="1661716"/>
            <a:ext cx="559279" cy="523220"/>
          </a:xfrm>
          <a:prstGeom prst="rect">
            <a:avLst/>
          </a:prstGeom>
          <a:noFill/>
        </p:spPr>
        <p:txBody>
          <a:bodyPr wrap="square" rtlCol="0">
            <a:spAutoFit/>
          </a:bodyPr>
          <a:lstStyle/>
          <a:p>
            <a:r>
              <a:rPr lang="en-US" sz="2800" dirty="0">
                <a:solidFill>
                  <a:schemeClr val="accent1"/>
                </a:solidFill>
                <a:latin typeface="Calibri" charset="0"/>
                <a:ea typeface="Calibri" charset="0"/>
                <a:cs typeface="Calibri" charset="0"/>
              </a:rPr>
              <a:t>y</a:t>
            </a:r>
          </a:p>
        </p:txBody>
      </p:sp>
      <p:sp>
        <p:nvSpPr>
          <p:cNvPr id="41" name="Oval 25"/>
          <p:cNvSpPr>
            <a:spLocks noChangeArrowheads="1"/>
          </p:cNvSpPr>
          <p:nvPr/>
        </p:nvSpPr>
        <p:spPr bwMode="auto">
          <a:xfrm flipH="1">
            <a:off x="7250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2" name="Oval 26"/>
          <p:cNvSpPr>
            <a:spLocks noChangeArrowheads="1"/>
          </p:cNvSpPr>
          <p:nvPr/>
        </p:nvSpPr>
        <p:spPr bwMode="auto">
          <a:xfrm flipH="1">
            <a:off x="7402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3" name="Oval 27"/>
          <p:cNvSpPr>
            <a:spLocks noChangeArrowheads="1"/>
          </p:cNvSpPr>
          <p:nvPr/>
        </p:nvSpPr>
        <p:spPr bwMode="auto">
          <a:xfrm flipH="1">
            <a:off x="7555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4" name="Oval 28"/>
          <p:cNvSpPr>
            <a:spLocks noChangeArrowheads="1"/>
          </p:cNvSpPr>
          <p:nvPr/>
        </p:nvSpPr>
        <p:spPr bwMode="auto">
          <a:xfrm flipH="1">
            <a:off x="8545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5" name="Oval 29"/>
          <p:cNvSpPr>
            <a:spLocks noChangeArrowheads="1"/>
          </p:cNvSpPr>
          <p:nvPr/>
        </p:nvSpPr>
        <p:spPr bwMode="auto">
          <a:xfrm flipH="1">
            <a:off x="77077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6" name="Oval 30"/>
          <p:cNvSpPr>
            <a:spLocks noChangeArrowheads="1"/>
          </p:cNvSpPr>
          <p:nvPr/>
        </p:nvSpPr>
        <p:spPr bwMode="auto">
          <a:xfrm flipH="1">
            <a:off x="8926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7" name="Oval 31"/>
          <p:cNvSpPr>
            <a:spLocks noChangeArrowheads="1"/>
          </p:cNvSpPr>
          <p:nvPr/>
        </p:nvSpPr>
        <p:spPr bwMode="auto">
          <a:xfrm flipH="1">
            <a:off x="7098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8" name="Oval 32"/>
          <p:cNvSpPr>
            <a:spLocks noChangeArrowheads="1"/>
          </p:cNvSpPr>
          <p:nvPr/>
        </p:nvSpPr>
        <p:spPr bwMode="auto">
          <a:xfrm flipH="1">
            <a:off x="9307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9" name="Oval 33"/>
          <p:cNvSpPr>
            <a:spLocks noChangeArrowheads="1"/>
          </p:cNvSpPr>
          <p:nvPr/>
        </p:nvSpPr>
        <p:spPr bwMode="auto">
          <a:xfrm flipH="1">
            <a:off x="8012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0" name="Oval 34"/>
          <p:cNvSpPr>
            <a:spLocks noChangeArrowheads="1"/>
          </p:cNvSpPr>
          <p:nvPr/>
        </p:nvSpPr>
        <p:spPr bwMode="auto">
          <a:xfrm flipH="1">
            <a:off x="8241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1" name="Oval 35"/>
          <p:cNvSpPr>
            <a:spLocks noChangeArrowheads="1"/>
          </p:cNvSpPr>
          <p:nvPr/>
        </p:nvSpPr>
        <p:spPr bwMode="auto">
          <a:xfrm flipH="1">
            <a:off x="7860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2" name="Oval 36"/>
          <p:cNvSpPr>
            <a:spLocks noChangeArrowheads="1"/>
          </p:cNvSpPr>
          <p:nvPr/>
        </p:nvSpPr>
        <p:spPr bwMode="auto">
          <a:xfrm flipH="1">
            <a:off x="6793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3" name="Oval 37"/>
          <p:cNvSpPr>
            <a:spLocks noChangeArrowheads="1"/>
          </p:cNvSpPr>
          <p:nvPr/>
        </p:nvSpPr>
        <p:spPr bwMode="auto">
          <a:xfrm flipH="1">
            <a:off x="9536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4" name="Oval 38"/>
          <p:cNvSpPr>
            <a:spLocks noChangeArrowheads="1"/>
          </p:cNvSpPr>
          <p:nvPr/>
        </p:nvSpPr>
        <p:spPr bwMode="auto">
          <a:xfrm flipH="1">
            <a:off x="8698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5" name="Oval 39"/>
          <p:cNvSpPr>
            <a:spLocks noChangeArrowheads="1"/>
          </p:cNvSpPr>
          <p:nvPr/>
        </p:nvSpPr>
        <p:spPr bwMode="auto">
          <a:xfrm flipH="1">
            <a:off x="9079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6" name="Oval 40"/>
          <p:cNvSpPr>
            <a:spLocks noChangeArrowheads="1"/>
          </p:cNvSpPr>
          <p:nvPr/>
        </p:nvSpPr>
        <p:spPr bwMode="auto">
          <a:xfrm flipH="1">
            <a:off x="9155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7" name="Oval 41"/>
          <p:cNvSpPr>
            <a:spLocks noChangeArrowheads="1"/>
          </p:cNvSpPr>
          <p:nvPr/>
        </p:nvSpPr>
        <p:spPr bwMode="auto">
          <a:xfrm flipH="1">
            <a:off x="54217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8" name="Oval 43"/>
          <p:cNvSpPr>
            <a:spLocks noChangeArrowheads="1"/>
          </p:cNvSpPr>
          <p:nvPr/>
        </p:nvSpPr>
        <p:spPr bwMode="auto">
          <a:xfrm flipH="1">
            <a:off x="4735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9" name="Oval 12"/>
          <p:cNvSpPr>
            <a:spLocks noChangeArrowheads="1"/>
          </p:cNvSpPr>
          <p:nvPr/>
        </p:nvSpPr>
        <p:spPr bwMode="auto">
          <a:xfrm>
            <a:off x="40451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0" name="Oval 13"/>
          <p:cNvSpPr>
            <a:spLocks noChangeArrowheads="1"/>
          </p:cNvSpPr>
          <p:nvPr/>
        </p:nvSpPr>
        <p:spPr bwMode="auto">
          <a:xfrm>
            <a:off x="4121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1" name="Oval 14"/>
          <p:cNvSpPr>
            <a:spLocks noChangeArrowheads="1"/>
          </p:cNvSpPr>
          <p:nvPr/>
        </p:nvSpPr>
        <p:spPr bwMode="auto">
          <a:xfrm flipV="1">
            <a:off x="4197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2" name="Oval 15"/>
          <p:cNvSpPr>
            <a:spLocks noChangeArrowheads="1"/>
          </p:cNvSpPr>
          <p:nvPr/>
        </p:nvSpPr>
        <p:spPr bwMode="auto">
          <a:xfrm flipV="1">
            <a:off x="4502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3" name="Oval 16"/>
          <p:cNvSpPr>
            <a:spLocks noChangeArrowheads="1"/>
          </p:cNvSpPr>
          <p:nvPr/>
        </p:nvSpPr>
        <p:spPr bwMode="auto">
          <a:xfrm flipV="1">
            <a:off x="46547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4" name="Oval 17"/>
          <p:cNvSpPr>
            <a:spLocks noChangeArrowheads="1"/>
          </p:cNvSpPr>
          <p:nvPr/>
        </p:nvSpPr>
        <p:spPr bwMode="auto">
          <a:xfrm flipV="1">
            <a:off x="4883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5" name="Oval 18"/>
          <p:cNvSpPr>
            <a:spLocks noChangeArrowheads="1"/>
          </p:cNvSpPr>
          <p:nvPr/>
        </p:nvSpPr>
        <p:spPr bwMode="auto">
          <a:xfrm flipV="1">
            <a:off x="3816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6" name="Oval 19"/>
          <p:cNvSpPr>
            <a:spLocks noChangeArrowheads="1"/>
          </p:cNvSpPr>
          <p:nvPr/>
        </p:nvSpPr>
        <p:spPr bwMode="auto">
          <a:xfrm flipV="1">
            <a:off x="43499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7" name="Oval 20"/>
          <p:cNvSpPr>
            <a:spLocks noChangeArrowheads="1"/>
          </p:cNvSpPr>
          <p:nvPr/>
        </p:nvSpPr>
        <p:spPr bwMode="auto">
          <a:xfrm flipV="1">
            <a:off x="51881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8" name="Oval 21"/>
          <p:cNvSpPr>
            <a:spLocks noChangeArrowheads="1"/>
          </p:cNvSpPr>
          <p:nvPr/>
        </p:nvSpPr>
        <p:spPr bwMode="auto">
          <a:xfrm flipV="1">
            <a:off x="5340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9" name="Oval 22"/>
          <p:cNvSpPr>
            <a:spLocks noChangeArrowheads="1"/>
          </p:cNvSpPr>
          <p:nvPr/>
        </p:nvSpPr>
        <p:spPr bwMode="auto">
          <a:xfrm flipV="1">
            <a:off x="54929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0" name="Oval 23"/>
          <p:cNvSpPr>
            <a:spLocks noChangeArrowheads="1"/>
          </p:cNvSpPr>
          <p:nvPr/>
        </p:nvSpPr>
        <p:spPr bwMode="auto">
          <a:xfrm flipV="1">
            <a:off x="65597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1" name="Oval 24"/>
          <p:cNvSpPr>
            <a:spLocks noChangeArrowheads="1"/>
          </p:cNvSpPr>
          <p:nvPr/>
        </p:nvSpPr>
        <p:spPr bwMode="auto">
          <a:xfrm flipV="1">
            <a:off x="4959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2" name="Oval 42"/>
          <p:cNvSpPr>
            <a:spLocks noChangeArrowheads="1"/>
          </p:cNvSpPr>
          <p:nvPr/>
        </p:nvSpPr>
        <p:spPr bwMode="auto">
          <a:xfrm flipV="1">
            <a:off x="7931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3" name="TextBox 2"/>
          <p:cNvSpPr txBox="1"/>
          <p:nvPr/>
        </p:nvSpPr>
        <p:spPr>
          <a:xfrm>
            <a:off x="5421706" y="5090160"/>
            <a:ext cx="3276600" cy="369332"/>
          </a:xfrm>
          <a:prstGeom prst="rect">
            <a:avLst/>
          </a:prstGeom>
          <a:noFill/>
        </p:spPr>
        <p:txBody>
          <a:bodyPr wrap="square" rtlCol="0">
            <a:spAutoFit/>
          </a:bodyPr>
          <a:lstStyle/>
          <a:p>
            <a:r>
              <a:rPr lang="en-US" dirty="0">
                <a:solidFill>
                  <a:schemeClr val="accent1"/>
                </a:solidFill>
              </a:rPr>
              <a:t>Hours of Studying</a:t>
            </a:r>
          </a:p>
        </p:txBody>
      </p:sp>
      <p:sp>
        <p:nvSpPr>
          <p:cNvPr id="73" name="TextBox 72"/>
          <p:cNvSpPr txBox="1"/>
          <p:nvPr/>
        </p:nvSpPr>
        <p:spPr>
          <a:xfrm>
            <a:off x="1308155" y="3200232"/>
            <a:ext cx="3276600" cy="369332"/>
          </a:xfrm>
          <a:prstGeom prst="rect">
            <a:avLst/>
          </a:prstGeom>
          <a:noFill/>
        </p:spPr>
        <p:txBody>
          <a:bodyPr wrap="square" rtlCol="0">
            <a:spAutoFit/>
          </a:bodyPr>
          <a:lstStyle/>
          <a:p>
            <a:r>
              <a:rPr lang="en-US">
                <a:solidFill>
                  <a:schemeClr val="accent1"/>
                </a:solidFill>
              </a:rPr>
              <a:t>Passed Exam?</a:t>
            </a:r>
            <a:endParaRPr lang="en-US" dirty="0">
              <a:solidFill>
                <a:schemeClr val="accent1"/>
              </a:solidFill>
            </a:endParaRPr>
          </a:p>
        </p:txBody>
      </p:sp>
    </p:spTree>
    <p:extLst>
      <p:ext uri="{BB962C8B-B14F-4D97-AF65-F5344CB8AC3E}">
        <p14:creationId xmlns:p14="http://schemas.microsoft.com/office/powerpoint/2010/main" val="173413969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Calibri" charset="0"/>
                <a:cs typeface="Calibri" charset="0"/>
              </a:rPr>
              <a:t>Logistic Regression Classification</a:t>
            </a:r>
          </a:p>
        </p:txBody>
      </p:sp>
      <p:sp>
        <p:nvSpPr>
          <p:cNvPr id="4" name="Slide Number Placeholder 3"/>
          <p:cNvSpPr>
            <a:spLocks noGrp="1"/>
          </p:cNvSpPr>
          <p:nvPr>
            <p:ph type="sldNum" sz="quarter" idx="12"/>
          </p:nvPr>
        </p:nvSpPr>
        <p:spPr/>
        <p:txBody>
          <a:bodyPr/>
          <a:lstStyle/>
          <a:p>
            <a:fld id="{5ACD0CF0-90CC-9C41-A77B-2776398A8C8B}" type="slidenum">
              <a:rPr lang="en-US" smtClean="0">
                <a:latin typeface="Calibri" charset="0"/>
                <a:ea typeface="Calibri" charset="0"/>
                <a:cs typeface="Calibri" charset="0"/>
              </a:rPr>
              <a:pPr/>
              <a:t>141</a:t>
            </a:fld>
            <a:endParaRPr lang="en-US" dirty="0">
              <a:latin typeface="Calibri" charset="0"/>
              <a:ea typeface="Calibri" charset="0"/>
              <a:cs typeface="Calibri" charset="0"/>
            </a:endParaRPr>
          </a:p>
        </p:txBody>
      </p:sp>
      <p:sp>
        <p:nvSpPr>
          <p:cNvPr id="5" name="Rectangle 2"/>
          <p:cNvSpPr txBox="1">
            <a:spLocks noChangeArrowheads="1"/>
          </p:cNvSpPr>
          <p:nvPr/>
        </p:nvSpPr>
        <p:spPr>
          <a:xfrm>
            <a:off x="320343" y="666432"/>
            <a:ext cx="77724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r>
              <a:rPr lang="en-US" altLang="en-US" dirty="0">
                <a:latin typeface="Calibri" charset="0"/>
                <a:ea typeface="Calibri" charset="0"/>
                <a:cs typeface="Calibri" charset="0"/>
              </a:rPr>
              <a:t>Consider this set of binary data</a:t>
            </a:r>
          </a:p>
        </p:txBody>
      </p:sp>
      <p:sp>
        <p:nvSpPr>
          <p:cNvPr id="6" name="Line 3"/>
          <p:cNvSpPr>
            <a:spLocks noChangeShapeType="1"/>
          </p:cNvSpPr>
          <p:nvPr/>
        </p:nvSpPr>
        <p:spPr bwMode="auto">
          <a:xfrm>
            <a:off x="3366803" y="1650048"/>
            <a:ext cx="0" cy="4267200"/>
          </a:xfrm>
          <a:prstGeom prst="line">
            <a:avLst/>
          </a:prstGeom>
          <a:noFill/>
          <a:ln w="76200">
            <a:solidFill>
              <a:schemeClr val="accent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7" name="Line 4"/>
          <p:cNvSpPr>
            <a:spLocks noChangeShapeType="1"/>
          </p:cNvSpPr>
          <p:nvPr/>
        </p:nvSpPr>
        <p:spPr bwMode="auto">
          <a:xfrm>
            <a:off x="2833403" y="4774248"/>
            <a:ext cx="6858000" cy="0"/>
          </a:xfrm>
          <a:prstGeom prst="line">
            <a:avLst/>
          </a:prstGeom>
          <a:noFill/>
          <a:ln w="76200">
            <a:solidFill>
              <a:schemeClr val="accent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8" name="Line 5"/>
          <p:cNvSpPr>
            <a:spLocks noChangeShapeType="1"/>
          </p:cNvSpPr>
          <p:nvPr/>
        </p:nvSpPr>
        <p:spPr bwMode="auto">
          <a:xfrm>
            <a:off x="2755044" y="2466370"/>
            <a:ext cx="6705600" cy="0"/>
          </a:xfrm>
          <a:prstGeom prst="line">
            <a:avLst/>
          </a:prstGeom>
          <a:noFill/>
          <a:ln w="28575">
            <a:solidFill>
              <a:schemeClr val="bg2">
                <a:lumMod val="90000"/>
              </a:schemeClr>
            </a:solidFill>
            <a:prstDash val="sys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9" name="Text Box 7"/>
          <p:cNvSpPr txBox="1">
            <a:spLocks noChangeArrowheads="1"/>
          </p:cNvSpPr>
          <p:nvPr/>
        </p:nvSpPr>
        <p:spPr bwMode="auto">
          <a:xfrm>
            <a:off x="2376203" y="4550411"/>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b="1" dirty="0">
                <a:solidFill>
                  <a:schemeClr val="accent1"/>
                </a:solidFill>
                <a:latin typeface="Calibri" charset="0"/>
                <a:ea typeface="Calibri" charset="0"/>
                <a:cs typeface="Calibri" charset="0"/>
              </a:rPr>
              <a:t>0</a:t>
            </a:r>
          </a:p>
        </p:txBody>
      </p:sp>
      <p:sp>
        <p:nvSpPr>
          <p:cNvPr id="10" name="Text Box 8"/>
          <p:cNvSpPr txBox="1">
            <a:spLocks noChangeArrowheads="1"/>
          </p:cNvSpPr>
          <p:nvPr/>
        </p:nvSpPr>
        <p:spPr bwMode="auto">
          <a:xfrm>
            <a:off x="2374044" y="2237770"/>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b="1" dirty="0">
                <a:solidFill>
                  <a:schemeClr val="accent1"/>
                </a:solidFill>
                <a:latin typeface="Calibri" charset="0"/>
                <a:ea typeface="Calibri" charset="0"/>
                <a:cs typeface="Calibri" charset="0"/>
              </a:rPr>
              <a:t>1</a:t>
            </a:r>
          </a:p>
        </p:txBody>
      </p:sp>
      <p:sp>
        <p:nvSpPr>
          <p:cNvPr id="20" name="TextBox 19"/>
          <p:cNvSpPr txBox="1"/>
          <p:nvPr/>
        </p:nvSpPr>
        <p:spPr>
          <a:xfrm>
            <a:off x="3104336" y="3411115"/>
            <a:ext cx="184731" cy="369332"/>
          </a:xfrm>
          <a:prstGeom prst="rect">
            <a:avLst/>
          </a:prstGeom>
          <a:noFill/>
        </p:spPr>
        <p:txBody>
          <a:bodyPr wrap="none" rtlCol="0">
            <a:spAutoFit/>
          </a:bodyPr>
          <a:lstStyle/>
          <a:p>
            <a:endParaRPr lang="en-US" dirty="0">
              <a:latin typeface="Calibri" charset="0"/>
              <a:ea typeface="Calibri" charset="0"/>
              <a:cs typeface="Calibri" charset="0"/>
            </a:endParaRPr>
          </a:p>
        </p:txBody>
      </p:sp>
      <p:sp>
        <p:nvSpPr>
          <p:cNvPr id="22" name="TextBox 21"/>
          <p:cNvSpPr txBox="1"/>
          <p:nvPr/>
        </p:nvSpPr>
        <p:spPr>
          <a:xfrm>
            <a:off x="9411763" y="4746001"/>
            <a:ext cx="559279" cy="523220"/>
          </a:xfrm>
          <a:prstGeom prst="rect">
            <a:avLst/>
          </a:prstGeom>
          <a:noFill/>
        </p:spPr>
        <p:txBody>
          <a:bodyPr wrap="square" rtlCol="0">
            <a:spAutoFit/>
          </a:bodyPr>
          <a:lstStyle/>
          <a:p>
            <a:r>
              <a:rPr lang="en-US" sz="2800" dirty="0">
                <a:solidFill>
                  <a:schemeClr val="accent1"/>
                </a:solidFill>
                <a:latin typeface="Calibri" charset="0"/>
                <a:ea typeface="Calibri" charset="0"/>
                <a:cs typeface="Calibri" charset="0"/>
              </a:rPr>
              <a:t>x</a:t>
            </a:r>
          </a:p>
        </p:txBody>
      </p:sp>
      <p:sp>
        <p:nvSpPr>
          <p:cNvPr id="23" name="TextBox 22"/>
          <p:cNvSpPr txBox="1"/>
          <p:nvPr/>
        </p:nvSpPr>
        <p:spPr>
          <a:xfrm>
            <a:off x="2959924" y="1661716"/>
            <a:ext cx="559279" cy="523220"/>
          </a:xfrm>
          <a:prstGeom prst="rect">
            <a:avLst/>
          </a:prstGeom>
          <a:noFill/>
        </p:spPr>
        <p:txBody>
          <a:bodyPr wrap="square" rtlCol="0">
            <a:spAutoFit/>
          </a:bodyPr>
          <a:lstStyle/>
          <a:p>
            <a:r>
              <a:rPr lang="en-US" sz="2800" dirty="0">
                <a:solidFill>
                  <a:schemeClr val="accent1"/>
                </a:solidFill>
                <a:latin typeface="Calibri" charset="0"/>
                <a:ea typeface="Calibri" charset="0"/>
                <a:cs typeface="Calibri" charset="0"/>
              </a:rPr>
              <a:t>y</a:t>
            </a:r>
          </a:p>
        </p:txBody>
      </p:sp>
      <p:sp>
        <p:nvSpPr>
          <p:cNvPr id="41" name="Oval 25"/>
          <p:cNvSpPr>
            <a:spLocks noChangeArrowheads="1"/>
          </p:cNvSpPr>
          <p:nvPr/>
        </p:nvSpPr>
        <p:spPr bwMode="auto">
          <a:xfrm flipH="1">
            <a:off x="7250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2" name="Oval 26"/>
          <p:cNvSpPr>
            <a:spLocks noChangeArrowheads="1"/>
          </p:cNvSpPr>
          <p:nvPr/>
        </p:nvSpPr>
        <p:spPr bwMode="auto">
          <a:xfrm flipH="1">
            <a:off x="7402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3" name="Oval 27"/>
          <p:cNvSpPr>
            <a:spLocks noChangeArrowheads="1"/>
          </p:cNvSpPr>
          <p:nvPr/>
        </p:nvSpPr>
        <p:spPr bwMode="auto">
          <a:xfrm flipH="1">
            <a:off x="7555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4" name="Oval 28"/>
          <p:cNvSpPr>
            <a:spLocks noChangeArrowheads="1"/>
          </p:cNvSpPr>
          <p:nvPr/>
        </p:nvSpPr>
        <p:spPr bwMode="auto">
          <a:xfrm flipH="1">
            <a:off x="8545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5" name="Oval 29"/>
          <p:cNvSpPr>
            <a:spLocks noChangeArrowheads="1"/>
          </p:cNvSpPr>
          <p:nvPr/>
        </p:nvSpPr>
        <p:spPr bwMode="auto">
          <a:xfrm flipH="1">
            <a:off x="77077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6" name="Oval 30"/>
          <p:cNvSpPr>
            <a:spLocks noChangeArrowheads="1"/>
          </p:cNvSpPr>
          <p:nvPr/>
        </p:nvSpPr>
        <p:spPr bwMode="auto">
          <a:xfrm flipH="1">
            <a:off x="8926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7" name="Oval 31"/>
          <p:cNvSpPr>
            <a:spLocks noChangeArrowheads="1"/>
          </p:cNvSpPr>
          <p:nvPr/>
        </p:nvSpPr>
        <p:spPr bwMode="auto">
          <a:xfrm flipH="1">
            <a:off x="7098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8" name="Oval 32"/>
          <p:cNvSpPr>
            <a:spLocks noChangeArrowheads="1"/>
          </p:cNvSpPr>
          <p:nvPr/>
        </p:nvSpPr>
        <p:spPr bwMode="auto">
          <a:xfrm flipH="1">
            <a:off x="9307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9" name="Oval 33"/>
          <p:cNvSpPr>
            <a:spLocks noChangeArrowheads="1"/>
          </p:cNvSpPr>
          <p:nvPr/>
        </p:nvSpPr>
        <p:spPr bwMode="auto">
          <a:xfrm flipH="1">
            <a:off x="8012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0" name="Oval 34"/>
          <p:cNvSpPr>
            <a:spLocks noChangeArrowheads="1"/>
          </p:cNvSpPr>
          <p:nvPr/>
        </p:nvSpPr>
        <p:spPr bwMode="auto">
          <a:xfrm flipH="1">
            <a:off x="8241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1" name="Oval 35"/>
          <p:cNvSpPr>
            <a:spLocks noChangeArrowheads="1"/>
          </p:cNvSpPr>
          <p:nvPr/>
        </p:nvSpPr>
        <p:spPr bwMode="auto">
          <a:xfrm flipH="1">
            <a:off x="7860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2" name="Oval 36"/>
          <p:cNvSpPr>
            <a:spLocks noChangeArrowheads="1"/>
          </p:cNvSpPr>
          <p:nvPr/>
        </p:nvSpPr>
        <p:spPr bwMode="auto">
          <a:xfrm flipH="1">
            <a:off x="6793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3" name="Oval 37"/>
          <p:cNvSpPr>
            <a:spLocks noChangeArrowheads="1"/>
          </p:cNvSpPr>
          <p:nvPr/>
        </p:nvSpPr>
        <p:spPr bwMode="auto">
          <a:xfrm flipH="1">
            <a:off x="9536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4" name="Oval 38"/>
          <p:cNvSpPr>
            <a:spLocks noChangeArrowheads="1"/>
          </p:cNvSpPr>
          <p:nvPr/>
        </p:nvSpPr>
        <p:spPr bwMode="auto">
          <a:xfrm flipH="1">
            <a:off x="8698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5" name="Oval 39"/>
          <p:cNvSpPr>
            <a:spLocks noChangeArrowheads="1"/>
          </p:cNvSpPr>
          <p:nvPr/>
        </p:nvSpPr>
        <p:spPr bwMode="auto">
          <a:xfrm flipH="1">
            <a:off x="9079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6" name="Oval 40"/>
          <p:cNvSpPr>
            <a:spLocks noChangeArrowheads="1"/>
          </p:cNvSpPr>
          <p:nvPr/>
        </p:nvSpPr>
        <p:spPr bwMode="auto">
          <a:xfrm flipH="1">
            <a:off x="9155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7" name="Oval 41"/>
          <p:cNvSpPr>
            <a:spLocks noChangeArrowheads="1"/>
          </p:cNvSpPr>
          <p:nvPr/>
        </p:nvSpPr>
        <p:spPr bwMode="auto">
          <a:xfrm flipH="1">
            <a:off x="54217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8" name="Oval 43"/>
          <p:cNvSpPr>
            <a:spLocks noChangeArrowheads="1"/>
          </p:cNvSpPr>
          <p:nvPr/>
        </p:nvSpPr>
        <p:spPr bwMode="auto">
          <a:xfrm flipH="1">
            <a:off x="4735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9" name="Oval 12"/>
          <p:cNvSpPr>
            <a:spLocks noChangeArrowheads="1"/>
          </p:cNvSpPr>
          <p:nvPr/>
        </p:nvSpPr>
        <p:spPr bwMode="auto">
          <a:xfrm>
            <a:off x="40451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0" name="Oval 13"/>
          <p:cNvSpPr>
            <a:spLocks noChangeArrowheads="1"/>
          </p:cNvSpPr>
          <p:nvPr/>
        </p:nvSpPr>
        <p:spPr bwMode="auto">
          <a:xfrm>
            <a:off x="4121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1" name="Oval 14"/>
          <p:cNvSpPr>
            <a:spLocks noChangeArrowheads="1"/>
          </p:cNvSpPr>
          <p:nvPr/>
        </p:nvSpPr>
        <p:spPr bwMode="auto">
          <a:xfrm flipV="1">
            <a:off x="4197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2" name="Oval 15"/>
          <p:cNvSpPr>
            <a:spLocks noChangeArrowheads="1"/>
          </p:cNvSpPr>
          <p:nvPr/>
        </p:nvSpPr>
        <p:spPr bwMode="auto">
          <a:xfrm flipV="1">
            <a:off x="4502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3" name="Oval 16"/>
          <p:cNvSpPr>
            <a:spLocks noChangeArrowheads="1"/>
          </p:cNvSpPr>
          <p:nvPr/>
        </p:nvSpPr>
        <p:spPr bwMode="auto">
          <a:xfrm flipV="1">
            <a:off x="46547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4" name="Oval 17"/>
          <p:cNvSpPr>
            <a:spLocks noChangeArrowheads="1"/>
          </p:cNvSpPr>
          <p:nvPr/>
        </p:nvSpPr>
        <p:spPr bwMode="auto">
          <a:xfrm flipV="1">
            <a:off x="4883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5" name="Oval 18"/>
          <p:cNvSpPr>
            <a:spLocks noChangeArrowheads="1"/>
          </p:cNvSpPr>
          <p:nvPr/>
        </p:nvSpPr>
        <p:spPr bwMode="auto">
          <a:xfrm flipV="1">
            <a:off x="3816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6" name="Oval 19"/>
          <p:cNvSpPr>
            <a:spLocks noChangeArrowheads="1"/>
          </p:cNvSpPr>
          <p:nvPr/>
        </p:nvSpPr>
        <p:spPr bwMode="auto">
          <a:xfrm flipV="1">
            <a:off x="43499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7" name="Oval 20"/>
          <p:cNvSpPr>
            <a:spLocks noChangeArrowheads="1"/>
          </p:cNvSpPr>
          <p:nvPr/>
        </p:nvSpPr>
        <p:spPr bwMode="auto">
          <a:xfrm flipV="1">
            <a:off x="51881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8" name="Oval 21"/>
          <p:cNvSpPr>
            <a:spLocks noChangeArrowheads="1"/>
          </p:cNvSpPr>
          <p:nvPr/>
        </p:nvSpPr>
        <p:spPr bwMode="auto">
          <a:xfrm flipV="1">
            <a:off x="5340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9" name="Oval 22"/>
          <p:cNvSpPr>
            <a:spLocks noChangeArrowheads="1"/>
          </p:cNvSpPr>
          <p:nvPr/>
        </p:nvSpPr>
        <p:spPr bwMode="auto">
          <a:xfrm flipV="1">
            <a:off x="54929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0" name="Oval 23"/>
          <p:cNvSpPr>
            <a:spLocks noChangeArrowheads="1"/>
          </p:cNvSpPr>
          <p:nvPr/>
        </p:nvSpPr>
        <p:spPr bwMode="auto">
          <a:xfrm flipV="1">
            <a:off x="65597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1" name="Oval 24"/>
          <p:cNvSpPr>
            <a:spLocks noChangeArrowheads="1"/>
          </p:cNvSpPr>
          <p:nvPr/>
        </p:nvSpPr>
        <p:spPr bwMode="auto">
          <a:xfrm flipV="1">
            <a:off x="4959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2" name="Oval 42"/>
          <p:cNvSpPr>
            <a:spLocks noChangeArrowheads="1"/>
          </p:cNvSpPr>
          <p:nvPr/>
        </p:nvSpPr>
        <p:spPr bwMode="auto">
          <a:xfrm flipV="1">
            <a:off x="7931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3" name="TextBox 2"/>
          <p:cNvSpPr txBox="1"/>
          <p:nvPr/>
        </p:nvSpPr>
        <p:spPr>
          <a:xfrm>
            <a:off x="5421706" y="5090160"/>
            <a:ext cx="3276600" cy="369332"/>
          </a:xfrm>
          <a:prstGeom prst="rect">
            <a:avLst/>
          </a:prstGeom>
          <a:noFill/>
        </p:spPr>
        <p:txBody>
          <a:bodyPr wrap="square" rtlCol="0">
            <a:spAutoFit/>
          </a:bodyPr>
          <a:lstStyle/>
          <a:p>
            <a:r>
              <a:rPr lang="en-US" dirty="0">
                <a:solidFill>
                  <a:schemeClr val="accent1"/>
                </a:solidFill>
              </a:rPr>
              <a:t>Hours of Studying</a:t>
            </a:r>
          </a:p>
        </p:txBody>
      </p:sp>
      <p:sp>
        <p:nvSpPr>
          <p:cNvPr id="73" name="TextBox 72"/>
          <p:cNvSpPr txBox="1"/>
          <p:nvPr/>
        </p:nvSpPr>
        <p:spPr>
          <a:xfrm>
            <a:off x="1308155" y="3200232"/>
            <a:ext cx="3276600" cy="369332"/>
          </a:xfrm>
          <a:prstGeom prst="rect">
            <a:avLst/>
          </a:prstGeom>
          <a:noFill/>
        </p:spPr>
        <p:txBody>
          <a:bodyPr wrap="square" rtlCol="0">
            <a:spAutoFit/>
          </a:bodyPr>
          <a:lstStyle/>
          <a:p>
            <a:r>
              <a:rPr lang="en-US">
                <a:solidFill>
                  <a:schemeClr val="accent1"/>
                </a:solidFill>
              </a:rPr>
              <a:t>Passed Exam?</a:t>
            </a:r>
            <a:endParaRPr lang="en-US" dirty="0">
              <a:solidFill>
                <a:schemeClr val="accent1"/>
              </a:solidFill>
            </a:endParaRPr>
          </a:p>
        </p:txBody>
      </p:sp>
      <p:sp>
        <p:nvSpPr>
          <p:cNvPr id="11" name="Up Arrow Callout 10"/>
          <p:cNvSpPr/>
          <p:nvPr/>
        </p:nvSpPr>
        <p:spPr>
          <a:xfrm>
            <a:off x="6182456" y="2596391"/>
            <a:ext cx="2001186" cy="1322060"/>
          </a:xfrm>
          <a:prstGeom prst="up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I could have still passed here</a:t>
            </a:r>
          </a:p>
        </p:txBody>
      </p:sp>
      <p:sp>
        <p:nvSpPr>
          <p:cNvPr id="74" name="Up Arrow Callout 73">
            <a:extLst>
              <a:ext uri="{FF2B5EF4-FFF2-40B4-BE49-F238E27FC236}">
                <a16:creationId xmlns:a16="http://schemas.microsoft.com/office/drawing/2014/main" id="{F9F76358-86DE-0940-8C46-131C9312CEFE}"/>
              </a:ext>
            </a:extLst>
          </p:cNvPr>
          <p:cNvSpPr/>
          <p:nvPr/>
        </p:nvSpPr>
        <p:spPr>
          <a:xfrm>
            <a:off x="8620856" y="2620689"/>
            <a:ext cx="2001186" cy="1322060"/>
          </a:xfrm>
          <a:prstGeom prst="up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This is usually me</a:t>
            </a:r>
          </a:p>
        </p:txBody>
      </p:sp>
    </p:spTree>
    <p:extLst>
      <p:ext uri="{BB962C8B-B14F-4D97-AF65-F5344CB8AC3E}">
        <p14:creationId xmlns:p14="http://schemas.microsoft.com/office/powerpoint/2010/main" val="165225742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Calibri" charset="0"/>
                <a:cs typeface="Calibri" charset="0"/>
              </a:rPr>
              <a:t>Logistic Regression Classification</a:t>
            </a:r>
          </a:p>
        </p:txBody>
      </p:sp>
      <p:sp>
        <p:nvSpPr>
          <p:cNvPr id="4" name="Slide Number Placeholder 3"/>
          <p:cNvSpPr>
            <a:spLocks noGrp="1"/>
          </p:cNvSpPr>
          <p:nvPr>
            <p:ph type="sldNum" sz="quarter" idx="12"/>
          </p:nvPr>
        </p:nvSpPr>
        <p:spPr/>
        <p:txBody>
          <a:bodyPr/>
          <a:lstStyle/>
          <a:p>
            <a:fld id="{5ACD0CF0-90CC-9C41-A77B-2776398A8C8B}" type="slidenum">
              <a:rPr lang="en-US" smtClean="0">
                <a:latin typeface="Calibri" charset="0"/>
                <a:ea typeface="Calibri" charset="0"/>
                <a:cs typeface="Calibri" charset="0"/>
              </a:rPr>
              <a:pPr/>
              <a:t>142</a:t>
            </a:fld>
            <a:endParaRPr lang="en-US" dirty="0">
              <a:latin typeface="Calibri" charset="0"/>
              <a:ea typeface="Calibri" charset="0"/>
              <a:cs typeface="Calibri" charset="0"/>
            </a:endParaRPr>
          </a:p>
        </p:txBody>
      </p:sp>
      <p:sp>
        <p:nvSpPr>
          <p:cNvPr id="5" name="Rectangle 2"/>
          <p:cNvSpPr txBox="1">
            <a:spLocks noChangeArrowheads="1"/>
          </p:cNvSpPr>
          <p:nvPr/>
        </p:nvSpPr>
        <p:spPr>
          <a:xfrm>
            <a:off x="320343" y="666432"/>
            <a:ext cx="77724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r>
              <a:rPr lang="en-US" altLang="en-US" dirty="0">
                <a:latin typeface="Calibri" charset="0"/>
                <a:ea typeface="Calibri" charset="0"/>
                <a:cs typeface="Calibri" charset="0"/>
              </a:rPr>
              <a:t>Consider this set of binary data</a:t>
            </a:r>
          </a:p>
        </p:txBody>
      </p:sp>
      <p:sp>
        <p:nvSpPr>
          <p:cNvPr id="6" name="Line 3"/>
          <p:cNvSpPr>
            <a:spLocks noChangeShapeType="1"/>
          </p:cNvSpPr>
          <p:nvPr/>
        </p:nvSpPr>
        <p:spPr bwMode="auto">
          <a:xfrm>
            <a:off x="3366803" y="1650048"/>
            <a:ext cx="0" cy="4267200"/>
          </a:xfrm>
          <a:prstGeom prst="line">
            <a:avLst/>
          </a:prstGeom>
          <a:noFill/>
          <a:ln w="76200">
            <a:solidFill>
              <a:schemeClr val="accent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7" name="Line 4"/>
          <p:cNvSpPr>
            <a:spLocks noChangeShapeType="1"/>
          </p:cNvSpPr>
          <p:nvPr/>
        </p:nvSpPr>
        <p:spPr bwMode="auto">
          <a:xfrm>
            <a:off x="2833403" y="4774248"/>
            <a:ext cx="6858000" cy="0"/>
          </a:xfrm>
          <a:prstGeom prst="line">
            <a:avLst/>
          </a:prstGeom>
          <a:noFill/>
          <a:ln w="76200">
            <a:solidFill>
              <a:schemeClr val="accent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8" name="Line 5"/>
          <p:cNvSpPr>
            <a:spLocks noChangeShapeType="1"/>
          </p:cNvSpPr>
          <p:nvPr/>
        </p:nvSpPr>
        <p:spPr bwMode="auto">
          <a:xfrm>
            <a:off x="2755044" y="2466370"/>
            <a:ext cx="6705600" cy="0"/>
          </a:xfrm>
          <a:prstGeom prst="line">
            <a:avLst/>
          </a:prstGeom>
          <a:noFill/>
          <a:ln w="28575">
            <a:solidFill>
              <a:schemeClr val="bg2">
                <a:lumMod val="90000"/>
              </a:schemeClr>
            </a:solidFill>
            <a:prstDash val="sys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9" name="Text Box 7"/>
          <p:cNvSpPr txBox="1">
            <a:spLocks noChangeArrowheads="1"/>
          </p:cNvSpPr>
          <p:nvPr/>
        </p:nvSpPr>
        <p:spPr bwMode="auto">
          <a:xfrm>
            <a:off x="2376203" y="4550411"/>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b="1" dirty="0">
                <a:solidFill>
                  <a:schemeClr val="accent1"/>
                </a:solidFill>
                <a:latin typeface="Calibri" charset="0"/>
                <a:ea typeface="Calibri" charset="0"/>
                <a:cs typeface="Calibri" charset="0"/>
              </a:rPr>
              <a:t>0</a:t>
            </a:r>
          </a:p>
        </p:txBody>
      </p:sp>
      <p:sp>
        <p:nvSpPr>
          <p:cNvPr id="10" name="Text Box 8"/>
          <p:cNvSpPr txBox="1">
            <a:spLocks noChangeArrowheads="1"/>
          </p:cNvSpPr>
          <p:nvPr/>
        </p:nvSpPr>
        <p:spPr bwMode="auto">
          <a:xfrm>
            <a:off x="2374044" y="2237770"/>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b="1" dirty="0">
                <a:solidFill>
                  <a:schemeClr val="accent1"/>
                </a:solidFill>
                <a:latin typeface="Calibri" charset="0"/>
                <a:ea typeface="Calibri" charset="0"/>
                <a:cs typeface="Calibri" charset="0"/>
              </a:rPr>
              <a:t>1</a:t>
            </a:r>
          </a:p>
        </p:txBody>
      </p:sp>
      <p:sp>
        <p:nvSpPr>
          <p:cNvPr id="20" name="TextBox 19"/>
          <p:cNvSpPr txBox="1"/>
          <p:nvPr/>
        </p:nvSpPr>
        <p:spPr>
          <a:xfrm>
            <a:off x="3104336" y="3411115"/>
            <a:ext cx="184731" cy="369332"/>
          </a:xfrm>
          <a:prstGeom prst="rect">
            <a:avLst/>
          </a:prstGeom>
          <a:noFill/>
        </p:spPr>
        <p:txBody>
          <a:bodyPr wrap="none" rtlCol="0">
            <a:spAutoFit/>
          </a:bodyPr>
          <a:lstStyle/>
          <a:p>
            <a:endParaRPr lang="en-US" dirty="0">
              <a:latin typeface="Calibri" charset="0"/>
              <a:ea typeface="Calibri" charset="0"/>
              <a:cs typeface="Calibri" charset="0"/>
            </a:endParaRPr>
          </a:p>
        </p:txBody>
      </p:sp>
      <p:sp>
        <p:nvSpPr>
          <p:cNvPr id="22" name="TextBox 21"/>
          <p:cNvSpPr txBox="1"/>
          <p:nvPr/>
        </p:nvSpPr>
        <p:spPr>
          <a:xfrm>
            <a:off x="9411763" y="4746001"/>
            <a:ext cx="559279" cy="523220"/>
          </a:xfrm>
          <a:prstGeom prst="rect">
            <a:avLst/>
          </a:prstGeom>
          <a:noFill/>
        </p:spPr>
        <p:txBody>
          <a:bodyPr wrap="square" rtlCol="0">
            <a:spAutoFit/>
          </a:bodyPr>
          <a:lstStyle/>
          <a:p>
            <a:r>
              <a:rPr lang="en-US" sz="2800" dirty="0">
                <a:solidFill>
                  <a:schemeClr val="accent1"/>
                </a:solidFill>
                <a:latin typeface="Calibri" charset="0"/>
                <a:ea typeface="Calibri" charset="0"/>
                <a:cs typeface="Calibri" charset="0"/>
              </a:rPr>
              <a:t>x</a:t>
            </a:r>
          </a:p>
        </p:txBody>
      </p:sp>
      <p:sp>
        <p:nvSpPr>
          <p:cNvPr id="23" name="TextBox 22"/>
          <p:cNvSpPr txBox="1"/>
          <p:nvPr/>
        </p:nvSpPr>
        <p:spPr>
          <a:xfrm>
            <a:off x="2959924" y="1661716"/>
            <a:ext cx="559279" cy="523220"/>
          </a:xfrm>
          <a:prstGeom prst="rect">
            <a:avLst/>
          </a:prstGeom>
          <a:noFill/>
        </p:spPr>
        <p:txBody>
          <a:bodyPr wrap="square" rtlCol="0">
            <a:spAutoFit/>
          </a:bodyPr>
          <a:lstStyle/>
          <a:p>
            <a:r>
              <a:rPr lang="en-US" sz="2800" dirty="0">
                <a:solidFill>
                  <a:schemeClr val="accent1"/>
                </a:solidFill>
                <a:latin typeface="Calibri" charset="0"/>
                <a:ea typeface="Calibri" charset="0"/>
                <a:cs typeface="Calibri" charset="0"/>
              </a:rPr>
              <a:t>y</a:t>
            </a:r>
          </a:p>
        </p:txBody>
      </p:sp>
      <p:sp>
        <p:nvSpPr>
          <p:cNvPr id="41" name="Oval 25"/>
          <p:cNvSpPr>
            <a:spLocks noChangeArrowheads="1"/>
          </p:cNvSpPr>
          <p:nvPr/>
        </p:nvSpPr>
        <p:spPr bwMode="auto">
          <a:xfrm flipH="1">
            <a:off x="7250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2" name="Oval 26"/>
          <p:cNvSpPr>
            <a:spLocks noChangeArrowheads="1"/>
          </p:cNvSpPr>
          <p:nvPr/>
        </p:nvSpPr>
        <p:spPr bwMode="auto">
          <a:xfrm flipH="1">
            <a:off x="7402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3" name="Oval 27"/>
          <p:cNvSpPr>
            <a:spLocks noChangeArrowheads="1"/>
          </p:cNvSpPr>
          <p:nvPr/>
        </p:nvSpPr>
        <p:spPr bwMode="auto">
          <a:xfrm flipH="1">
            <a:off x="7555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4" name="Oval 28"/>
          <p:cNvSpPr>
            <a:spLocks noChangeArrowheads="1"/>
          </p:cNvSpPr>
          <p:nvPr/>
        </p:nvSpPr>
        <p:spPr bwMode="auto">
          <a:xfrm flipH="1">
            <a:off x="8545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5" name="Oval 29"/>
          <p:cNvSpPr>
            <a:spLocks noChangeArrowheads="1"/>
          </p:cNvSpPr>
          <p:nvPr/>
        </p:nvSpPr>
        <p:spPr bwMode="auto">
          <a:xfrm flipH="1">
            <a:off x="77077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6" name="Oval 30"/>
          <p:cNvSpPr>
            <a:spLocks noChangeArrowheads="1"/>
          </p:cNvSpPr>
          <p:nvPr/>
        </p:nvSpPr>
        <p:spPr bwMode="auto">
          <a:xfrm flipH="1">
            <a:off x="8926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7" name="Oval 31"/>
          <p:cNvSpPr>
            <a:spLocks noChangeArrowheads="1"/>
          </p:cNvSpPr>
          <p:nvPr/>
        </p:nvSpPr>
        <p:spPr bwMode="auto">
          <a:xfrm flipH="1">
            <a:off x="7098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8" name="Oval 32"/>
          <p:cNvSpPr>
            <a:spLocks noChangeArrowheads="1"/>
          </p:cNvSpPr>
          <p:nvPr/>
        </p:nvSpPr>
        <p:spPr bwMode="auto">
          <a:xfrm flipH="1">
            <a:off x="9307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9" name="Oval 33"/>
          <p:cNvSpPr>
            <a:spLocks noChangeArrowheads="1"/>
          </p:cNvSpPr>
          <p:nvPr/>
        </p:nvSpPr>
        <p:spPr bwMode="auto">
          <a:xfrm flipH="1">
            <a:off x="8012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0" name="Oval 34"/>
          <p:cNvSpPr>
            <a:spLocks noChangeArrowheads="1"/>
          </p:cNvSpPr>
          <p:nvPr/>
        </p:nvSpPr>
        <p:spPr bwMode="auto">
          <a:xfrm flipH="1">
            <a:off x="8241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1" name="Oval 35"/>
          <p:cNvSpPr>
            <a:spLocks noChangeArrowheads="1"/>
          </p:cNvSpPr>
          <p:nvPr/>
        </p:nvSpPr>
        <p:spPr bwMode="auto">
          <a:xfrm flipH="1">
            <a:off x="7860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2" name="Oval 36"/>
          <p:cNvSpPr>
            <a:spLocks noChangeArrowheads="1"/>
          </p:cNvSpPr>
          <p:nvPr/>
        </p:nvSpPr>
        <p:spPr bwMode="auto">
          <a:xfrm flipH="1">
            <a:off x="6793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3" name="Oval 37"/>
          <p:cNvSpPr>
            <a:spLocks noChangeArrowheads="1"/>
          </p:cNvSpPr>
          <p:nvPr/>
        </p:nvSpPr>
        <p:spPr bwMode="auto">
          <a:xfrm flipH="1">
            <a:off x="9536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4" name="Oval 38"/>
          <p:cNvSpPr>
            <a:spLocks noChangeArrowheads="1"/>
          </p:cNvSpPr>
          <p:nvPr/>
        </p:nvSpPr>
        <p:spPr bwMode="auto">
          <a:xfrm flipH="1">
            <a:off x="8698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5" name="Oval 39"/>
          <p:cNvSpPr>
            <a:spLocks noChangeArrowheads="1"/>
          </p:cNvSpPr>
          <p:nvPr/>
        </p:nvSpPr>
        <p:spPr bwMode="auto">
          <a:xfrm flipH="1">
            <a:off x="9079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6" name="Oval 40"/>
          <p:cNvSpPr>
            <a:spLocks noChangeArrowheads="1"/>
          </p:cNvSpPr>
          <p:nvPr/>
        </p:nvSpPr>
        <p:spPr bwMode="auto">
          <a:xfrm flipH="1">
            <a:off x="9155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7" name="Oval 41"/>
          <p:cNvSpPr>
            <a:spLocks noChangeArrowheads="1"/>
          </p:cNvSpPr>
          <p:nvPr/>
        </p:nvSpPr>
        <p:spPr bwMode="auto">
          <a:xfrm flipH="1">
            <a:off x="54217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8" name="Oval 43"/>
          <p:cNvSpPr>
            <a:spLocks noChangeArrowheads="1"/>
          </p:cNvSpPr>
          <p:nvPr/>
        </p:nvSpPr>
        <p:spPr bwMode="auto">
          <a:xfrm flipH="1">
            <a:off x="4735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9" name="Oval 12"/>
          <p:cNvSpPr>
            <a:spLocks noChangeArrowheads="1"/>
          </p:cNvSpPr>
          <p:nvPr/>
        </p:nvSpPr>
        <p:spPr bwMode="auto">
          <a:xfrm>
            <a:off x="40451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0" name="Oval 13"/>
          <p:cNvSpPr>
            <a:spLocks noChangeArrowheads="1"/>
          </p:cNvSpPr>
          <p:nvPr/>
        </p:nvSpPr>
        <p:spPr bwMode="auto">
          <a:xfrm>
            <a:off x="4121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1" name="Oval 14"/>
          <p:cNvSpPr>
            <a:spLocks noChangeArrowheads="1"/>
          </p:cNvSpPr>
          <p:nvPr/>
        </p:nvSpPr>
        <p:spPr bwMode="auto">
          <a:xfrm flipV="1">
            <a:off x="4197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2" name="Oval 15"/>
          <p:cNvSpPr>
            <a:spLocks noChangeArrowheads="1"/>
          </p:cNvSpPr>
          <p:nvPr/>
        </p:nvSpPr>
        <p:spPr bwMode="auto">
          <a:xfrm flipV="1">
            <a:off x="4502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3" name="Oval 16"/>
          <p:cNvSpPr>
            <a:spLocks noChangeArrowheads="1"/>
          </p:cNvSpPr>
          <p:nvPr/>
        </p:nvSpPr>
        <p:spPr bwMode="auto">
          <a:xfrm flipV="1">
            <a:off x="46547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4" name="Oval 17"/>
          <p:cNvSpPr>
            <a:spLocks noChangeArrowheads="1"/>
          </p:cNvSpPr>
          <p:nvPr/>
        </p:nvSpPr>
        <p:spPr bwMode="auto">
          <a:xfrm flipV="1">
            <a:off x="4883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5" name="Oval 18"/>
          <p:cNvSpPr>
            <a:spLocks noChangeArrowheads="1"/>
          </p:cNvSpPr>
          <p:nvPr/>
        </p:nvSpPr>
        <p:spPr bwMode="auto">
          <a:xfrm flipV="1">
            <a:off x="3816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6" name="Oval 19"/>
          <p:cNvSpPr>
            <a:spLocks noChangeArrowheads="1"/>
          </p:cNvSpPr>
          <p:nvPr/>
        </p:nvSpPr>
        <p:spPr bwMode="auto">
          <a:xfrm flipV="1">
            <a:off x="43499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7" name="Oval 20"/>
          <p:cNvSpPr>
            <a:spLocks noChangeArrowheads="1"/>
          </p:cNvSpPr>
          <p:nvPr/>
        </p:nvSpPr>
        <p:spPr bwMode="auto">
          <a:xfrm flipV="1">
            <a:off x="51881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8" name="Oval 21"/>
          <p:cNvSpPr>
            <a:spLocks noChangeArrowheads="1"/>
          </p:cNvSpPr>
          <p:nvPr/>
        </p:nvSpPr>
        <p:spPr bwMode="auto">
          <a:xfrm flipV="1">
            <a:off x="5340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9" name="Oval 22"/>
          <p:cNvSpPr>
            <a:spLocks noChangeArrowheads="1"/>
          </p:cNvSpPr>
          <p:nvPr/>
        </p:nvSpPr>
        <p:spPr bwMode="auto">
          <a:xfrm flipV="1">
            <a:off x="54929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0" name="Oval 23"/>
          <p:cNvSpPr>
            <a:spLocks noChangeArrowheads="1"/>
          </p:cNvSpPr>
          <p:nvPr/>
        </p:nvSpPr>
        <p:spPr bwMode="auto">
          <a:xfrm flipV="1">
            <a:off x="65597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1" name="Oval 24"/>
          <p:cNvSpPr>
            <a:spLocks noChangeArrowheads="1"/>
          </p:cNvSpPr>
          <p:nvPr/>
        </p:nvSpPr>
        <p:spPr bwMode="auto">
          <a:xfrm flipV="1">
            <a:off x="4959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2" name="Oval 42"/>
          <p:cNvSpPr>
            <a:spLocks noChangeArrowheads="1"/>
          </p:cNvSpPr>
          <p:nvPr/>
        </p:nvSpPr>
        <p:spPr bwMode="auto">
          <a:xfrm flipV="1">
            <a:off x="7931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3" name="TextBox 2"/>
          <p:cNvSpPr txBox="1"/>
          <p:nvPr/>
        </p:nvSpPr>
        <p:spPr>
          <a:xfrm>
            <a:off x="5421706" y="5090160"/>
            <a:ext cx="3276600" cy="369332"/>
          </a:xfrm>
          <a:prstGeom prst="rect">
            <a:avLst/>
          </a:prstGeom>
          <a:noFill/>
        </p:spPr>
        <p:txBody>
          <a:bodyPr wrap="square" rtlCol="0">
            <a:spAutoFit/>
          </a:bodyPr>
          <a:lstStyle/>
          <a:p>
            <a:r>
              <a:rPr lang="en-US" dirty="0">
                <a:solidFill>
                  <a:schemeClr val="accent1"/>
                </a:solidFill>
              </a:rPr>
              <a:t>Hours of Studying</a:t>
            </a:r>
          </a:p>
        </p:txBody>
      </p:sp>
      <p:sp>
        <p:nvSpPr>
          <p:cNvPr id="73" name="TextBox 72"/>
          <p:cNvSpPr txBox="1"/>
          <p:nvPr/>
        </p:nvSpPr>
        <p:spPr>
          <a:xfrm>
            <a:off x="1308155" y="3200232"/>
            <a:ext cx="3276600" cy="369332"/>
          </a:xfrm>
          <a:prstGeom prst="rect">
            <a:avLst/>
          </a:prstGeom>
          <a:noFill/>
        </p:spPr>
        <p:txBody>
          <a:bodyPr wrap="square" rtlCol="0">
            <a:spAutoFit/>
          </a:bodyPr>
          <a:lstStyle/>
          <a:p>
            <a:r>
              <a:rPr lang="en-US">
                <a:solidFill>
                  <a:schemeClr val="accent1"/>
                </a:solidFill>
              </a:rPr>
              <a:t>Passed Exam?</a:t>
            </a:r>
            <a:endParaRPr lang="en-US" dirty="0">
              <a:solidFill>
                <a:schemeClr val="accent1"/>
              </a:solidFill>
            </a:endParaRPr>
          </a:p>
        </p:txBody>
      </p:sp>
      <p:sp>
        <p:nvSpPr>
          <p:cNvPr id="11" name="Up Arrow Callout 10"/>
          <p:cNvSpPr/>
          <p:nvPr/>
        </p:nvSpPr>
        <p:spPr>
          <a:xfrm>
            <a:off x="7011913" y="4984840"/>
            <a:ext cx="2001186" cy="1322060"/>
          </a:xfrm>
          <a:prstGeom prst="up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We all feel bad for this guy</a:t>
            </a:r>
          </a:p>
        </p:txBody>
      </p:sp>
      <p:sp>
        <p:nvSpPr>
          <p:cNvPr id="74" name="Up Arrow Callout 73">
            <a:extLst>
              <a:ext uri="{FF2B5EF4-FFF2-40B4-BE49-F238E27FC236}">
                <a16:creationId xmlns:a16="http://schemas.microsoft.com/office/drawing/2014/main" id="{D1460A2E-8829-7C46-A38F-798F85F4A695}"/>
              </a:ext>
            </a:extLst>
          </p:cNvPr>
          <p:cNvSpPr/>
          <p:nvPr/>
        </p:nvSpPr>
        <p:spPr>
          <a:xfrm>
            <a:off x="3836624" y="2696463"/>
            <a:ext cx="2001186" cy="1322060"/>
          </a:xfrm>
          <a:prstGeom prst="up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My Roommate in College</a:t>
            </a:r>
          </a:p>
        </p:txBody>
      </p:sp>
    </p:spTree>
    <p:extLst>
      <p:ext uri="{BB962C8B-B14F-4D97-AF65-F5344CB8AC3E}">
        <p14:creationId xmlns:p14="http://schemas.microsoft.com/office/powerpoint/2010/main" val="163167649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Calibri" charset="0"/>
                <a:cs typeface="Calibri" charset="0"/>
              </a:rPr>
              <a:t>Logistic Regression Classification</a:t>
            </a:r>
          </a:p>
        </p:txBody>
      </p:sp>
      <p:sp>
        <p:nvSpPr>
          <p:cNvPr id="4" name="Slide Number Placeholder 3"/>
          <p:cNvSpPr>
            <a:spLocks noGrp="1"/>
          </p:cNvSpPr>
          <p:nvPr>
            <p:ph type="sldNum" sz="quarter" idx="12"/>
          </p:nvPr>
        </p:nvSpPr>
        <p:spPr/>
        <p:txBody>
          <a:bodyPr/>
          <a:lstStyle/>
          <a:p>
            <a:fld id="{5ACD0CF0-90CC-9C41-A77B-2776398A8C8B}" type="slidenum">
              <a:rPr lang="en-US" smtClean="0">
                <a:latin typeface="Calibri" charset="0"/>
                <a:ea typeface="Calibri" charset="0"/>
                <a:cs typeface="Calibri" charset="0"/>
              </a:rPr>
              <a:pPr/>
              <a:t>143</a:t>
            </a:fld>
            <a:endParaRPr lang="en-US" dirty="0">
              <a:latin typeface="Calibri" charset="0"/>
              <a:ea typeface="Calibri" charset="0"/>
              <a:cs typeface="Calibri" charset="0"/>
            </a:endParaRPr>
          </a:p>
        </p:txBody>
      </p:sp>
      <p:sp>
        <p:nvSpPr>
          <p:cNvPr id="6" name="Line 3"/>
          <p:cNvSpPr>
            <a:spLocks noChangeShapeType="1"/>
          </p:cNvSpPr>
          <p:nvPr/>
        </p:nvSpPr>
        <p:spPr bwMode="auto">
          <a:xfrm>
            <a:off x="3366803" y="1650048"/>
            <a:ext cx="0" cy="4267200"/>
          </a:xfrm>
          <a:prstGeom prst="line">
            <a:avLst/>
          </a:prstGeom>
          <a:noFill/>
          <a:ln w="76200">
            <a:solidFill>
              <a:schemeClr val="accent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7" name="Line 4"/>
          <p:cNvSpPr>
            <a:spLocks noChangeShapeType="1"/>
          </p:cNvSpPr>
          <p:nvPr/>
        </p:nvSpPr>
        <p:spPr bwMode="auto">
          <a:xfrm>
            <a:off x="2833403" y="4774248"/>
            <a:ext cx="6858000" cy="0"/>
          </a:xfrm>
          <a:prstGeom prst="line">
            <a:avLst/>
          </a:prstGeom>
          <a:noFill/>
          <a:ln w="76200">
            <a:solidFill>
              <a:schemeClr val="accent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8" name="Line 5"/>
          <p:cNvSpPr>
            <a:spLocks noChangeShapeType="1"/>
          </p:cNvSpPr>
          <p:nvPr/>
        </p:nvSpPr>
        <p:spPr bwMode="auto">
          <a:xfrm>
            <a:off x="2755044" y="2466370"/>
            <a:ext cx="6705600" cy="0"/>
          </a:xfrm>
          <a:prstGeom prst="line">
            <a:avLst/>
          </a:prstGeom>
          <a:noFill/>
          <a:ln w="28575">
            <a:solidFill>
              <a:schemeClr val="bg2">
                <a:lumMod val="90000"/>
              </a:schemeClr>
            </a:solidFill>
            <a:prstDash val="sys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9" name="Text Box 7"/>
          <p:cNvSpPr txBox="1">
            <a:spLocks noChangeArrowheads="1"/>
          </p:cNvSpPr>
          <p:nvPr/>
        </p:nvSpPr>
        <p:spPr bwMode="auto">
          <a:xfrm>
            <a:off x="2376203" y="4550411"/>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b="1" dirty="0">
                <a:solidFill>
                  <a:schemeClr val="accent1"/>
                </a:solidFill>
                <a:latin typeface="Calibri" charset="0"/>
                <a:ea typeface="Calibri" charset="0"/>
                <a:cs typeface="Calibri" charset="0"/>
              </a:rPr>
              <a:t>0</a:t>
            </a:r>
          </a:p>
        </p:txBody>
      </p:sp>
      <p:sp>
        <p:nvSpPr>
          <p:cNvPr id="10" name="Text Box 8"/>
          <p:cNvSpPr txBox="1">
            <a:spLocks noChangeArrowheads="1"/>
          </p:cNvSpPr>
          <p:nvPr/>
        </p:nvSpPr>
        <p:spPr bwMode="auto">
          <a:xfrm>
            <a:off x="2374044" y="2237770"/>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b="1" dirty="0">
                <a:solidFill>
                  <a:schemeClr val="accent1"/>
                </a:solidFill>
                <a:latin typeface="Calibri" charset="0"/>
                <a:ea typeface="Calibri" charset="0"/>
                <a:cs typeface="Calibri" charset="0"/>
              </a:rPr>
              <a:t>1</a:t>
            </a:r>
          </a:p>
        </p:txBody>
      </p:sp>
      <p:sp>
        <p:nvSpPr>
          <p:cNvPr id="20" name="TextBox 19"/>
          <p:cNvSpPr txBox="1"/>
          <p:nvPr/>
        </p:nvSpPr>
        <p:spPr>
          <a:xfrm>
            <a:off x="3104336" y="3411115"/>
            <a:ext cx="184731" cy="369332"/>
          </a:xfrm>
          <a:prstGeom prst="rect">
            <a:avLst/>
          </a:prstGeom>
          <a:noFill/>
        </p:spPr>
        <p:txBody>
          <a:bodyPr wrap="none" rtlCol="0">
            <a:spAutoFit/>
          </a:bodyPr>
          <a:lstStyle/>
          <a:p>
            <a:endParaRPr lang="en-US" dirty="0">
              <a:latin typeface="Calibri" charset="0"/>
              <a:ea typeface="Calibri" charset="0"/>
              <a:cs typeface="Calibri" charset="0"/>
            </a:endParaRPr>
          </a:p>
        </p:txBody>
      </p:sp>
      <p:sp>
        <p:nvSpPr>
          <p:cNvPr id="22" name="TextBox 21"/>
          <p:cNvSpPr txBox="1"/>
          <p:nvPr/>
        </p:nvSpPr>
        <p:spPr>
          <a:xfrm>
            <a:off x="9411763" y="4746001"/>
            <a:ext cx="559279" cy="523220"/>
          </a:xfrm>
          <a:prstGeom prst="rect">
            <a:avLst/>
          </a:prstGeom>
          <a:noFill/>
        </p:spPr>
        <p:txBody>
          <a:bodyPr wrap="square" rtlCol="0">
            <a:spAutoFit/>
          </a:bodyPr>
          <a:lstStyle/>
          <a:p>
            <a:r>
              <a:rPr lang="en-US" sz="2800" dirty="0">
                <a:solidFill>
                  <a:schemeClr val="accent1"/>
                </a:solidFill>
                <a:latin typeface="Calibri" charset="0"/>
                <a:ea typeface="Calibri" charset="0"/>
                <a:cs typeface="Calibri" charset="0"/>
              </a:rPr>
              <a:t>x</a:t>
            </a:r>
          </a:p>
        </p:txBody>
      </p:sp>
      <p:sp>
        <p:nvSpPr>
          <p:cNvPr id="23" name="TextBox 22"/>
          <p:cNvSpPr txBox="1"/>
          <p:nvPr/>
        </p:nvSpPr>
        <p:spPr>
          <a:xfrm>
            <a:off x="2959924" y="1661716"/>
            <a:ext cx="559279" cy="523220"/>
          </a:xfrm>
          <a:prstGeom prst="rect">
            <a:avLst/>
          </a:prstGeom>
          <a:noFill/>
        </p:spPr>
        <p:txBody>
          <a:bodyPr wrap="square" rtlCol="0">
            <a:spAutoFit/>
          </a:bodyPr>
          <a:lstStyle/>
          <a:p>
            <a:r>
              <a:rPr lang="en-US" sz="2800" dirty="0">
                <a:solidFill>
                  <a:schemeClr val="accent1"/>
                </a:solidFill>
                <a:latin typeface="Calibri" charset="0"/>
                <a:ea typeface="Calibri" charset="0"/>
                <a:cs typeface="Calibri" charset="0"/>
              </a:rPr>
              <a:t>y</a:t>
            </a:r>
          </a:p>
        </p:txBody>
      </p:sp>
      <p:sp>
        <p:nvSpPr>
          <p:cNvPr id="41" name="Oval 25"/>
          <p:cNvSpPr>
            <a:spLocks noChangeArrowheads="1"/>
          </p:cNvSpPr>
          <p:nvPr/>
        </p:nvSpPr>
        <p:spPr bwMode="auto">
          <a:xfrm flipH="1">
            <a:off x="7250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2" name="Oval 26"/>
          <p:cNvSpPr>
            <a:spLocks noChangeArrowheads="1"/>
          </p:cNvSpPr>
          <p:nvPr/>
        </p:nvSpPr>
        <p:spPr bwMode="auto">
          <a:xfrm flipH="1">
            <a:off x="7402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3" name="Oval 27"/>
          <p:cNvSpPr>
            <a:spLocks noChangeArrowheads="1"/>
          </p:cNvSpPr>
          <p:nvPr/>
        </p:nvSpPr>
        <p:spPr bwMode="auto">
          <a:xfrm flipH="1">
            <a:off x="7555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4" name="Oval 28"/>
          <p:cNvSpPr>
            <a:spLocks noChangeArrowheads="1"/>
          </p:cNvSpPr>
          <p:nvPr/>
        </p:nvSpPr>
        <p:spPr bwMode="auto">
          <a:xfrm flipH="1">
            <a:off x="8545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5" name="Oval 29"/>
          <p:cNvSpPr>
            <a:spLocks noChangeArrowheads="1"/>
          </p:cNvSpPr>
          <p:nvPr/>
        </p:nvSpPr>
        <p:spPr bwMode="auto">
          <a:xfrm flipH="1">
            <a:off x="77077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6" name="Oval 30"/>
          <p:cNvSpPr>
            <a:spLocks noChangeArrowheads="1"/>
          </p:cNvSpPr>
          <p:nvPr/>
        </p:nvSpPr>
        <p:spPr bwMode="auto">
          <a:xfrm flipH="1">
            <a:off x="8926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7" name="Oval 31"/>
          <p:cNvSpPr>
            <a:spLocks noChangeArrowheads="1"/>
          </p:cNvSpPr>
          <p:nvPr/>
        </p:nvSpPr>
        <p:spPr bwMode="auto">
          <a:xfrm flipH="1">
            <a:off x="7098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8" name="Oval 32"/>
          <p:cNvSpPr>
            <a:spLocks noChangeArrowheads="1"/>
          </p:cNvSpPr>
          <p:nvPr/>
        </p:nvSpPr>
        <p:spPr bwMode="auto">
          <a:xfrm flipH="1">
            <a:off x="9307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9" name="Oval 33"/>
          <p:cNvSpPr>
            <a:spLocks noChangeArrowheads="1"/>
          </p:cNvSpPr>
          <p:nvPr/>
        </p:nvSpPr>
        <p:spPr bwMode="auto">
          <a:xfrm flipH="1">
            <a:off x="8012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0" name="Oval 34"/>
          <p:cNvSpPr>
            <a:spLocks noChangeArrowheads="1"/>
          </p:cNvSpPr>
          <p:nvPr/>
        </p:nvSpPr>
        <p:spPr bwMode="auto">
          <a:xfrm flipH="1">
            <a:off x="8241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1" name="Oval 35"/>
          <p:cNvSpPr>
            <a:spLocks noChangeArrowheads="1"/>
          </p:cNvSpPr>
          <p:nvPr/>
        </p:nvSpPr>
        <p:spPr bwMode="auto">
          <a:xfrm flipH="1">
            <a:off x="7860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2" name="Oval 36"/>
          <p:cNvSpPr>
            <a:spLocks noChangeArrowheads="1"/>
          </p:cNvSpPr>
          <p:nvPr/>
        </p:nvSpPr>
        <p:spPr bwMode="auto">
          <a:xfrm flipH="1">
            <a:off x="6793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3" name="Oval 37"/>
          <p:cNvSpPr>
            <a:spLocks noChangeArrowheads="1"/>
          </p:cNvSpPr>
          <p:nvPr/>
        </p:nvSpPr>
        <p:spPr bwMode="auto">
          <a:xfrm flipH="1">
            <a:off x="9536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4" name="Oval 38"/>
          <p:cNvSpPr>
            <a:spLocks noChangeArrowheads="1"/>
          </p:cNvSpPr>
          <p:nvPr/>
        </p:nvSpPr>
        <p:spPr bwMode="auto">
          <a:xfrm flipH="1">
            <a:off x="8698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5" name="Oval 39"/>
          <p:cNvSpPr>
            <a:spLocks noChangeArrowheads="1"/>
          </p:cNvSpPr>
          <p:nvPr/>
        </p:nvSpPr>
        <p:spPr bwMode="auto">
          <a:xfrm flipH="1">
            <a:off x="9079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6" name="Oval 40"/>
          <p:cNvSpPr>
            <a:spLocks noChangeArrowheads="1"/>
          </p:cNvSpPr>
          <p:nvPr/>
        </p:nvSpPr>
        <p:spPr bwMode="auto">
          <a:xfrm flipH="1">
            <a:off x="9155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7" name="Oval 41"/>
          <p:cNvSpPr>
            <a:spLocks noChangeArrowheads="1"/>
          </p:cNvSpPr>
          <p:nvPr/>
        </p:nvSpPr>
        <p:spPr bwMode="auto">
          <a:xfrm flipH="1">
            <a:off x="54217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8" name="Oval 43"/>
          <p:cNvSpPr>
            <a:spLocks noChangeArrowheads="1"/>
          </p:cNvSpPr>
          <p:nvPr/>
        </p:nvSpPr>
        <p:spPr bwMode="auto">
          <a:xfrm flipH="1">
            <a:off x="4735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9" name="Oval 12"/>
          <p:cNvSpPr>
            <a:spLocks noChangeArrowheads="1"/>
          </p:cNvSpPr>
          <p:nvPr/>
        </p:nvSpPr>
        <p:spPr bwMode="auto">
          <a:xfrm>
            <a:off x="40451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0" name="Oval 13"/>
          <p:cNvSpPr>
            <a:spLocks noChangeArrowheads="1"/>
          </p:cNvSpPr>
          <p:nvPr/>
        </p:nvSpPr>
        <p:spPr bwMode="auto">
          <a:xfrm>
            <a:off x="4121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1" name="Oval 14"/>
          <p:cNvSpPr>
            <a:spLocks noChangeArrowheads="1"/>
          </p:cNvSpPr>
          <p:nvPr/>
        </p:nvSpPr>
        <p:spPr bwMode="auto">
          <a:xfrm flipV="1">
            <a:off x="4197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2" name="Oval 15"/>
          <p:cNvSpPr>
            <a:spLocks noChangeArrowheads="1"/>
          </p:cNvSpPr>
          <p:nvPr/>
        </p:nvSpPr>
        <p:spPr bwMode="auto">
          <a:xfrm flipV="1">
            <a:off x="4502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3" name="Oval 16"/>
          <p:cNvSpPr>
            <a:spLocks noChangeArrowheads="1"/>
          </p:cNvSpPr>
          <p:nvPr/>
        </p:nvSpPr>
        <p:spPr bwMode="auto">
          <a:xfrm flipV="1">
            <a:off x="46547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4" name="Oval 17"/>
          <p:cNvSpPr>
            <a:spLocks noChangeArrowheads="1"/>
          </p:cNvSpPr>
          <p:nvPr/>
        </p:nvSpPr>
        <p:spPr bwMode="auto">
          <a:xfrm flipV="1">
            <a:off x="4883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5" name="Oval 18"/>
          <p:cNvSpPr>
            <a:spLocks noChangeArrowheads="1"/>
          </p:cNvSpPr>
          <p:nvPr/>
        </p:nvSpPr>
        <p:spPr bwMode="auto">
          <a:xfrm flipV="1">
            <a:off x="3816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6" name="Oval 19"/>
          <p:cNvSpPr>
            <a:spLocks noChangeArrowheads="1"/>
          </p:cNvSpPr>
          <p:nvPr/>
        </p:nvSpPr>
        <p:spPr bwMode="auto">
          <a:xfrm flipV="1">
            <a:off x="43499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7" name="Oval 20"/>
          <p:cNvSpPr>
            <a:spLocks noChangeArrowheads="1"/>
          </p:cNvSpPr>
          <p:nvPr/>
        </p:nvSpPr>
        <p:spPr bwMode="auto">
          <a:xfrm flipV="1">
            <a:off x="51881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8" name="Oval 21"/>
          <p:cNvSpPr>
            <a:spLocks noChangeArrowheads="1"/>
          </p:cNvSpPr>
          <p:nvPr/>
        </p:nvSpPr>
        <p:spPr bwMode="auto">
          <a:xfrm flipV="1">
            <a:off x="5340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9" name="Oval 22"/>
          <p:cNvSpPr>
            <a:spLocks noChangeArrowheads="1"/>
          </p:cNvSpPr>
          <p:nvPr/>
        </p:nvSpPr>
        <p:spPr bwMode="auto">
          <a:xfrm flipV="1">
            <a:off x="54929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0" name="Oval 23"/>
          <p:cNvSpPr>
            <a:spLocks noChangeArrowheads="1"/>
          </p:cNvSpPr>
          <p:nvPr/>
        </p:nvSpPr>
        <p:spPr bwMode="auto">
          <a:xfrm flipV="1">
            <a:off x="65597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1" name="Oval 24"/>
          <p:cNvSpPr>
            <a:spLocks noChangeArrowheads="1"/>
          </p:cNvSpPr>
          <p:nvPr/>
        </p:nvSpPr>
        <p:spPr bwMode="auto">
          <a:xfrm flipV="1">
            <a:off x="4959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2" name="Oval 42"/>
          <p:cNvSpPr>
            <a:spLocks noChangeArrowheads="1"/>
          </p:cNvSpPr>
          <p:nvPr/>
        </p:nvSpPr>
        <p:spPr bwMode="auto">
          <a:xfrm flipV="1">
            <a:off x="7931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3" name="TextBox 2"/>
          <p:cNvSpPr txBox="1"/>
          <p:nvPr/>
        </p:nvSpPr>
        <p:spPr>
          <a:xfrm>
            <a:off x="5421706" y="5090160"/>
            <a:ext cx="3276600" cy="369332"/>
          </a:xfrm>
          <a:prstGeom prst="rect">
            <a:avLst/>
          </a:prstGeom>
          <a:noFill/>
        </p:spPr>
        <p:txBody>
          <a:bodyPr wrap="square" rtlCol="0">
            <a:spAutoFit/>
          </a:bodyPr>
          <a:lstStyle/>
          <a:p>
            <a:r>
              <a:rPr lang="en-US" dirty="0">
                <a:solidFill>
                  <a:schemeClr val="accent1"/>
                </a:solidFill>
              </a:rPr>
              <a:t>Hours of Studying</a:t>
            </a:r>
          </a:p>
        </p:txBody>
      </p:sp>
      <p:sp>
        <p:nvSpPr>
          <p:cNvPr id="73" name="TextBox 72"/>
          <p:cNvSpPr txBox="1"/>
          <p:nvPr/>
        </p:nvSpPr>
        <p:spPr>
          <a:xfrm>
            <a:off x="1308155" y="3200232"/>
            <a:ext cx="3276600" cy="369332"/>
          </a:xfrm>
          <a:prstGeom prst="rect">
            <a:avLst/>
          </a:prstGeom>
          <a:noFill/>
        </p:spPr>
        <p:txBody>
          <a:bodyPr wrap="square" rtlCol="0">
            <a:spAutoFit/>
          </a:bodyPr>
          <a:lstStyle/>
          <a:p>
            <a:r>
              <a:rPr lang="en-US">
                <a:solidFill>
                  <a:schemeClr val="accent1"/>
                </a:solidFill>
              </a:rPr>
              <a:t>Passed Exam?</a:t>
            </a:r>
            <a:endParaRPr lang="en-US" dirty="0">
              <a:solidFill>
                <a:schemeClr val="accent1"/>
              </a:solidFill>
            </a:endParaRPr>
          </a:p>
        </p:txBody>
      </p:sp>
      <p:cxnSp>
        <p:nvCxnSpPr>
          <p:cNvPr id="12" name="Straight Arrow Connector 11">
            <a:extLst>
              <a:ext uri="{FF2B5EF4-FFF2-40B4-BE49-F238E27FC236}">
                <a16:creationId xmlns:a16="http://schemas.microsoft.com/office/drawing/2014/main" id="{C244E78E-C250-184B-B0C7-F74153920B74}"/>
              </a:ext>
            </a:extLst>
          </p:cNvPr>
          <p:cNvCxnSpPr>
            <a:cxnSpLocks/>
          </p:cNvCxnSpPr>
          <p:nvPr/>
        </p:nvCxnSpPr>
        <p:spPr>
          <a:xfrm flipV="1">
            <a:off x="4121309" y="1475874"/>
            <a:ext cx="4424597" cy="4283243"/>
          </a:xfrm>
          <a:prstGeom prst="straightConnector1">
            <a:avLst/>
          </a:prstGeom>
          <a:ln w="571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Content Placeholder 2">
            <a:extLst>
              <a:ext uri="{FF2B5EF4-FFF2-40B4-BE49-F238E27FC236}">
                <a16:creationId xmlns:a16="http://schemas.microsoft.com/office/drawing/2014/main" id="{05DF61AD-2827-0247-9F11-425445BB34B0}"/>
              </a:ext>
            </a:extLst>
          </p:cNvPr>
          <p:cNvSpPr>
            <a:spLocks noGrp="1"/>
          </p:cNvSpPr>
          <p:nvPr>
            <p:ph idx="1"/>
          </p:nvPr>
        </p:nvSpPr>
        <p:spPr>
          <a:xfrm>
            <a:off x="80554" y="1066868"/>
            <a:ext cx="10515600" cy="4351338"/>
          </a:xfrm>
        </p:spPr>
        <p:txBody>
          <a:bodyPr>
            <a:normAutofit/>
          </a:bodyPr>
          <a:lstStyle/>
          <a:p>
            <a:pPr>
              <a:spcBef>
                <a:spcPct val="50000"/>
              </a:spcBef>
              <a:defRPr/>
            </a:pPr>
            <a:r>
              <a:rPr lang="en-US" sz="2400" dirty="0"/>
              <a:t>Linear Model? – Aside from being binary, there’s nothing special about (y)</a:t>
            </a:r>
            <a:endParaRPr lang="en-US" altLang="en-US" sz="2400" dirty="0">
              <a:ea typeface="Arial" charset="0"/>
              <a:cs typeface="Arial" charset="0"/>
            </a:endParaRPr>
          </a:p>
        </p:txBody>
      </p:sp>
    </p:spTree>
    <p:extLst>
      <p:ext uri="{BB962C8B-B14F-4D97-AF65-F5344CB8AC3E}">
        <p14:creationId xmlns:p14="http://schemas.microsoft.com/office/powerpoint/2010/main" val="119492766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Calibri" charset="0"/>
                <a:cs typeface="Calibri" charset="0"/>
              </a:rPr>
              <a:t>Logistic Regression Classification</a:t>
            </a:r>
          </a:p>
        </p:txBody>
      </p:sp>
      <p:sp>
        <p:nvSpPr>
          <p:cNvPr id="4" name="Slide Number Placeholder 3"/>
          <p:cNvSpPr>
            <a:spLocks noGrp="1"/>
          </p:cNvSpPr>
          <p:nvPr>
            <p:ph type="sldNum" sz="quarter" idx="12"/>
          </p:nvPr>
        </p:nvSpPr>
        <p:spPr/>
        <p:txBody>
          <a:bodyPr/>
          <a:lstStyle/>
          <a:p>
            <a:fld id="{5ACD0CF0-90CC-9C41-A77B-2776398A8C8B}" type="slidenum">
              <a:rPr lang="en-US" smtClean="0">
                <a:latin typeface="Calibri" charset="0"/>
                <a:ea typeface="Calibri" charset="0"/>
                <a:cs typeface="Calibri" charset="0"/>
              </a:rPr>
              <a:pPr/>
              <a:t>144</a:t>
            </a:fld>
            <a:endParaRPr lang="en-US" dirty="0">
              <a:latin typeface="Calibri" charset="0"/>
              <a:ea typeface="Calibri" charset="0"/>
              <a:cs typeface="Calibri" charset="0"/>
            </a:endParaRPr>
          </a:p>
        </p:txBody>
      </p:sp>
      <p:sp>
        <p:nvSpPr>
          <p:cNvPr id="6" name="Line 3"/>
          <p:cNvSpPr>
            <a:spLocks noChangeShapeType="1"/>
          </p:cNvSpPr>
          <p:nvPr/>
        </p:nvSpPr>
        <p:spPr bwMode="auto">
          <a:xfrm>
            <a:off x="3366803" y="1650048"/>
            <a:ext cx="0" cy="4267200"/>
          </a:xfrm>
          <a:prstGeom prst="line">
            <a:avLst/>
          </a:prstGeom>
          <a:noFill/>
          <a:ln w="76200">
            <a:solidFill>
              <a:schemeClr val="accent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7" name="Line 4"/>
          <p:cNvSpPr>
            <a:spLocks noChangeShapeType="1"/>
          </p:cNvSpPr>
          <p:nvPr/>
        </p:nvSpPr>
        <p:spPr bwMode="auto">
          <a:xfrm>
            <a:off x="2833403" y="4774248"/>
            <a:ext cx="6858000" cy="0"/>
          </a:xfrm>
          <a:prstGeom prst="line">
            <a:avLst/>
          </a:prstGeom>
          <a:noFill/>
          <a:ln w="76200">
            <a:solidFill>
              <a:schemeClr val="accent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8" name="Line 5"/>
          <p:cNvSpPr>
            <a:spLocks noChangeShapeType="1"/>
          </p:cNvSpPr>
          <p:nvPr/>
        </p:nvSpPr>
        <p:spPr bwMode="auto">
          <a:xfrm>
            <a:off x="2755044" y="2466370"/>
            <a:ext cx="6705600" cy="0"/>
          </a:xfrm>
          <a:prstGeom prst="line">
            <a:avLst/>
          </a:prstGeom>
          <a:noFill/>
          <a:ln w="28575">
            <a:solidFill>
              <a:schemeClr val="bg2">
                <a:lumMod val="90000"/>
              </a:schemeClr>
            </a:solidFill>
            <a:prstDash val="sys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9" name="Text Box 7"/>
          <p:cNvSpPr txBox="1">
            <a:spLocks noChangeArrowheads="1"/>
          </p:cNvSpPr>
          <p:nvPr/>
        </p:nvSpPr>
        <p:spPr bwMode="auto">
          <a:xfrm>
            <a:off x="2376203" y="4550411"/>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b="1" dirty="0">
                <a:solidFill>
                  <a:schemeClr val="accent1"/>
                </a:solidFill>
                <a:latin typeface="Calibri" charset="0"/>
                <a:ea typeface="Calibri" charset="0"/>
                <a:cs typeface="Calibri" charset="0"/>
              </a:rPr>
              <a:t>0</a:t>
            </a:r>
          </a:p>
        </p:txBody>
      </p:sp>
      <p:sp>
        <p:nvSpPr>
          <p:cNvPr id="10" name="Text Box 8"/>
          <p:cNvSpPr txBox="1">
            <a:spLocks noChangeArrowheads="1"/>
          </p:cNvSpPr>
          <p:nvPr/>
        </p:nvSpPr>
        <p:spPr bwMode="auto">
          <a:xfrm>
            <a:off x="2374044" y="2237770"/>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b="1" dirty="0">
                <a:solidFill>
                  <a:schemeClr val="accent1"/>
                </a:solidFill>
                <a:latin typeface="Calibri" charset="0"/>
                <a:ea typeface="Calibri" charset="0"/>
                <a:cs typeface="Calibri" charset="0"/>
              </a:rPr>
              <a:t>1</a:t>
            </a:r>
          </a:p>
        </p:txBody>
      </p:sp>
      <p:sp>
        <p:nvSpPr>
          <p:cNvPr id="20" name="TextBox 19"/>
          <p:cNvSpPr txBox="1"/>
          <p:nvPr/>
        </p:nvSpPr>
        <p:spPr>
          <a:xfrm>
            <a:off x="3104336" y="3411115"/>
            <a:ext cx="184731" cy="369332"/>
          </a:xfrm>
          <a:prstGeom prst="rect">
            <a:avLst/>
          </a:prstGeom>
          <a:noFill/>
        </p:spPr>
        <p:txBody>
          <a:bodyPr wrap="none" rtlCol="0">
            <a:spAutoFit/>
          </a:bodyPr>
          <a:lstStyle/>
          <a:p>
            <a:endParaRPr lang="en-US" dirty="0">
              <a:latin typeface="Calibri" charset="0"/>
              <a:ea typeface="Calibri" charset="0"/>
              <a:cs typeface="Calibri" charset="0"/>
            </a:endParaRPr>
          </a:p>
        </p:txBody>
      </p:sp>
      <p:sp>
        <p:nvSpPr>
          <p:cNvPr id="22" name="TextBox 21"/>
          <p:cNvSpPr txBox="1"/>
          <p:nvPr/>
        </p:nvSpPr>
        <p:spPr>
          <a:xfrm>
            <a:off x="9411763" y="4746001"/>
            <a:ext cx="559279" cy="523220"/>
          </a:xfrm>
          <a:prstGeom prst="rect">
            <a:avLst/>
          </a:prstGeom>
          <a:noFill/>
        </p:spPr>
        <p:txBody>
          <a:bodyPr wrap="square" rtlCol="0">
            <a:spAutoFit/>
          </a:bodyPr>
          <a:lstStyle/>
          <a:p>
            <a:r>
              <a:rPr lang="en-US" sz="2800" dirty="0">
                <a:solidFill>
                  <a:schemeClr val="accent1"/>
                </a:solidFill>
                <a:latin typeface="Calibri" charset="0"/>
                <a:ea typeface="Calibri" charset="0"/>
                <a:cs typeface="Calibri" charset="0"/>
              </a:rPr>
              <a:t>x</a:t>
            </a:r>
          </a:p>
        </p:txBody>
      </p:sp>
      <p:sp>
        <p:nvSpPr>
          <p:cNvPr id="23" name="TextBox 22"/>
          <p:cNvSpPr txBox="1"/>
          <p:nvPr/>
        </p:nvSpPr>
        <p:spPr>
          <a:xfrm>
            <a:off x="2959924" y="1661716"/>
            <a:ext cx="559279" cy="523220"/>
          </a:xfrm>
          <a:prstGeom prst="rect">
            <a:avLst/>
          </a:prstGeom>
          <a:noFill/>
        </p:spPr>
        <p:txBody>
          <a:bodyPr wrap="square" rtlCol="0">
            <a:spAutoFit/>
          </a:bodyPr>
          <a:lstStyle/>
          <a:p>
            <a:r>
              <a:rPr lang="en-US" sz="2800" dirty="0">
                <a:solidFill>
                  <a:schemeClr val="accent1"/>
                </a:solidFill>
                <a:latin typeface="Calibri" charset="0"/>
                <a:ea typeface="Calibri" charset="0"/>
                <a:cs typeface="Calibri" charset="0"/>
              </a:rPr>
              <a:t>y</a:t>
            </a:r>
          </a:p>
        </p:txBody>
      </p:sp>
      <p:sp>
        <p:nvSpPr>
          <p:cNvPr id="41" name="Oval 25"/>
          <p:cNvSpPr>
            <a:spLocks noChangeArrowheads="1"/>
          </p:cNvSpPr>
          <p:nvPr/>
        </p:nvSpPr>
        <p:spPr bwMode="auto">
          <a:xfrm flipH="1">
            <a:off x="7250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2" name="Oval 26"/>
          <p:cNvSpPr>
            <a:spLocks noChangeArrowheads="1"/>
          </p:cNvSpPr>
          <p:nvPr/>
        </p:nvSpPr>
        <p:spPr bwMode="auto">
          <a:xfrm flipH="1">
            <a:off x="7402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3" name="Oval 27"/>
          <p:cNvSpPr>
            <a:spLocks noChangeArrowheads="1"/>
          </p:cNvSpPr>
          <p:nvPr/>
        </p:nvSpPr>
        <p:spPr bwMode="auto">
          <a:xfrm flipH="1">
            <a:off x="7555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4" name="Oval 28"/>
          <p:cNvSpPr>
            <a:spLocks noChangeArrowheads="1"/>
          </p:cNvSpPr>
          <p:nvPr/>
        </p:nvSpPr>
        <p:spPr bwMode="auto">
          <a:xfrm flipH="1">
            <a:off x="8545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5" name="Oval 29"/>
          <p:cNvSpPr>
            <a:spLocks noChangeArrowheads="1"/>
          </p:cNvSpPr>
          <p:nvPr/>
        </p:nvSpPr>
        <p:spPr bwMode="auto">
          <a:xfrm flipH="1">
            <a:off x="77077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6" name="Oval 30"/>
          <p:cNvSpPr>
            <a:spLocks noChangeArrowheads="1"/>
          </p:cNvSpPr>
          <p:nvPr/>
        </p:nvSpPr>
        <p:spPr bwMode="auto">
          <a:xfrm flipH="1">
            <a:off x="8926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7" name="Oval 31"/>
          <p:cNvSpPr>
            <a:spLocks noChangeArrowheads="1"/>
          </p:cNvSpPr>
          <p:nvPr/>
        </p:nvSpPr>
        <p:spPr bwMode="auto">
          <a:xfrm flipH="1">
            <a:off x="7098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8" name="Oval 32"/>
          <p:cNvSpPr>
            <a:spLocks noChangeArrowheads="1"/>
          </p:cNvSpPr>
          <p:nvPr/>
        </p:nvSpPr>
        <p:spPr bwMode="auto">
          <a:xfrm flipH="1">
            <a:off x="9307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9" name="Oval 33"/>
          <p:cNvSpPr>
            <a:spLocks noChangeArrowheads="1"/>
          </p:cNvSpPr>
          <p:nvPr/>
        </p:nvSpPr>
        <p:spPr bwMode="auto">
          <a:xfrm flipH="1">
            <a:off x="8012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0" name="Oval 34"/>
          <p:cNvSpPr>
            <a:spLocks noChangeArrowheads="1"/>
          </p:cNvSpPr>
          <p:nvPr/>
        </p:nvSpPr>
        <p:spPr bwMode="auto">
          <a:xfrm flipH="1">
            <a:off x="8241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1" name="Oval 35"/>
          <p:cNvSpPr>
            <a:spLocks noChangeArrowheads="1"/>
          </p:cNvSpPr>
          <p:nvPr/>
        </p:nvSpPr>
        <p:spPr bwMode="auto">
          <a:xfrm flipH="1">
            <a:off x="7860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2" name="Oval 36"/>
          <p:cNvSpPr>
            <a:spLocks noChangeArrowheads="1"/>
          </p:cNvSpPr>
          <p:nvPr/>
        </p:nvSpPr>
        <p:spPr bwMode="auto">
          <a:xfrm flipH="1">
            <a:off x="6793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3" name="Oval 37"/>
          <p:cNvSpPr>
            <a:spLocks noChangeArrowheads="1"/>
          </p:cNvSpPr>
          <p:nvPr/>
        </p:nvSpPr>
        <p:spPr bwMode="auto">
          <a:xfrm flipH="1">
            <a:off x="9536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4" name="Oval 38"/>
          <p:cNvSpPr>
            <a:spLocks noChangeArrowheads="1"/>
          </p:cNvSpPr>
          <p:nvPr/>
        </p:nvSpPr>
        <p:spPr bwMode="auto">
          <a:xfrm flipH="1">
            <a:off x="8698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5" name="Oval 39"/>
          <p:cNvSpPr>
            <a:spLocks noChangeArrowheads="1"/>
          </p:cNvSpPr>
          <p:nvPr/>
        </p:nvSpPr>
        <p:spPr bwMode="auto">
          <a:xfrm flipH="1">
            <a:off x="9079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6" name="Oval 40"/>
          <p:cNvSpPr>
            <a:spLocks noChangeArrowheads="1"/>
          </p:cNvSpPr>
          <p:nvPr/>
        </p:nvSpPr>
        <p:spPr bwMode="auto">
          <a:xfrm flipH="1">
            <a:off x="9155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7" name="Oval 41"/>
          <p:cNvSpPr>
            <a:spLocks noChangeArrowheads="1"/>
          </p:cNvSpPr>
          <p:nvPr/>
        </p:nvSpPr>
        <p:spPr bwMode="auto">
          <a:xfrm flipH="1">
            <a:off x="54217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8" name="Oval 43"/>
          <p:cNvSpPr>
            <a:spLocks noChangeArrowheads="1"/>
          </p:cNvSpPr>
          <p:nvPr/>
        </p:nvSpPr>
        <p:spPr bwMode="auto">
          <a:xfrm flipH="1">
            <a:off x="4735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9" name="Oval 12"/>
          <p:cNvSpPr>
            <a:spLocks noChangeArrowheads="1"/>
          </p:cNvSpPr>
          <p:nvPr/>
        </p:nvSpPr>
        <p:spPr bwMode="auto">
          <a:xfrm>
            <a:off x="40451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0" name="Oval 13"/>
          <p:cNvSpPr>
            <a:spLocks noChangeArrowheads="1"/>
          </p:cNvSpPr>
          <p:nvPr/>
        </p:nvSpPr>
        <p:spPr bwMode="auto">
          <a:xfrm>
            <a:off x="4121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1" name="Oval 14"/>
          <p:cNvSpPr>
            <a:spLocks noChangeArrowheads="1"/>
          </p:cNvSpPr>
          <p:nvPr/>
        </p:nvSpPr>
        <p:spPr bwMode="auto">
          <a:xfrm flipV="1">
            <a:off x="4197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2" name="Oval 15"/>
          <p:cNvSpPr>
            <a:spLocks noChangeArrowheads="1"/>
          </p:cNvSpPr>
          <p:nvPr/>
        </p:nvSpPr>
        <p:spPr bwMode="auto">
          <a:xfrm flipV="1">
            <a:off x="4502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3" name="Oval 16"/>
          <p:cNvSpPr>
            <a:spLocks noChangeArrowheads="1"/>
          </p:cNvSpPr>
          <p:nvPr/>
        </p:nvSpPr>
        <p:spPr bwMode="auto">
          <a:xfrm flipV="1">
            <a:off x="46547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4" name="Oval 17"/>
          <p:cNvSpPr>
            <a:spLocks noChangeArrowheads="1"/>
          </p:cNvSpPr>
          <p:nvPr/>
        </p:nvSpPr>
        <p:spPr bwMode="auto">
          <a:xfrm flipV="1">
            <a:off x="4883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5" name="Oval 18"/>
          <p:cNvSpPr>
            <a:spLocks noChangeArrowheads="1"/>
          </p:cNvSpPr>
          <p:nvPr/>
        </p:nvSpPr>
        <p:spPr bwMode="auto">
          <a:xfrm flipV="1">
            <a:off x="3816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6" name="Oval 19"/>
          <p:cNvSpPr>
            <a:spLocks noChangeArrowheads="1"/>
          </p:cNvSpPr>
          <p:nvPr/>
        </p:nvSpPr>
        <p:spPr bwMode="auto">
          <a:xfrm flipV="1">
            <a:off x="43499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7" name="Oval 20"/>
          <p:cNvSpPr>
            <a:spLocks noChangeArrowheads="1"/>
          </p:cNvSpPr>
          <p:nvPr/>
        </p:nvSpPr>
        <p:spPr bwMode="auto">
          <a:xfrm flipV="1">
            <a:off x="51881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8" name="Oval 21"/>
          <p:cNvSpPr>
            <a:spLocks noChangeArrowheads="1"/>
          </p:cNvSpPr>
          <p:nvPr/>
        </p:nvSpPr>
        <p:spPr bwMode="auto">
          <a:xfrm flipV="1">
            <a:off x="5340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9" name="Oval 22"/>
          <p:cNvSpPr>
            <a:spLocks noChangeArrowheads="1"/>
          </p:cNvSpPr>
          <p:nvPr/>
        </p:nvSpPr>
        <p:spPr bwMode="auto">
          <a:xfrm flipV="1">
            <a:off x="54929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0" name="Oval 23"/>
          <p:cNvSpPr>
            <a:spLocks noChangeArrowheads="1"/>
          </p:cNvSpPr>
          <p:nvPr/>
        </p:nvSpPr>
        <p:spPr bwMode="auto">
          <a:xfrm flipV="1">
            <a:off x="65597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1" name="Oval 24"/>
          <p:cNvSpPr>
            <a:spLocks noChangeArrowheads="1"/>
          </p:cNvSpPr>
          <p:nvPr/>
        </p:nvSpPr>
        <p:spPr bwMode="auto">
          <a:xfrm flipV="1">
            <a:off x="4959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2" name="Oval 42"/>
          <p:cNvSpPr>
            <a:spLocks noChangeArrowheads="1"/>
          </p:cNvSpPr>
          <p:nvPr/>
        </p:nvSpPr>
        <p:spPr bwMode="auto">
          <a:xfrm flipV="1">
            <a:off x="7931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3" name="TextBox 2"/>
          <p:cNvSpPr txBox="1"/>
          <p:nvPr/>
        </p:nvSpPr>
        <p:spPr>
          <a:xfrm>
            <a:off x="5421706" y="5090160"/>
            <a:ext cx="3276600" cy="369332"/>
          </a:xfrm>
          <a:prstGeom prst="rect">
            <a:avLst/>
          </a:prstGeom>
          <a:noFill/>
        </p:spPr>
        <p:txBody>
          <a:bodyPr wrap="square" rtlCol="0">
            <a:spAutoFit/>
          </a:bodyPr>
          <a:lstStyle/>
          <a:p>
            <a:r>
              <a:rPr lang="en-US" dirty="0">
                <a:solidFill>
                  <a:schemeClr val="accent1"/>
                </a:solidFill>
              </a:rPr>
              <a:t>Hours of Studying</a:t>
            </a:r>
          </a:p>
        </p:txBody>
      </p:sp>
      <p:sp>
        <p:nvSpPr>
          <p:cNvPr id="73" name="TextBox 72"/>
          <p:cNvSpPr txBox="1"/>
          <p:nvPr/>
        </p:nvSpPr>
        <p:spPr>
          <a:xfrm>
            <a:off x="1308155" y="3200232"/>
            <a:ext cx="3276600" cy="369332"/>
          </a:xfrm>
          <a:prstGeom prst="rect">
            <a:avLst/>
          </a:prstGeom>
          <a:noFill/>
        </p:spPr>
        <p:txBody>
          <a:bodyPr wrap="square" rtlCol="0">
            <a:spAutoFit/>
          </a:bodyPr>
          <a:lstStyle/>
          <a:p>
            <a:r>
              <a:rPr lang="en-US">
                <a:solidFill>
                  <a:schemeClr val="accent1"/>
                </a:solidFill>
              </a:rPr>
              <a:t>Passed Exam?</a:t>
            </a:r>
            <a:endParaRPr lang="en-US" dirty="0">
              <a:solidFill>
                <a:schemeClr val="accent1"/>
              </a:solidFill>
            </a:endParaRPr>
          </a:p>
        </p:txBody>
      </p:sp>
      <p:cxnSp>
        <p:nvCxnSpPr>
          <p:cNvPr id="12" name="Straight Arrow Connector 11">
            <a:extLst>
              <a:ext uri="{FF2B5EF4-FFF2-40B4-BE49-F238E27FC236}">
                <a16:creationId xmlns:a16="http://schemas.microsoft.com/office/drawing/2014/main" id="{C244E78E-C250-184B-B0C7-F74153920B74}"/>
              </a:ext>
            </a:extLst>
          </p:cNvPr>
          <p:cNvCxnSpPr>
            <a:cxnSpLocks/>
          </p:cNvCxnSpPr>
          <p:nvPr/>
        </p:nvCxnSpPr>
        <p:spPr>
          <a:xfrm flipV="1">
            <a:off x="4121309" y="1475874"/>
            <a:ext cx="4424597" cy="4283243"/>
          </a:xfrm>
          <a:prstGeom prst="straightConnector1">
            <a:avLst/>
          </a:prstGeom>
          <a:ln w="571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Content Placeholder 2">
            <a:extLst>
              <a:ext uri="{FF2B5EF4-FFF2-40B4-BE49-F238E27FC236}">
                <a16:creationId xmlns:a16="http://schemas.microsoft.com/office/drawing/2014/main" id="{05DF61AD-2827-0247-9F11-425445BB34B0}"/>
              </a:ext>
            </a:extLst>
          </p:cNvPr>
          <p:cNvSpPr>
            <a:spLocks noGrp="1"/>
          </p:cNvSpPr>
          <p:nvPr>
            <p:ph idx="1"/>
          </p:nvPr>
        </p:nvSpPr>
        <p:spPr>
          <a:xfrm>
            <a:off x="80554" y="1066868"/>
            <a:ext cx="10515600" cy="4351338"/>
          </a:xfrm>
        </p:spPr>
        <p:txBody>
          <a:bodyPr>
            <a:normAutofit/>
          </a:bodyPr>
          <a:lstStyle/>
          <a:p>
            <a:pPr>
              <a:spcBef>
                <a:spcPct val="50000"/>
              </a:spcBef>
              <a:defRPr/>
            </a:pPr>
            <a:r>
              <a:rPr lang="en-US" sz="2400" dirty="0"/>
              <a:t>The value of “Passed Exam” is higher if a student studies more</a:t>
            </a:r>
            <a:endParaRPr lang="en-US" altLang="en-US" sz="2400" dirty="0">
              <a:ea typeface="Arial" charset="0"/>
              <a:cs typeface="Arial" charset="0"/>
            </a:endParaRPr>
          </a:p>
        </p:txBody>
      </p:sp>
    </p:spTree>
    <p:extLst>
      <p:ext uri="{BB962C8B-B14F-4D97-AF65-F5344CB8AC3E}">
        <p14:creationId xmlns:p14="http://schemas.microsoft.com/office/powerpoint/2010/main" val="203281796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Calibri" charset="0"/>
                <a:cs typeface="Calibri" charset="0"/>
              </a:rPr>
              <a:t>Logistic Regression Classification</a:t>
            </a:r>
          </a:p>
        </p:txBody>
      </p:sp>
      <p:sp>
        <p:nvSpPr>
          <p:cNvPr id="4" name="Slide Number Placeholder 3"/>
          <p:cNvSpPr>
            <a:spLocks noGrp="1"/>
          </p:cNvSpPr>
          <p:nvPr>
            <p:ph type="sldNum" sz="quarter" idx="12"/>
          </p:nvPr>
        </p:nvSpPr>
        <p:spPr/>
        <p:txBody>
          <a:bodyPr/>
          <a:lstStyle/>
          <a:p>
            <a:fld id="{5ACD0CF0-90CC-9C41-A77B-2776398A8C8B}" type="slidenum">
              <a:rPr lang="en-US" smtClean="0">
                <a:latin typeface="Calibri" charset="0"/>
                <a:ea typeface="Calibri" charset="0"/>
                <a:cs typeface="Calibri" charset="0"/>
              </a:rPr>
              <a:pPr/>
              <a:t>145</a:t>
            </a:fld>
            <a:endParaRPr lang="en-US" dirty="0">
              <a:latin typeface="Calibri" charset="0"/>
              <a:ea typeface="Calibri" charset="0"/>
              <a:cs typeface="Calibri" charset="0"/>
            </a:endParaRPr>
          </a:p>
        </p:txBody>
      </p:sp>
      <p:pic>
        <p:nvPicPr>
          <p:cNvPr id="11" name="Picture 10">
            <a:extLst>
              <a:ext uri="{FF2B5EF4-FFF2-40B4-BE49-F238E27FC236}">
                <a16:creationId xmlns:a16="http://schemas.microsoft.com/office/drawing/2014/main" id="{886C714A-F509-044B-A72C-2DA6B2682D07}"/>
              </a:ext>
            </a:extLst>
          </p:cNvPr>
          <p:cNvPicPr>
            <a:picLocks noChangeAspect="1"/>
          </p:cNvPicPr>
          <p:nvPr/>
        </p:nvPicPr>
        <p:blipFill>
          <a:blip r:embed="rId2"/>
          <a:stretch>
            <a:fillRect/>
          </a:stretch>
        </p:blipFill>
        <p:spPr>
          <a:xfrm>
            <a:off x="6872360" y="2475863"/>
            <a:ext cx="4468702" cy="2290011"/>
          </a:xfrm>
          <a:prstGeom prst="rect">
            <a:avLst/>
          </a:prstGeom>
        </p:spPr>
      </p:pic>
      <mc:AlternateContent xmlns:mc="http://schemas.openxmlformats.org/markup-compatibility/2006" xmlns:a14="http://schemas.microsoft.com/office/drawing/2010/main">
        <mc:Choice Requires="a14">
          <p:sp>
            <p:nvSpPr>
              <p:cNvPr id="74" name="Content Placeholder 2">
                <a:extLst>
                  <a:ext uri="{FF2B5EF4-FFF2-40B4-BE49-F238E27FC236}">
                    <a16:creationId xmlns:a16="http://schemas.microsoft.com/office/drawing/2014/main" id="{FEBDC346-AA3C-0245-B9F8-59FFC51D0893}"/>
                  </a:ext>
                </a:extLst>
              </p:cNvPr>
              <p:cNvSpPr>
                <a:spLocks noGrp="1"/>
              </p:cNvSpPr>
              <p:nvPr>
                <p:ph idx="1"/>
              </p:nvPr>
            </p:nvSpPr>
            <p:spPr>
              <a:xfrm>
                <a:off x="80555" y="1066868"/>
                <a:ext cx="6791806" cy="4351338"/>
              </a:xfrm>
            </p:spPr>
            <p:txBody>
              <a:bodyPr>
                <a:normAutofit lnSpcReduction="10000"/>
              </a:bodyPr>
              <a:lstStyle/>
              <a:p>
                <a:pPr>
                  <a:spcBef>
                    <a:spcPct val="50000"/>
                  </a:spcBef>
                  <a:defRPr/>
                </a:pPr>
                <a:r>
                  <a:rPr lang="en-US" sz="2400" dirty="0"/>
                  <a:t>Linear Model</a:t>
                </a:r>
              </a:p>
              <a:p>
                <a:pPr lvl="1">
                  <a:spcBef>
                    <a:spcPct val="50000"/>
                  </a:spcBef>
                  <a:defRPr/>
                </a:pPr>
                <a14:m>
                  <m:oMath xmlns:m="http://schemas.openxmlformats.org/officeDocument/2006/math">
                    <m:r>
                      <a:rPr lang="en-US" altLang="en-US" sz="2000" b="0" i="1" smtClean="0">
                        <a:latin typeface="Cambria Math" panose="02040503050406030204" pitchFamily="18" charset="0"/>
                        <a:ea typeface="Arial" charset="0"/>
                        <a:cs typeface="Arial" charset="0"/>
                      </a:rPr>
                      <m:t>𝑃𝑎𝑠𝑠</m:t>
                    </m:r>
                    <m:r>
                      <a:rPr lang="en-US" altLang="en-US" sz="2000" b="0" i="1" smtClean="0">
                        <a:latin typeface="Cambria Math" panose="02040503050406030204" pitchFamily="18" charset="0"/>
                        <a:ea typeface="Arial" charset="0"/>
                        <a:cs typeface="Arial" charset="0"/>
                      </a:rPr>
                      <m:t>= </m:t>
                    </m:r>
                    <m:sSub>
                      <m:sSubPr>
                        <m:ctrlPr>
                          <a:rPr lang="en-US" altLang="en-US" sz="2000" b="0" i="1" smtClean="0">
                            <a:latin typeface="Cambria Math" panose="02040503050406030204" pitchFamily="18" charset="0"/>
                            <a:ea typeface="Cambria Math" panose="02040503050406030204" pitchFamily="18" charset="0"/>
                            <a:cs typeface="Arial" charset="0"/>
                          </a:rPr>
                        </m:ctrlPr>
                      </m:sSubPr>
                      <m:e>
                        <m:r>
                          <a:rPr lang="en-US" altLang="en-US" sz="2000" b="0" i="1" smtClean="0">
                            <a:latin typeface="Cambria Math" panose="02040503050406030204" pitchFamily="18" charset="0"/>
                            <a:ea typeface="Cambria Math" panose="02040503050406030204" pitchFamily="18" charset="0"/>
                            <a:cs typeface="Arial" charset="0"/>
                          </a:rPr>
                          <m:t>𝛽</m:t>
                        </m:r>
                      </m:e>
                      <m:sub>
                        <m:r>
                          <a:rPr lang="en-US" altLang="en-US" sz="2000" b="0" i="1" smtClean="0">
                            <a:latin typeface="Cambria Math" panose="02040503050406030204" pitchFamily="18" charset="0"/>
                            <a:ea typeface="Cambria Math" panose="02040503050406030204" pitchFamily="18" charset="0"/>
                            <a:cs typeface="Arial" charset="0"/>
                          </a:rPr>
                          <m:t>0</m:t>
                        </m:r>
                      </m:sub>
                    </m:sSub>
                    <m:r>
                      <a:rPr lang="en-US" altLang="en-US" sz="2000" b="0" i="1" smtClean="0">
                        <a:latin typeface="Cambria Math" panose="02040503050406030204" pitchFamily="18" charset="0"/>
                        <a:ea typeface="Cambria Math" panose="02040503050406030204" pitchFamily="18" charset="0"/>
                        <a:cs typeface="Arial" charset="0"/>
                      </a:rPr>
                      <m:t>+</m:t>
                    </m:r>
                    <m:sSub>
                      <m:sSubPr>
                        <m:ctrlPr>
                          <a:rPr lang="en-US" altLang="en-US" sz="2000" b="0" i="1" smtClean="0">
                            <a:latin typeface="Cambria Math" panose="02040503050406030204" pitchFamily="18" charset="0"/>
                            <a:ea typeface="Cambria Math" panose="02040503050406030204" pitchFamily="18" charset="0"/>
                            <a:cs typeface="Arial" charset="0"/>
                          </a:rPr>
                        </m:ctrlPr>
                      </m:sSubPr>
                      <m:e>
                        <m:r>
                          <a:rPr lang="en-US" altLang="en-US" sz="2000" b="0" i="1" smtClean="0">
                            <a:latin typeface="Cambria Math" panose="02040503050406030204" pitchFamily="18" charset="0"/>
                            <a:ea typeface="Cambria Math" panose="02040503050406030204" pitchFamily="18" charset="0"/>
                            <a:cs typeface="Arial" charset="0"/>
                          </a:rPr>
                          <m:t>𝛽</m:t>
                        </m:r>
                      </m:e>
                      <m:sub>
                        <m:r>
                          <a:rPr lang="en-US" altLang="en-US" sz="2000" b="0" i="1" smtClean="0">
                            <a:latin typeface="Cambria Math" panose="02040503050406030204" pitchFamily="18" charset="0"/>
                            <a:ea typeface="Cambria Math" panose="02040503050406030204" pitchFamily="18" charset="0"/>
                            <a:cs typeface="Arial" charset="0"/>
                          </a:rPr>
                          <m:t>1</m:t>
                        </m:r>
                      </m:sub>
                    </m:sSub>
                    <m:r>
                      <a:rPr lang="en-US" altLang="en-US" sz="2000" b="0" i="1" smtClean="0">
                        <a:latin typeface="Cambria Math" panose="02040503050406030204" pitchFamily="18" charset="0"/>
                        <a:ea typeface="Cambria Math" panose="02040503050406030204" pitchFamily="18" charset="0"/>
                        <a:cs typeface="Arial" charset="0"/>
                      </a:rPr>
                      <m:t>h𝑜𝑢𝑟𝑠</m:t>
                    </m:r>
                    <m:r>
                      <a:rPr lang="en-US" altLang="en-US" sz="2000" b="0" i="1" smtClean="0">
                        <a:latin typeface="Cambria Math" panose="02040503050406030204" pitchFamily="18" charset="0"/>
                        <a:ea typeface="Cambria Math" panose="02040503050406030204" pitchFamily="18" charset="0"/>
                        <a:cs typeface="Arial" charset="0"/>
                      </a:rPr>
                      <m:t> </m:t>
                    </m:r>
                    <m:r>
                      <a:rPr lang="en-US" altLang="en-US" sz="2000" b="0" i="1" smtClean="0">
                        <a:latin typeface="Cambria Math" panose="02040503050406030204" pitchFamily="18" charset="0"/>
                        <a:ea typeface="Cambria Math" panose="02040503050406030204" pitchFamily="18" charset="0"/>
                        <a:cs typeface="Arial" charset="0"/>
                      </a:rPr>
                      <m:t>𝑜𝑓</m:t>
                    </m:r>
                    <m:r>
                      <a:rPr lang="en-US" altLang="en-US" sz="2000" b="0" i="1" smtClean="0">
                        <a:latin typeface="Cambria Math" panose="02040503050406030204" pitchFamily="18" charset="0"/>
                        <a:ea typeface="Cambria Math" panose="02040503050406030204" pitchFamily="18" charset="0"/>
                        <a:cs typeface="Arial" charset="0"/>
                      </a:rPr>
                      <m:t> </m:t>
                    </m:r>
                    <m:r>
                      <a:rPr lang="en-US" altLang="en-US" sz="2000" b="0" i="1" smtClean="0">
                        <a:latin typeface="Cambria Math" panose="02040503050406030204" pitchFamily="18" charset="0"/>
                        <a:ea typeface="Cambria Math" panose="02040503050406030204" pitchFamily="18" charset="0"/>
                        <a:cs typeface="Arial" charset="0"/>
                      </a:rPr>
                      <m:t>𝑠𝑡𝑢𝑑𝑦𝑖𝑛𝑔</m:t>
                    </m:r>
                    <m:r>
                      <a:rPr lang="en-US" altLang="en-US" sz="2000" b="0" i="1" smtClean="0">
                        <a:latin typeface="Cambria Math" panose="02040503050406030204" pitchFamily="18" charset="0"/>
                        <a:ea typeface="Cambria Math" panose="02040503050406030204" pitchFamily="18" charset="0"/>
                        <a:cs typeface="Arial" charset="0"/>
                      </a:rPr>
                      <m:t>+ </m:t>
                    </m:r>
                    <m:r>
                      <a:rPr lang="en-US" altLang="en-US" sz="2000" b="0" i="1" smtClean="0">
                        <a:latin typeface="Cambria Math" panose="02040503050406030204" pitchFamily="18" charset="0"/>
                        <a:ea typeface="Cambria Math" panose="02040503050406030204" pitchFamily="18" charset="0"/>
                        <a:cs typeface="Arial" charset="0"/>
                      </a:rPr>
                      <m:t>𝜀</m:t>
                    </m:r>
                  </m:oMath>
                </a14:m>
                <a:endParaRPr lang="en-US" altLang="en-US" sz="2000" dirty="0">
                  <a:ea typeface="Arial" charset="0"/>
                  <a:cs typeface="Arial" charset="0"/>
                </a:endParaRPr>
              </a:p>
              <a:p>
                <a:pPr>
                  <a:spcBef>
                    <a:spcPct val="50000"/>
                  </a:spcBef>
                  <a:defRPr/>
                </a:pPr>
                <a:r>
                  <a:rPr lang="en-US" altLang="en-US" sz="2400" dirty="0">
                    <a:ea typeface="Arial" charset="0"/>
                    <a:cs typeface="Arial" charset="0"/>
                  </a:rPr>
                  <a:t>Problem</a:t>
                </a:r>
              </a:p>
              <a:p>
                <a:pPr lvl="1">
                  <a:spcBef>
                    <a:spcPct val="50000"/>
                  </a:spcBef>
                  <a:defRPr/>
                </a:pPr>
                <a:r>
                  <a:rPr lang="en-US" altLang="en-US" sz="2000" dirty="0">
                    <a:ea typeface="Arial" charset="0"/>
                    <a:cs typeface="Arial" charset="0"/>
                  </a:rPr>
                  <a:t>We want to see what makes the dependent variable change from a 0 to a 1</a:t>
                </a:r>
              </a:p>
              <a:p>
                <a:pPr lvl="1">
                  <a:spcBef>
                    <a:spcPct val="50000"/>
                  </a:spcBef>
                  <a:defRPr/>
                </a:pPr>
                <a:r>
                  <a:rPr lang="en-US" altLang="en-US" sz="2000" dirty="0">
                    <a:ea typeface="Arial" charset="0"/>
                    <a:cs typeface="Arial" charset="0"/>
                  </a:rPr>
                  <a:t>This can also be interpreted as what increases the likelihood of passing, or </a:t>
                </a:r>
                <a14:m>
                  <m:oMath xmlns:m="http://schemas.openxmlformats.org/officeDocument/2006/math">
                    <m:r>
                      <a:rPr lang="en-US" altLang="en-US" sz="2000" i="1" dirty="0" smtClean="0">
                        <a:latin typeface="Cambria Math" panose="02040503050406030204" pitchFamily="18" charset="0"/>
                        <a:ea typeface="Arial" charset="0"/>
                        <a:cs typeface="Arial" charset="0"/>
                      </a:rPr>
                      <m:t>𝑃</m:t>
                    </m:r>
                    <m:r>
                      <a:rPr lang="en-US" altLang="en-US" sz="2000" i="1" dirty="0" smtClean="0">
                        <a:latin typeface="Cambria Math" panose="02040503050406030204" pitchFamily="18" charset="0"/>
                        <a:ea typeface="Arial" charset="0"/>
                        <a:cs typeface="Arial" charset="0"/>
                      </a:rPr>
                      <m:t>(</m:t>
                    </m:r>
                    <m:r>
                      <a:rPr lang="en-US" altLang="en-US" sz="2000" i="1" dirty="0" smtClean="0">
                        <a:latin typeface="Cambria Math" panose="02040503050406030204" pitchFamily="18" charset="0"/>
                        <a:ea typeface="Arial" charset="0"/>
                        <a:cs typeface="Arial" charset="0"/>
                      </a:rPr>
                      <m:t>𝑝𝑎𝑠𝑠</m:t>
                    </m:r>
                    <m:r>
                      <a:rPr lang="en-US" altLang="en-US" sz="2000" i="1" dirty="0" smtClean="0">
                        <a:latin typeface="Cambria Math" panose="02040503050406030204" pitchFamily="18" charset="0"/>
                        <a:ea typeface="Arial" charset="0"/>
                        <a:cs typeface="Arial" charset="0"/>
                      </a:rPr>
                      <m:t>=1) </m:t>
                    </m:r>
                  </m:oMath>
                </a14:m>
                <a:r>
                  <a:rPr lang="en-US" altLang="en-US" sz="2000" dirty="0">
                    <a:ea typeface="Arial" charset="0"/>
                    <a:cs typeface="Arial" charset="0"/>
                  </a:rPr>
                  <a:t>which we can simply denote as </a:t>
                </a:r>
                <a14:m>
                  <m:oMath xmlns:m="http://schemas.openxmlformats.org/officeDocument/2006/math">
                    <m:r>
                      <a:rPr lang="en-US" altLang="en-US" sz="2000" i="1" dirty="0" smtClean="0">
                        <a:latin typeface="Cambria Math" panose="02040503050406030204" pitchFamily="18" charset="0"/>
                        <a:ea typeface="Arial" charset="0"/>
                        <a:cs typeface="Arial" charset="0"/>
                      </a:rPr>
                      <m:t>𝑝</m:t>
                    </m:r>
                  </m:oMath>
                </a14:m>
                <a:r>
                  <a:rPr lang="en-US" altLang="en-US" sz="2000" dirty="0">
                    <a:ea typeface="Arial" charset="0"/>
                    <a:cs typeface="Arial" charset="0"/>
                  </a:rPr>
                  <a:t>.</a:t>
                </a:r>
              </a:p>
              <a:p>
                <a:pPr lvl="1">
                  <a:spcBef>
                    <a:spcPct val="50000"/>
                  </a:spcBef>
                  <a:defRPr/>
                </a:pPr>
                <a:r>
                  <a:rPr lang="en-US" altLang="en-US" sz="2000" dirty="0">
                    <a:ea typeface="Arial" charset="0"/>
                    <a:cs typeface="Arial" charset="0"/>
                  </a:rPr>
                  <a:t>We should then be able to re-write the linear model as </a:t>
                </a:r>
              </a:p>
              <a:p>
                <a:pPr lvl="1">
                  <a:spcBef>
                    <a:spcPct val="50000"/>
                  </a:spcBef>
                  <a:defRPr/>
                </a:pPr>
                <a14:m>
                  <m:oMath xmlns:m="http://schemas.openxmlformats.org/officeDocument/2006/math">
                    <m:r>
                      <a:rPr lang="en-US" altLang="en-US" sz="2000" i="1" dirty="0">
                        <a:latin typeface="Cambria Math" panose="02040503050406030204" pitchFamily="18" charset="0"/>
                        <a:ea typeface="Arial" charset="0"/>
                        <a:cs typeface="Arial" charset="0"/>
                      </a:rPr>
                      <m:t>𝑃</m:t>
                    </m:r>
                    <m:d>
                      <m:dPr>
                        <m:ctrlPr>
                          <a:rPr lang="en-US" altLang="en-US" sz="2000" i="1" dirty="0">
                            <a:latin typeface="Cambria Math" panose="02040503050406030204" pitchFamily="18" charset="0"/>
                            <a:ea typeface="Arial" charset="0"/>
                            <a:cs typeface="Arial" charset="0"/>
                          </a:rPr>
                        </m:ctrlPr>
                      </m:dPr>
                      <m:e>
                        <m:r>
                          <a:rPr lang="en-US" altLang="en-US" sz="2000" i="1" dirty="0">
                            <a:latin typeface="Cambria Math" panose="02040503050406030204" pitchFamily="18" charset="0"/>
                            <a:ea typeface="Arial" charset="0"/>
                            <a:cs typeface="Arial" charset="0"/>
                          </a:rPr>
                          <m:t>𝑝𝑎𝑠𝑠</m:t>
                        </m:r>
                        <m:r>
                          <a:rPr lang="en-US" altLang="en-US" sz="2000" i="1" dirty="0">
                            <a:latin typeface="Cambria Math" panose="02040503050406030204" pitchFamily="18" charset="0"/>
                            <a:ea typeface="Arial" charset="0"/>
                            <a:cs typeface="Arial" charset="0"/>
                          </a:rPr>
                          <m:t>=1</m:t>
                        </m:r>
                      </m:e>
                    </m:d>
                    <m:r>
                      <a:rPr lang="en-US" altLang="en-US" sz="2000" b="0" i="1" dirty="0" smtClean="0">
                        <a:latin typeface="Cambria Math" panose="02040503050406030204" pitchFamily="18" charset="0"/>
                        <a:ea typeface="Arial" charset="0"/>
                        <a:cs typeface="Arial" charset="0"/>
                      </a:rPr>
                      <m:t>=</m:t>
                    </m:r>
                    <m:r>
                      <a:rPr lang="en-US" altLang="en-US" sz="2000" b="0" i="1" dirty="0" smtClean="0">
                        <a:latin typeface="Cambria Math" panose="02040503050406030204" pitchFamily="18" charset="0"/>
                        <a:ea typeface="Arial" charset="0"/>
                        <a:cs typeface="Arial" charset="0"/>
                      </a:rPr>
                      <m:t>𝑝</m:t>
                    </m:r>
                    <m:r>
                      <a:rPr lang="en-US" altLang="en-US" sz="2000" b="0" i="1" dirty="0" smtClean="0">
                        <a:latin typeface="Cambria Math" panose="02040503050406030204" pitchFamily="18" charset="0"/>
                        <a:ea typeface="Arial" charset="0"/>
                        <a:cs typeface="Arial" charset="0"/>
                      </a:rPr>
                      <m:t>=</m:t>
                    </m:r>
                    <m:sSub>
                      <m:sSubPr>
                        <m:ctrlPr>
                          <a:rPr lang="en-US" altLang="en-US" sz="2000" i="1">
                            <a:latin typeface="Cambria Math" panose="02040503050406030204" pitchFamily="18" charset="0"/>
                            <a:ea typeface="Cambria Math" panose="02040503050406030204" pitchFamily="18" charset="0"/>
                            <a:cs typeface="Arial" charset="0"/>
                          </a:rPr>
                        </m:ctrlPr>
                      </m:sSubPr>
                      <m:e>
                        <m:r>
                          <a:rPr lang="en-US" altLang="en-US" sz="2000" i="1">
                            <a:latin typeface="Cambria Math" panose="02040503050406030204" pitchFamily="18" charset="0"/>
                            <a:ea typeface="Cambria Math" panose="02040503050406030204" pitchFamily="18" charset="0"/>
                            <a:cs typeface="Arial" charset="0"/>
                          </a:rPr>
                          <m:t>𝛽</m:t>
                        </m:r>
                      </m:e>
                      <m:sub>
                        <m:r>
                          <a:rPr lang="en-US" altLang="en-US" sz="2000" i="1">
                            <a:latin typeface="Cambria Math" panose="02040503050406030204" pitchFamily="18" charset="0"/>
                            <a:ea typeface="Cambria Math" panose="02040503050406030204" pitchFamily="18" charset="0"/>
                            <a:cs typeface="Arial" charset="0"/>
                          </a:rPr>
                          <m:t>0</m:t>
                        </m:r>
                      </m:sub>
                    </m:sSub>
                    <m:r>
                      <a:rPr lang="en-US" altLang="en-US" sz="2000" i="1">
                        <a:latin typeface="Cambria Math" panose="02040503050406030204" pitchFamily="18" charset="0"/>
                        <a:ea typeface="Cambria Math" panose="02040503050406030204" pitchFamily="18" charset="0"/>
                        <a:cs typeface="Arial" charset="0"/>
                      </a:rPr>
                      <m:t>+</m:t>
                    </m:r>
                    <m:sSub>
                      <m:sSubPr>
                        <m:ctrlPr>
                          <a:rPr lang="en-US" altLang="en-US" sz="2000" i="1">
                            <a:latin typeface="Cambria Math" panose="02040503050406030204" pitchFamily="18" charset="0"/>
                            <a:ea typeface="Cambria Math" panose="02040503050406030204" pitchFamily="18" charset="0"/>
                            <a:cs typeface="Arial" charset="0"/>
                          </a:rPr>
                        </m:ctrlPr>
                      </m:sSubPr>
                      <m:e>
                        <m:r>
                          <a:rPr lang="en-US" altLang="en-US" sz="2000" i="1">
                            <a:latin typeface="Cambria Math" panose="02040503050406030204" pitchFamily="18" charset="0"/>
                            <a:ea typeface="Cambria Math" panose="02040503050406030204" pitchFamily="18" charset="0"/>
                            <a:cs typeface="Arial" charset="0"/>
                          </a:rPr>
                          <m:t>𝛽</m:t>
                        </m:r>
                      </m:e>
                      <m:sub>
                        <m:r>
                          <a:rPr lang="en-US" altLang="en-US" sz="2000" i="1">
                            <a:latin typeface="Cambria Math" panose="02040503050406030204" pitchFamily="18" charset="0"/>
                            <a:ea typeface="Cambria Math" panose="02040503050406030204" pitchFamily="18" charset="0"/>
                            <a:cs typeface="Arial" charset="0"/>
                          </a:rPr>
                          <m:t>1</m:t>
                        </m:r>
                      </m:sub>
                    </m:sSub>
                    <m:r>
                      <a:rPr lang="en-US" altLang="en-US" sz="2000" i="1">
                        <a:latin typeface="Cambria Math" panose="02040503050406030204" pitchFamily="18" charset="0"/>
                        <a:ea typeface="Cambria Math" panose="02040503050406030204" pitchFamily="18" charset="0"/>
                        <a:cs typeface="Arial" charset="0"/>
                      </a:rPr>
                      <m:t>h𝑜𝑢𝑟𝑠</m:t>
                    </m:r>
                    <m:r>
                      <a:rPr lang="en-US" altLang="en-US" sz="2000" i="1">
                        <a:latin typeface="Cambria Math" panose="02040503050406030204" pitchFamily="18" charset="0"/>
                        <a:ea typeface="Cambria Math" panose="02040503050406030204" pitchFamily="18" charset="0"/>
                        <a:cs typeface="Arial" charset="0"/>
                      </a:rPr>
                      <m:t> </m:t>
                    </m:r>
                    <m:r>
                      <a:rPr lang="en-US" altLang="en-US" sz="2000" i="1">
                        <a:latin typeface="Cambria Math" panose="02040503050406030204" pitchFamily="18" charset="0"/>
                        <a:ea typeface="Cambria Math" panose="02040503050406030204" pitchFamily="18" charset="0"/>
                        <a:cs typeface="Arial" charset="0"/>
                      </a:rPr>
                      <m:t>𝑜𝑓</m:t>
                    </m:r>
                    <m:r>
                      <a:rPr lang="en-US" altLang="en-US" sz="2000" i="1">
                        <a:latin typeface="Cambria Math" panose="02040503050406030204" pitchFamily="18" charset="0"/>
                        <a:ea typeface="Cambria Math" panose="02040503050406030204" pitchFamily="18" charset="0"/>
                        <a:cs typeface="Arial" charset="0"/>
                      </a:rPr>
                      <m:t> </m:t>
                    </m:r>
                    <m:r>
                      <a:rPr lang="en-US" altLang="en-US" sz="2000" i="1">
                        <a:latin typeface="Cambria Math" panose="02040503050406030204" pitchFamily="18" charset="0"/>
                        <a:ea typeface="Cambria Math" panose="02040503050406030204" pitchFamily="18" charset="0"/>
                        <a:cs typeface="Arial" charset="0"/>
                      </a:rPr>
                      <m:t>𝑠𝑡𝑢𝑑𝑦𝑖𝑛𝑔</m:t>
                    </m:r>
                    <m:r>
                      <a:rPr lang="en-US" altLang="en-US" sz="2000" i="1">
                        <a:latin typeface="Cambria Math" panose="02040503050406030204" pitchFamily="18" charset="0"/>
                        <a:ea typeface="Cambria Math" panose="02040503050406030204" pitchFamily="18" charset="0"/>
                        <a:cs typeface="Arial" charset="0"/>
                      </a:rPr>
                      <m:t>+ </m:t>
                    </m:r>
                    <m:r>
                      <a:rPr lang="en-US" altLang="en-US" sz="2000" i="1">
                        <a:latin typeface="Cambria Math" panose="02040503050406030204" pitchFamily="18" charset="0"/>
                        <a:ea typeface="Cambria Math" panose="02040503050406030204" pitchFamily="18" charset="0"/>
                        <a:cs typeface="Arial" charset="0"/>
                      </a:rPr>
                      <m:t>𝜀</m:t>
                    </m:r>
                  </m:oMath>
                </a14:m>
                <a:endParaRPr lang="en-US" altLang="en-US" sz="2000" dirty="0">
                  <a:ea typeface="Arial" charset="0"/>
                  <a:cs typeface="Arial" charset="0"/>
                </a:endParaRPr>
              </a:p>
              <a:p>
                <a:pPr lvl="1">
                  <a:spcBef>
                    <a:spcPct val="50000"/>
                  </a:spcBef>
                  <a:defRPr/>
                </a:pPr>
                <a:r>
                  <a:rPr lang="en-US" altLang="en-US" sz="2000" dirty="0">
                    <a:ea typeface="Arial" charset="0"/>
                    <a:cs typeface="Arial" charset="0"/>
                  </a:rPr>
                  <a:t>Every additional hour of studying increases the probability of passing by </a:t>
                </a:r>
                <a14:m>
                  <m:oMath xmlns:m="http://schemas.openxmlformats.org/officeDocument/2006/math">
                    <m:r>
                      <a:rPr lang="en-US" altLang="en-US" sz="2000" i="1" dirty="0" smtClean="0">
                        <a:latin typeface="Cambria Math" panose="02040503050406030204" pitchFamily="18" charset="0"/>
                        <a:ea typeface="Arial" charset="0"/>
                        <a:cs typeface="Arial" charset="0"/>
                      </a:rPr>
                      <m:t>𝑥</m:t>
                    </m:r>
                    <m:r>
                      <a:rPr lang="en-US" altLang="en-US" sz="2000" i="1" dirty="0" smtClean="0">
                        <a:latin typeface="Cambria Math" panose="02040503050406030204" pitchFamily="18" charset="0"/>
                        <a:ea typeface="Arial" charset="0"/>
                        <a:cs typeface="Arial" charset="0"/>
                      </a:rPr>
                      <m:t>%</m:t>
                    </m:r>
                  </m:oMath>
                </a14:m>
                <a:endParaRPr lang="en-US" altLang="en-US" sz="2000" dirty="0">
                  <a:ea typeface="Arial" charset="0"/>
                  <a:cs typeface="Arial" charset="0"/>
                </a:endParaRPr>
              </a:p>
            </p:txBody>
          </p:sp>
        </mc:Choice>
        <mc:Fallback xmlns="">
          <p:sp>
            <p:nvSpPr>
              <p:cNvPr id="74" name="Content Placeholder 2">
                <a:extLst>
                  <a:ext uri="{FF2B5EF4-FFF2-40B4-BE49-F238E27FC236}">
                    <a16:creationId xmlns:a16="http://schemas.microsoft.com/office/drawing/2014/main" id="{FEBDC346-AA3C-0245-B9F8-59FFC51D0893}"/>
                  </a:ext>
                </a:extLst>
              </p:cNvPr>
              <p:cNvSpPr>
                <a:spLocks noGrp="1" noRot="1" noChangeAspect="1" noMove="1" noResize="1" noEditPoints="1" noAdjustHandles="1" noChangeArrowheads="1" noChangeShapeType="1" noTextEdit="1"/>
              </p:cNvSpPr>
              <p:nvPr>
                <p:ph idx="1"/>
              </p:nvPr>
            </p:nvSpPr>
            <p:spPr>
              <a:xfrm>
                <a:off x="80555" y="1066868"/>
                <a:ext cx="6791806" cy="4351338"/>
              </a:xfrm>
              <a:blipFill>
                <a:blip r:embed="rId3"/>
                <a:stretch>
                  <a:fillRect l="-933" t="-2915" b="-292"/>
                </a:stretch>
              </a:blipFill>
            </p:spPr>
            <p:txBody>
              <a:bodyPr/>
              <a:lstStyle/>
              <a:p>
                <a:r>
                  <a:rPr lang="en-US">
                    <a:noFill/>
                  </a:rPr>
                  <a:t> </a:t>
                </a:r>
              </a:p>
            </p:txBody>
          </p:sp>
        </mc:Fallback>
      </mc:AlternateContent>
    </p:spTree>
    <p:extLst>
      <p:ext uri="{BB962C8B-B14F-4D97-AF65-F5344CB8AC3E}">
        <p14:creationId xmlns:p14="http://schemas.microsoft.com/office/powerpoint/2010/main" val="204488242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Calibri" charset="0"/>
                <a:cs typeface="Calibri" charset="0"/>
              </a:rPr>
              <a:t>Logistic Regression Classification</a:t>
            </a:r>
          </a:p>
        </p:txBody>
      </p:sp>
      <p:sp>
        <p:nvSpPr>
          <p:cNvPr id="4" name="Slide Number Placeholder 3"/>
          <p:cNvSpPr>
            <a:spLocks noGrp="1"/>
          </p:cNvSpPr>
          <p:nvPr>
            <p:ph type="sldNum" sz="quarter" idx="12"/>
          </p:nvPr>
        </p:nvSpPr>
        <p:spPr/>
        <p:txBody>
          <a:bodyPr/>
          <a:lstStyle/>
          <a:p>
            <a:fld id="{5ACD0CF0-90CC-9C41-A77B-2776398A8C8B}" type="slidenum">
              <a:rPr lang="en-US" smtClean="0">
                <a:latin typeface="Calibri" charset="0"/>
                <a:ea typeface="Calibri" charset="0"/>
                <a:cs typeface="Calibri" charset="0"/>
              </a:rPr>
              <a:pPr/>
              <a:t>146</a:t>
            </a:fld>
            <a:endParaRPr lang="en-US" dirty="0">
              <a:latin typeface="Calibri" charset="0"/>
              <a:ea typeface="Calibri" charset="0"/>
              <a:cs typeface="Calibri" charset="0"/>
            </a:endParaRPr>
          </a:p>
        </p:txBody>
      </p:sp>
      <p:pic>
        <p:nvPicPr>
          <p:cNvPr id="11" name="Picture 10">
            <a:extLst>
              <a:ext uri="{FF2B5EF4-FFF2-40B4-BE49-F238E27FC236}">
                <a16:creationId xmlns:a16="http://schemas.microsoft.com/office/drawing/2014/main" id="{886C714A-F509-044B-A72C-2DA6B2682D07}"/>
              </a:ext>
            </a:extLst>
          </p:cNvPr>
          <p:cNvPicPr>
            <a:picLocks noChangeAspect="1"/>
          </p:cNvPicPr>
          <p:nvPr/>
        </p:nvPicPr>
        <p:blipFill>
          <a:blip r:embed="rId2"/>
          <a:stretch>
            <a:fillRect/>
          </a:stretch>
        </p:blipFill>
        <p:spPr>
          <a:xfrm>
            <a:off x="6872360" y="2475863"/>
            <a:ext cx="4468702" cy="2290011"/>
          </a:xfrm>
          <a:prstGeom prst="rect">
            <a:avLst/>
          </a:prstGeom>
        </p:spPr>
      </p:pic>
      <mc:AlternateContent xmlns:mc="http://schemas.openxmlformats.org/markup-compatibility/2006" xmlns:a14="http://schemas.microsoft.com/office/drawing/2010/main">
        <mc:Choice Requires="a14">
          <p:sp>
            <p:nvSpPr>
              <p:cNvPr id="74" name="Content Placeholder 2">
                <a:extLst>
                  <a:ext uri="{FF2B5EF4-FFF2-40B4-BE49-F238E27FC236}">
                    <a16:creationId xmlns:a16="http://schemas.microsoft.com/office/drawing/2014/main" id="{FEBDC346-AA3C-0245-B9F8-59FFC51D0893}"/>
                  </a:ext>
                </a:extLst>
              </p:cNvPr>
              <p:cNvSpPr>
                <a:spLocks noGrp="1"/>
              </p:cNvSpPr>
              <p:nvPr>
                <p:ph idx="1"/>
              </p:nvPr>
            </p:nvSpPr>
            <p:spPr>
              <a:xfrm>
                <a:off x="80555" y="1066868"/>
                <a:ext cx="6791806" cy="4351338"/>
              </a:xfrm>
            </p:spPr>
            <p:txBody>
              <a:bodyPr>
                <a:normAutofit/>
              </a:bodyPr>
              <a:lstStyle/>
              <a:p>
                <a:pPr marL="0" indent="0">
                  <a:spcBef>
                    <a:spcPct val="50000"/>
                  </a:spcBef>
                  <a:buNone/>
                  <a:defRPr/>
                </a:pPr>
                <a14:m>
                  <m:oMathPara xmlns:m="http://schemas.openxmlformats.org/officeDocument/2006/math">
                    <m:oMathParaPr>
                      <m:jc m:val="centerGroup"/>
                    </m:oMathParaPr>
                    <m:oMath xmlns:m="http://schemas.openxmlformats.org/officeDocument/2006/math">
                      <m:r>
                        <a:rPr lang="en-US" altLang="en-US" sz="2000" i="1" dirty="0">
                          <a:latin typeface="Cambria Math" panose="02040503050406030204" pitchFamily="18" charset="0"/>
                          <a:ea typeface="Arial" charset="0"/>
                          <a:cs typeface="Arial" charset="0"/>
                        </a:rPr>
                        <m:t>𝑃</m:t>
                      </m:r>
                      <m:d>
                        <m:dPr>
                          <m:ctrlPr>
                            <a:rPr lang="en-US" altLang="en-US" sz="2000" i="1" dirty="0">
                              <a:latin typeface="Cambria Math" panose="02040503050406030204" pitchFamily="18" charset="0"/>
                              <a:ea typeface="Arial" charset="0"/>
                              <a:cs typeface="Arial" charset="0"/>
                            </a:rPr>
                          </m:ctrlPr>
                        </m:dPr>
                        <m:e>
                          <m:r>
                            <a:rPr lang="en-US" altLang="en-US" sz="2000" i="1" dirty="0">
                              <a:latin typeface="Cambria Math" panose="02040503050406030204" pitchFamily="18" charset="0"/>
                              <a:ea typeface="Arial" charset="0"/>
                              <a:cs typeface="Arial" charset="0"/>
                            </a:rPr>
                            <m:t>𝑝𝑎𝑠𝑠</m:t>
                          </m:r>
                          <m:r>
                            <a:rPr lang="en-US" altLang="en-US" sz="2000" i="1" dirty="0">
                              <a:latin typeface="Cambria Math" panose="02040503050406030204" pitchFamily="18" charset="0"/>
                              <a:ea typeface="Arial" charset="0"/>
                              <a:cs typeface="Arial" charset="0"/>
                            </a:rPr>
                            <m:t>=1</m:t>
                          </m:r>
                        </m:e>
                      </m:d>
                      <m:r>
                        <a:rPr lang="en-US" altLang="en-US" sz="2000" i="1" dirty="0" smtClean="0">
                          <a:latin typeface="Cambria Math" panose="02040503050406030204" pitchFamily="18" charset="0"/>
                          <a:ea typeface="Arial" charset="0"/>
                          <a:cs typeface="Arial" charset="0"/>
                        </a:rPr>
                        <m:t>=</m:t>
                      </m:r>
                      <m:sSub>
                        <m:sSubPr>
                          <m:ctrlPr>
                            <a:rPr lang="en-US" altLang="en-US" sz="2000" i="1">
                              <a:latin typeface="Cambria Math" panose="02040503050406030204" pitchFamily="18" charset="0"/>
                              <a:ea typeface="Cambria Math" panose="02040503050406030204" pitchFamily="18" charset="0"/>
                              <a:cs typeface="Arial" charset="0"/>
                            </a:rPr>
                          </m:ctrlPr>
                        </m:sSubPr>
                        <m:e>
                          <m:r>
                            <a:rPr lang="en-US" altLang="en-US" sz="2000" i="1">
                              <a:latin typeface="Cambria Math" panose="02040503050406030204" pitchFamily="18" charset="0"/>
                              <a:ea typeface="Cambria Math" panose="02040503050406030204" pitchFamily="18" charset="0"/>
                              <a:cs typeface="Arial" charset="0"/>
                            </a:rPr>
                            <m:t>𝛽</m:t>
                          </m:r>
                        </m:e>
                        <m:sub>
                          <m:r>
                            <a:rPr lang="en-US" altLang="en-US" sz="2000" i="1">
                              <a:latin typeface="Cambria Math" panose="02040503050406030204" pitchFamily="18" charset="0"/>
                              <a:ea typeface="Cambria Math" panose="02040503050406030204" pitchFamily="18" charset="0"/>
                              <a:cs typeface="Arial" charset="0"/>
                            </a:rPr>
                            <m:t>0</m:t>
                          </m:r>
                        </m:sub>
                      </m:sSub>
                      <m:r>
                        <a:rPr lang="en-US" altLang="en-US" sz="2000" i="1">
                          <a:latin typeface="Cambria Math" panose="02040503050406030204" pitchFamily="18" charset="0"/>
                          <a:ea typeface="Cambria Math" panose="02040503050406030204" pitchFamily="18" charset="0"/>
                          <a:cs typeface="Arial" charset="0"/>
                        </a:rPr>
                        <m:t>+</m:t>
                      </m:r>
                      <m:sSub>
                        <m:sSubPr>
                          <m:ctrlPr>
                            <a:rPr lang="en-US" altLang="en-US" sz="2000" i="1">
                              <a:latin typeface="Cambria Math" panose="02040503050406030204" pitchFamily="18" charset="0"/>
                              <a:ea typeface="Cambria Math" panose="02040503050406030204" pitchFamily="18" charset="0"/>
                              <a:cs typeface="Arial" charset="0"/>
                            </a:rPr>
                          </m:ctrlPr>
                        </m:sSubPr>
                        <m:e>
                          <m:r>
                            <a:rPr lang="en-US" altLang="en-US" sz="2000" i="1">
                              <a:latin typeface="Cambria Math" panose="02040503050406030204" pitchFamily="18" charset="0"/>
                              <a:ea typeface="Cambria Math" panose="02040503050406030204" pitchFamily="18" charset="0"/>
                              <a:cs typeface="Arial" charset="0"/>
                            </a:rPr>
                            <m:t>𝛽</m:t>
                          </m:r>
                        </m:e>
                        <m:sub>
                          <m:r>
                            <a:rPr lang="en-US" altLang="en-US" sz="2000" i="1">
                              <a:latin typeface="Cambria Math" panose="02040503050406030204" pitchFamily="18" charset="0"/>
                              <a:ea typeface="Cambria Math" panose="02040503050406030204" pitchFamily="18" charset="0"/>
                              <a:cs typeface="Arial" charset="0"/>
                            </a:rPr>
                            <m:t>1</m:t>
                          </m:r>
                        </m:sub>
                      </m:sSub>
                      <m:r>
                        <a:rPr lang="en-US" altLang="en-US" sz="2000" i="1">
                          <a:latin typeface="Cambria Math" panose="02040503050406030204" pitchFamily="18" charset="0"/>
                          <a:ea typeface="Cambria Math" panose="02040503050406030204" pitchFamily="18" charset="0"/>
                          <a:cs typeface="Arial" charset="0"/>
                        </a:rPr>
                        <m:t>h𝑜𝑢𝑟𝑠</m:t>
                      </m:r>
                      <m:r>
                        <a:rPr lang="en-US" altLang="en-US" sz="2000" i="1">
                          <a:latin typeface="Cambria Math" panose="02040503050406030204" pitchFamily="18" charset="0"/>
                          <a:ea typeface="Cambria Math" panose="02040503050406030204" pitchFamily="18" charset="0"/>
                          <a:cs typeface="Arial" charset="0"/>
                        </a:rPr>
                        <m:t> </m:t>
                      </m:r>
                      <m:r>
                        <a:rPr lang="en-US" altLang="en-US" sz="2000" i="1">
                          <a:latin typeface="Cambria Math" panose="02040503050406030204" pitchFamily="18" charset="0"/>
                          <a:ea typeface="Cambria Math" panose="02040503050406030204" pitchFamily="18" charset="0"/>
                          <a:cs typeface="Arial" charset="0"/>
                        </a:rPr>
                        <m:t>𝑜𝑓</m:t>
                      </m:r>
                      <m:r>
                        <a:rPr lang="en-US" altLang="en-US" sz="2000" i="1">
                          <a:latin typeface="Cambria Math" panose="02040503050406030204" pitchFamily="18" charset="0"/>
                          <a:ea typeface="Cambria Math" panose="02040503050406030204" pitchFamily="18" charset="0"/>
                          <a:cs typeface="Arial" charset="0"/>
                        </a:rPr>
                        <m:t> </m:t>
                      </m:r>
                      <m:r>
                        <a:rPr lang="en-US" altLang="en-US" sz="2000" i="1">
                          <a:latin typeface="Cambria Math" panose="02040503050406030204" pitchFamily="18" charset="0"/>
                          <a:ea typeface="Cambria Math" panose="02040503050406030204" pitchFamily="18" charset="0"/>
                          <a:cs typeface="Arial" charset="0"/>
                        </a:rPr>
                        <m:t>𝑠𝑡𝑢𝑑𝑦𝑖𝑛𝑔</m:t>
                      </m:r>
                      <m:r>
                        <a:rPr lang="en-US" altLang="en-US" sz="2000" i="1">
                          <a:latin typeface="Cambria Math" panose="02040503050406030204" pitchFamily="18" charset="0"/>
                          <a:ea typeface="Cambria Math" panose="02040503050406030204" pitchFamily="18" charset="0"/>
                          <a:cs typeface="Arial" charset="0"/>
                        </a:rPr>
                        <m:t>+ </m:t>
                      </m:r>
                      <m:r>
                        <a:rPr lang="en-US" altLang="en-US" sz="2000" i="1">
                          <a:latin typeface="Cambria Math" panose="02040503050406030204" pitchFamily="18" charset="0"/>
                          <a:ea typeface="Cambria Math" panose="02040503050406030204" pitchFamily="18" charset="0"/>
                          <a:cs typeface="Arial" charset="0"/>
                        </a:rPr>
                        <m:t>𝜀</m:t>
                      </m:r>
                    </m:oMath>
                  </m:oMathPara>
                </a14:m>
                <a:endParaRPr lang="en-US" sz="2000" dirty="0"/>
              </a:p>
              <a:p>
                <a:pPr>
                  <a:spcBef>
                    <a:spcPct val="50000"/>
                  </a:spcBef>
                  <a:defRPr/>
                </a:pPr>
                <a:r>
                  <a:rPr lang="en-US" sz="2000" dirty="0"/>
                  <a:t>Recall</a:t>
                </a:r>
              </a:p>
              <a:p>
                <a:pPr lvl="1">
                  <a:spcBef>
                    <a:spcPct val="50000"/>
                  </a:spcBef>
                  <a:defRPr/>
                </a:pPr>
                <a:r>
                  <a:rPr lang="en-US" altLang="en-US" sz="2000" dirty="0">
                    <a:ea typeface="Arial" charset="0"/>
                    <a:cs typeface="Arial" charset="0"/>
                  </a:rPr>
                  <a:t>Probabilities are bounded by </a:t>
                </a:r>
                <a14:m>
                  <m:oMath xmlns:m="http://schemas.openxmlformats.org/officeDocument/2006/math">
                    <m:r>
                      <a:rPr lang="en-US" altLang="en-US" sz="2000" b="0" i="1" smtClean="0">
                        <a:latin typeface="Cambria Math" panose="02040503050406030204" pitchFamily="18" charset="0"/>
                        <a:ea typeface="Arial" charset="0"/>
                        <a:cs typeface="Arial" charset="0"/>
                      </a:rPr>
                      <m:t>0</m:t>
                    </m:r>
                    <m:r>
                      <a:rPr lang="en-US" altLang="en-US" sz="2000" b="0" i="1" smtClean="0">
                        <a:latin typeface="Cambria Math" panose="02040503050406030204" pitchFamily="18" charset="0"/>
                        <a:ea typeface="Cambria Math" panose="02040503050406030204" pitchFamily="18" charset="0"/>
                        <a:cs typeface="Arial" charset="0"/>
                      </a:rPr>
                      <m:t>≤</m:t>
                    </m:r>
                    <m:r>
                      <a:rPr lang="en-US" altLang="en-US" sz="2000" b="0" i="1" smtClean="0">
                        <a:latin typeface="Cambria Math" panose="02040503050406030204" pitchFamily="18" charset="0"/>
                        <a:ea typeface="Cambria Math" panose="02040503050406030204" pitchFamily="18" charset="0"/>
                        <a:cs typeface="Arial" charset="0"/>
                      </a:rPr>
                      <m:t>𝑝</m:t>
                    </m:r>
                    <m:r>
                      <a:rPr lang="en-US" altLang="en-US" sz="2000" b="0" i="1" smtClean="0">
                        <a:latin typeface="Cambria Math" panose="02040503050406030204" pitchFamily="18" charset="0"/>
                        <a:ea typeface="Cambria Math" panose="02040503050406030204" pitchFamily="18" charset="0"/>
                        <a:cs typeface="Arial" charset="0"/>
                      </a:rPr>
                      <m:t>≤1</m:t>
                    </m:r>
                  </m:oMath>
                </a14:m>
                <a:endParaRPr lang="en-US" altLang="en-US" sz="2000" dirty="0">
                  <a:ea typeface="Arial" charset="0"/>
                  <a:cs typeface="Arial" charset="0"/>
                </a:endParaRPr>
              </a:p>
              <a:p>
                <a:pPr lvl="1">
                  <a:spcBef>
                    <a:spcPct val="50000"/>
                  </a:spcBef>
                  <a:defRPr/>
                </a:pPr>
                <a:r>
                  <a:rPr lang="en-US" altLang="en-US" sz="2000" dirty="0">
                    <a:ea typeface="Arial" charset="0"/>
                    <a:cs typeface="Arial" charset="0"/>
                  </a:rPr>
                  <a:t>If we were to look at students who studied this many hours, our model would predict a probability greater than 1</a:t>
                </a:r>
              </a:p>
            </p:txBody>
          </p:sp>
        </mc:Choice>
        <mc:Fallback xmlns="">
          <p:sp>
            <p:nvSpPr>
              <p:cNvPr id="74" name="Content Placeholder 2">
                <a:extLst>
                  <a:ext uri="{FF2B5EF4-FFF2-40B4-BE49-F238E27FC236}">
                    <a16:creationId xmlns:a16="http://schemas.microsoft.com/office/drawing/2014/main" id="{FEBDC346-AA3C-0245-B9F8-59FFC51D0893}"/>
                  </a:ext>
                </a:extLst>
              </p:cNvPr>
              <p:cNvSpPr>
                <a:spLocks noGrp="1" noRot="1" noChangeAspect="1" noMove="1" noResize="1" noEditPoints="1" noAdjustHandles="1" noChangeArrowheads="1" noChangeShapeType="1" noTextEdit="1"/>
              </p:cNvSpPr>
              <p:nvPr>
                <p:ph idx="1"/>
              </p:nvPr>
            </p:nvSpPr>
            <p:spPr>
              <a:xfrm>
                <a:off x="80555" y="1066868"/>
                <a:ext cx="6791806" cy="4351338"/>
              </a:xfrm>
              <a:blipFill>
                <a:blip r:embed="rId3"/>
                <a:stretch>
                  <a:fillRect l="-560" t="-292"/>
                </a:stretch>
              </a:blipFill>
            </p:spPr>
            <p:txBody>
              <a:bodyPr/>
              <a:lstStyle/>
              <a:p>
                <a:r>
                  <a:rPr lang="en-US">
                    <a:noFill/>
                  </a:rPr>
                  <a:t> </a:t>
                </a:r>
              </a:p>
            </p:txBody>
          </p:sp>
        </mc:Fallback>
      </mc:AlternateContent>
      <p:sp>
        <p:nvSpPr>
          <p:cNvPr id="3" name="Oval 2">
            <a:extLst>
              <a:ext uri="{FF2B5EF4-FFF2-40B4-BE49-F238E27FC236}">
                <a16:creationId xmlns:a16="http://schemas.microsoft.com/office/drawing/2014/main" id="{2235A39F-77DD-4B42-8351-5D042135E9CB}"/>
              </a:ext>
            </a:extLst>
          </p:cNvPr>
          <p:cNvSpPr/>
          <p:nvPr/>
        </p:nvSpPr>
        <p:spPr>
          <a:xfrm>
            <a:off x="9978189" y="2791326"/>
            <a:ext cx="1362873" cy="4170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434066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Calibri" charset="0"/>
                <a:cs typeface="Calibri" charset="0"/>
              </a:rPr>
              <a:t>Logistic Regression Classification</a:t>
            </a:r>
          </a:p>
        </p:txBody>
      </p:sp>
      <p:sp>
        <p:nvSpPr>
          <p:cNvPr id="4" name="Slide Number Placeholder 3"/>
          <p:cNvSpPr>
            <a:spLocks noGrp="1"/>
          </p:cNvSpPr>
          <p:nvPr>
            <p:ph type="sldNum" sz="quarter" idx="12"/>
          </p:nvPr>
        </p:nvSpPr>
        <p:spPr/>
        <p:txBody>
          <a:bodyPr/>
          <a:lstStyle/>
          <a:p>
            <a:fld id="{5ACD0CF0-90CC-9C41-A77B-2776398A8C8B}" type="slidenum">
              <a:rPr lang="en-US" smtClean="0">
                <a:latin typeface="Calibri" charset="0"/>
                <a:ea typeface="Calibri" charset="0"/>
                <a:cs typeface="Calibri" charset="0"/>
              </a:rPr>
              <a:pPr/>
              <a:t>147</a:t>
            </a:fld>
            <a:endParaRPr lang="en-US" dirty="0">
              <a:latin typeface="Calibri" charset="0"/>
              <a:ea typeface="Calibri" charset="0"/>
              <a:cs typeface="Calibri" charset="0"/>
            </a:endParaRPr>
          </a:p>
        </p:txBody>
      </p:sp>
      <p:pic>
        <p:nvPicPr>
          <p:cNvPr id="11" name="Picture 10">
            <a:extLst>
              <a:ext uri="{FF2B5EF4-FFF2-40B4-BE49-F238E27FC236}">
                <a16:creationId xmlns:a16="http://schemas.microsoft.com/office/drawing/2014/main" id="{886C714A-F509-044B-A72C-2DA6B2682D07}"/>
              </a:ext>
            </a:extLst>
          </p:cNvPr>
          <p:cNvPicPr>
            <a:picLocks noChangeAspect="1"/>
          </p:cNvPicPr>
          <p:nvPr/>
        </p:nvPicPr>
        <p:blipFill>
          <a:blip r:embed="rId2"/>
          <a:stretch>
            <a:fillRect/>
          </a:stretch>
        </p:blipFill>
        <p:spPr>
          <a:xfrm>
            <a:off x="6872360" y="2475898"/>
            <a:ext cx="4468702" cy="2290011"/>
          </a:xfrm>
          <a:prstGeom prst="rect">
            <a:avLst/>
          </a:prstGeom>
        </p:spPr>
      </p:pic>
      <mc:AlternateContent xmlns:mc="http://schemas.openxmlformats.org/markup-compatibility/2006" xmlns:a14="http://schemas.microsoft.com/office/drawing/2010/main">
        <mc:Choice Requires="a14">
          <p:sp>
            <p:nvSpPr>
              <p:cNvPr id="74" name="Content Placeholder 2">
                <a:extLst>
                  <a:ext uri="{FF2B5EF4-FFF2-40B4-BE49-F238E27FC236}">
                    <a16:creationId xmlns:a16="http://schemas.microsoft.com/office/drawing/2014/main" id="{FEBDC346-AA3C-0245-B9F8-59FFC51D0893}"/>
                  </a:ext>
                </a:extLst>
              </p:cNvPr>
              <p:cNvSpPr>
                <a:spLocks noGrp="1"/>
              </p:cNvSpPr>
              <p:nvPr>
                <p:ph idx="1"/>
              </p:nvPr>
            </p:nvSpPr>
            <p:spPr>
              <a:xfrm>
                <a:off x="80555" y="1066868"/>
                <a:ext cx="6791806" cy="4351338"/>
              </a:xfrm>
            </p:spPr>
            <p:txBody>
              <a:bodyPr>
                <a:normAutofit/>
              </a:bodyPr>
              <a:lstStyle/>
              <a:p>
                <a:pPr marL="0" indent="0">
                  <a:spcBef>
                    <a:spcPct val="50000"/>
                  </a:spcBef>
                  <a:buNone/>
                  <a:defRPr/>
                </a:pPr>
                <a14:m>
                  <m:oMathPara xmlns:m="http://schemas.openxmlformats.org/officeDocument/2006/math">
                    <m:oMathParaPr>
                      <m:jc m:val="centerGroup"/>
                    </m:oMathParaPr>
                    <m:oMath xmlns:m="http://schemas.openxmlformats.org/officeDocument/2006/math">
                      <m:r>
                        <a:rPr lang="en-US" altLang="en-US" sz="2000" i="1" dirty="0">
                          <a:latin typeface="Cambria Math" panose="02040503050406030204" pitchFamily="18" charset="0"/>
                          <a:ea typeface="Arial" charset="0"/>
                          <a:cs typeface="Arial" charset="0"/>
                        </a:rPr>
                        <m:t>𝑃</m:t>
                      </m:r>
                      <m:d>
                        <m:dPr>
                          <m:ctrlPr>
                            <a:rPr lang="en-US" altLang="en-US" sz="2000" i="1" dirty="0">
                              <a:latin typeface="Cambria Math" panose="02040503050406030204" pitchFamily="18" charset="0"/>
                              <a:ea typeface="Arial" charset="0"/>
                              <a:cs typeface="Arial" charset="0"/>
                            </a:rPr>
                          </m:ctrlPr>
                        </m:dPr>
                        <m:e>
                          <m:r>
                            <a:rPr lang="en-US" altLang="en-US" sz="2000" i="1" dirty="0">
                              <a:latin typeface="Cambria Math" panose="02040503050406030204" pitchFamily="18" charset="0"/>
                              <a:ea typeface="Arial" charset="0"/>
                              <a:cs typeface="Arial" charset="0"/>
                            </a:rPr>
                            <m:t>𝑝𝑎𝑠𝑠</m:t>
                          </m:r>
                          <m:r>
                            <a:rPr lang="en-US" altLang="en-US" sz="2000" i="1" dirty="0">
                              <a:latin typeface="Cambria Math" panose="02040503050406030204" pitchFamily="18" charset="0"/>
                              <a:ea typeface="Arial" charset="0"/>
                              <a:cs typeface="Arial" charset="0"/>
                            </a:rPr>
                            <m:t>=1</m:t>
                          </m:r>
                        </m:e>
                      </m:d>
                      <m:r>
                        <a:rPr lang="en-US" altLang="en-US" sz="2000" i="1" dirty="0">
                          <a:latin typeface="Cambria Math" panose="02040503050406030204" pitchFamily="18" charset="0"/>
                          <a:ea typeface="Arial" charset="0"/>
                          <a:cs typeface="Arial" charset="0"/>
                        </a:rPr>
                        <m:t>=</m:t>
                      </m:r>
                      <m:sSub>
                        <m:sSubPr>
                          <m:ctrlPr>
                            <a:rPr lang="en-US" altLang="en-US" sz="2000" i="1">
                              <a:latin typeface="Cambria Math" panose="02040503050406030204" pitchFamily="18" charset="0"/>
                              <a:ea typeface="Cambria Math" panose="02040503050406030204" pitchFamily="18" charset="0"/>
                              <a:cs typeface="Arial" charset="0"/>
                            </a:rPr>
                          </m:ctrlPr>
                        </m:sSubPr>
                        <m:e>
                          <m:r>
                            <a:rPr lang="en-US" altLang="en-US" sz="2000" i="1">
                              <a:latin typeface="Cambria Math" panose="02040503050406030204" pitchFamily="18" charset="0"/>
                              <a:ea typeface="Cambria Math" panose="02040503050406030204" pitchFamily="18" charset="0"/>
                              <a:cs typeface="Arial" charset="0"/>
                            </a:rPr>
                            <m:t>𝛽</m:t>
                          </m:r>
                        </m:e>
                        <m:sub>
                          <m:r>
                            <a:rPr lang="en-US" altLang="en-US" sz="2000" i="1">
                              <a:latin typeface="Cambria Math" panose="02040503050406030204" pitchFamily="18" charset="0"/>
                              <a:ea typeface="Cambria Math" panose="02040503050406030204" pitchFamily="18" charset="0"/>
                              <a:cs typeface="Arial" charset="0"/>
                            </a:rPr>
                            <m:t>0</m:t>
                          </m:r>
                        </m:sub>
                      </m:sSub>
                      <m:r>
                        <a:rPr lang="en-US" altLang="en-US" sz="2000" i="1">
                          <a:latin typeface="Cambria Math" panose="02040503050406030204" pitchFamily="18" charset="0"/>
                          <a:ea typeface="Cambria Math" panose="02040503050406030204" pitchFamily="18" charset="0"/>
                          <a:cs typeface="Arial" charset="0"/>
                        </a:rPr>
                        <m:t>+</m:t>
                      </m:r>
                      <m:sSub>
                        <m:sSubPr>
                          <m:ctrlPr>
                            <a:rPr lang="en-US" altLang="en-US" sz="2000" i="1">
                              <a:latin typeface="Cambria Math" panose="02040503050406030204" pitchFamily="18" charset="0"/>
                              <a:ea typeface="Cambria Math" panose="02040503050406030204" pitchFamily="18" charset="0"/>
                              <a:cs typeface="Arial" charset="0"/>
                            </a:rPr>
                          </m:ctrlPr>
                        </m:sSubPr>
                        <m:e>
                          <m:r>
                            <a:rPr lang="en-US" altLang="en-US" sz="2000" i="1">
                              <a:latin typeface="Cambria Math" panose="02040503050406030204" pitchFamily="18" charset="0"/>
                              <a:ea typeface="Cambria Math" panose="02040503050406030204" pitchFamily="18" charset="0"/>
                              <a:cs typeface="Arial" charset="0"/>
                            </a:rPr>
                            <m:t>𝛽</m:t>
                          </m:r>
                        </m:e>
                        <m:sub>
                          <m:r>
                            <a:rPr lang="en-US" altLang="en-US" sz="2000" i="1">
                              <a:latin typeface="Cambria Math" panose="02040503050406030204" pitchFamily="18" charset="0"/>
                              <a:ea typeface="Cambria Math" panose="02040503050406030204" pitchFamily="18" charset="0"/>
                              <a:cs typeface="Arial" charset="0"/>
                            </a:rPr>
                            <m:t>1</m:t>
                          </m:r>
                        </m:sub>
                      </m:sSub>
                      <m:r>
                        <a:rPr lang="en-US" altLang="en-US" sz="2000" i="1">
                          <a:latin typeface="Cambria Math" panose="02040503050406030204" pitchFamily="18" charset="0"/>
                          <a:ea typeface="Cambria Math" panose="02040503050406030204" pitchFamily="18" charset="0"/>
                          <a:cs typeface="Arial" charset="0"/>
                        </a:rPr>
                        <m:t>h𝑜𝑢𝑟𝑠</m:t>
                      </m:r>
                      <m:r>
                        <a:rPr lang="en-US" altLang="en-US" sz="2000" i="1">
                          <a:latin typeface="Cambria Math" panose="02040503050406030204" pitchFamily="18" charset="0"/>
                          <a:ea typeface="Cambria Math" panose="02040503050406030204" pitchFamily="18" charset="0"/>
                          <a:cs typeface="Arial" charset="0"/>
                        </a:rPr>
                        <m:t> </m:t>
                      </m:r>
                      <m:r>
                        <a:rPr lang="en-US" altLang="en-US" sz="2000" i="1">
                          <a:latin typeface="Cambria Math" panose="02040503050406030204" pitchFamily="18" charset="0"/>
                          <a:ea typeface="Cambria Math" panose="02040503050406030204" pitchFamily="18" charset="0"/>
                          <a:cs typeface="Arial" charset="0"/>
                        </a:rPr>
                        <m:t>𝑜𝑓</m:t>
                      </m:r>
                      <m:r>
                        <a:rPr lang="en-US" altLang="en-US" sz="2000" i="1">
                          <a:latin typeface="Cambria Math" panose="02040503050406030204" pitchFamily="18" charset="0"/>
                          <a:ea typeface="Cambria Math" panose="02040503050406030204" pitchFamily="18" charset="0"/>
                          <a:cs typeface="Arial" charset="0"/>
                        </a:rPr>
                        <m:t> </m:t>
                      </m:r>
                      <m:r>
                        <a:rPr lang="en-US" altLang="en-US" sz="2000" i="1">
                          <a:latin typeface="Cambria Math" panose="02040503050406030204" pitchFamily="18" charset="0"/>
                          <a:ea typeface="Cambria Math" panose="02040503050406030204" pitchFamily="18" charset="0"/>
                          <a:cs typeface="Arial" charset="0"/>
                        </a:rPr>
                        <m:t>𝑠𝑡𝑢𝑑𝑦𝑖𝑛𝑔</m:t>
                      </m:r>
                      <m:r>
                        <a:rPr lang="en-US" altLang="en-US" sz="2000" i="1">
                          <a:latin typeface="Cambria Math" panose="02040503050406030204" pitchFamily="18" charset="0"/>
                          <a:ea typeface="Cambria Math" panose="02040503050406030204" pitchFamily="18" charset="0"/>
                          <a:cs typeface="Arial" charset="0"/>
                        </a:rPr>
                        <m:t>+ </m:t>
                      </m:r>
                      <m:r>
                        <a:rPr lang="en-US" altLang="en-US" sz="2000" i="1">
                          <a:latin typeface="Cambria Math" panose="02040503050406030204" pitchFamily="18" charset="0"/>
                          <a:ea typeface="Cambria Math" panose="02040503050406030204" pitchFamily="18" charset="0"/>
                          <a:cs typeface="Arial" charset="0"/>
                        </a:rPr>
                        <m:t>𝜀</m:t>
                      </m:r>
                    </m:oMath>
                  </m:oMathPara>
                </a14:m>
                <a:endParaRPr lang="en-US" sz="2000" dirty="0"/>
              </a:p>
              <a:p>
                <a:pPr>
                  <a:spcBef>
                    <a:spcPct val="50000"/>
                  </a:spcBef>
                  <a:defRPr/>
                </a:pPr>
                <a:r>
                  <a:rPr lang="en-US" sz="2000" dirty="0"/>
                  <a:t>Recall</a:t>
                </a:r>
              </a:p>
              <a:p>
                <a:pPr lvl="1">
                  <a:spcBef>
                    <a:spcPct val="50000"/>
                  </a:spcBef>
                  <a:defRPr/>
                </a:pPr>
                <a:r>
                  <a:rPr lang="en-US" altLang="en-US" sz="2000" dirty="0">
                    <a:ea typeface="Arial" charset="0"/>
                    <a:cs typeface="Arial" charset="0"/>
                  </a:rPr>
                  <a:t>Probabilities are bounded by </a:t>
                </a:r>
                <a14:m>
                  <m:oMath xmlns:m="http://schemas.openxmlformats.org/officeDocument/2006/math">
                    <m:r>
                      <a:rPr lang="en-US" altLang="en-US" sz="2000" i="1">
                        <a:latin typeface="Cambria Math" panose="02040503050406030204" pitchFamily="18" charset="0"/>
                        <a:ea typeface="Arial" charset="0"/>
                        <a:cs typeface="Arial" charset="0"/>
                      </a:rPr>
                      <m:t>0</m:t>
                    </m:r>
                    <m:r>
                      <a:rPr lang="en-US" altLang="en-US" sz="2000" i="1">
                        <a:latin typeface="Cambria Math" panose="02040503050406030204" pitchFamily="18" charset="0"/>
                        <a:ea typeface="Cambria Math" panose="02040503050406030204" pitchFamily="18" charset="0"/>
                        <a:cs typeface="Arial" charset="0"/>
                      </a:rPr>
                      <m:t>≤</m:t>
                    </m:r>
                    <m:r>
                      <a:rPr lang="en-US" altLang="en-US" sz="2000" i="1">
                        <a:latin typeface="Cambria Math" panose="02040503050406030204" pitchFamily="18" charset="0"/>
                        <a:ea typeface="Cambria Math" panose="02040503050406030204" pitchFamily="18" charset="0"/>
                        <a:cs typeface="Arial" charset="0"/>
                      </a:rPr>
                      <m:t>𝑝</m:t>
                    </m:r>
                    <m:r>
                      <a:rPr lang="en-US" altLang="en-US" sz="2000" i="1">
                        <a:latin typeface="Cambria Math" panose="02040503050406030204" pitchFamily="18" charset="0"/>
                        <a:ea typeface="Cambria Math" panose="02040503050406030204" pitchFamily="18" charset="0"/>
                        <a:cs typeface="Arial" charset="0"/>
                      </a:rPr>
                      <m:t>≤1</m:t>
                    </m:r>
                  </m:oMath>
                </a14:m>
                <a:endParaRPr lang="en-US" altLang="en-US" sz="2000" dirty="0">
                  <a:ea typeface="Arial" charset="0"/>
                  <a:cs typeface="Arial" charset="0"/>
                </a:endParaRPr>
              </a:p>
              <a:p>
                <a:pPr lvl="1">
                  <a:spcBef>
                    <a:spcPct val="50000"/>
                  </a:spcBef>
                  <a:defRPr/>
                </a:pPr>
                <a:r>
                  <a:rPr lang="en-US" altLang="en-US" sz="2000" dirty="0">
                    <a:ea typeface="Arial" charset="0"/>
                    <a:cs typeface="Arial" charset="0"/>
                  </a:rPr>
                  <a:t>If we were to look at students who studied this many hours, our model would predict a probability greater than 1</a:t>
                </a:r>
              </a:p>
              <a:p>
                <a:pPr lvl="1">
                  <a:spcBef>
                    <a:spcPct val="50000"/>
                  </a:spcBef>
                  <a:defRPr/>
                </a:pPr>
                <a:r>
                  <a:rPr lang="en-US" altLang="en-US" sz="2000" dirty="0">
                    <a:ea typeface="Arial" charset="0"/>
                    <a:cs typeface="Arial" charset="0"/>
                  </a:rPr>
                  <a:t>Likewise, here our model would predict a probability less than 0</a:t>
                </a:r>
              </a:p>
              <a:p>
                <a:pPr>
                  <a:spcBef>
                    <a:spcPct val="50000"/>
                  </a:spcBef>
                  <a:defRPr/>
                </a:pPr>
                <a:endParaRPr lang="en-US" altLang="en-US" sz="2000" dirty="0">
                  <a:ea typeface="Arial" charset="0"/>
                  <a:cs typeface="Arial" charset="0"/>
                </a:endParaRPr>
              </a:p>
            </p:txBody>
          </p:sp>
        </mc:Choice>
        <mc:Fallback xmlns="">
          <p:sp>
            <p:nvSpPr>
              <p:cNvPr id="74" name="Content Placeholder 2">
                <a:extLst>
                  <a:ext uri="{FF2B5EF4-FFF2-40B4-BE49-F238E27FC236}">
                    <a16:creationId xmlns:a16="http://schemas.microsoft.com/office/drawing/2014/main" id="{FEBDC346-AA3C-0245-B9F8-59FFC51D0893}"/>
                  </a:ext>
                </a:extLst>
              </p:cNvPr>
              <p:cNvSpPr>
                <a:spLocks noGrp="1" noRot="1" noChangeAspect="1" noMove="1" noResize="1" noEditPoints="1" noAdjustHandles="1" noChangeArrowheads="1" noChangeShapeType="1" noTextEdit="1"/>
              </p:cNvSpPr>
              <p:nvPr>
                <p:ph idx="1"/>
              </p:nvPr>
            </p:nvSpPr>
            <p:spPr>
              <a:xfrm>
                <a:off x="80555" y="1066868"/>
                <a:ext cx="6791806" cy="4351338"/>
              </a:xfrm>
              <a:blipFill>
                <a:blip r:embed="rId3"/>
                <a:stretch>
                  <a:fillRect l="-560" t="-292"/>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837D26C7-2929-DD43-80E5-2BDD92549FB1}"/>
              </a:ext>
            </a:extLst>
          </p:cNvPr>
          <p:cNvSpPr/>
          <p:nvPr/>
        </p:nvSpPr>
        <p:spPr>
          <a:xfrm>
            <a:off x="7900737" y="3948196"/>
            <a:ext cx="906379" cy="4312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061513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Calibri" charset="0"/>
                <a:cs typeface="Calibri" charset="0"/>
              </a:rPr>
              <a:t>Logistic Regression Classification</a:t>
            </a:r>
          </a:p>
        </p:txBody>
      </p:sp>
      <p:sp>
        <p:nvSpPr>
          <p:cNvPr id="4" name="Slide Number Placeholder 3"/>
          <p:cNvSpPr>
            <a:spLocks noGrp="1"/>
          </p:cNvSpPr>
          <p:nvPr>
            <p:ph type="sldNum" sz="quarter" idx="12"/>
          </p:nvPr>
        </p:nvSpPr>
        <p:spPr/>
        <p:txBody>
          <a:bodyPr/>
          <a:lstStyle/>
          <a:p>
            <a:fld id="{5ACD0CF0-90CC-9C41-A77B-2776398A8C8B}" type="slidenum">
              <a:rPr lang="en-US" smtClean="0">
                <a:latin typeface="Calibri" charset="0"/>
                <a:ea typeface="Calibri" charset="0"/>
                <a:cs typeface="Calibri" charset="0"/>
              </a:rPr>
              <a:pPr/>
              <a:t>148</a:t>
            </a:fld>
            <a:endParaRPr lang="en-US" dirty="0">
              <a:latin typeface="Calibri" charset="0"/>
              <a:ea typeface="Calibri" charset="0"/>
              <a:cs typeface="Calibri" charset="0"/>
            </a:endParaRPr>
          </a:p>
        </p:txBody>
      </p:sp>
      <p:pic>
        <p:nvPicPr>
          <p:cNvPr id="11" name="Picture 10">
            <a:extLst>
              <a:ext uri="{FF2B5EF4-FFF2-40B4-BE49-F238E27FC236}">
                <a16:creationId xmlns:a16="http://schemas.microsoft.com/office/drawing/2014/main" id="{886C714A-F509-044B-A72C-2DA6B2682D07}"/>
              </a:ext>
            </a:extLst>
          </p:cNvPr>
          <p:cNvPicPr>
            <a:picLocks noChangeAspect="1"/>
          </p:cNvPicPr>
          <p:nvPr/>
        </p:nvPicPr>
        <p:blipFill>
          <a:blip r:embed="rId2"/>
          <a:stretch>
            <a:fillRect/>
          </a:stretch>
        </p:blipFill>
        <p:spPr>
          <a:xfrm>
            <a:off x="6872360" y="2475898"/>
            <a:ext cx="4468702" cy="2290011"/>
          </a:xfrm>
          <a:prstGeom prst="rect">
            <a:avLst/>
          </a:prstGeom>
        </p:spPr>
      </p:pic>
      <mc:AlternateContent xmlns:mc="http://schemas.openxmlformats.org/markup-compatibility/2006" xmlns:a14="http://schemas.microsoft.com/office/drawing/2010/main">
        <mc:Choice Requires="a14">
          <p:sp>
            <p:nvSpPr>
              <p:cNvPr id="74" name="Content Placeholder 2">
                <a:extLst>
                  <a:ext uri="{FF2B5EF4-FFF2-40B4-BE49-F238E27FC236}">
                    <a16:creationId xmlns:a16="http://schemas.microsoft.com/office/drawing/2014/main" id="{FEBDC346-AA3C-0245-B9F8-59FFC51D0893}"/>
                  </a:ext>
                </a:extLst>
              </p:cNvPr>
              <p:cNvSpPr>
                <a:spLocks noGrp="1"/>
              </p:cNvSpPr>
              <p:nvPr>
                <p:ph idx="1"/>
              </p:nvPr>
            </p:nvSpPr>
            <p:spPr>
              <a:xfrm>
                <a:off x="80555" y="1066868"/>
                <a:ext cx="6791806" cy="4351338"/>
              </a:xfrm>
            </p:spPr>
            <p:txBody>
              <a:bodyPr>
                <a:normAutofit/>
              </a:bodyPr>
              <a:lstStyle/>
              <a:p>
                <a:pPr marL="0" indent="0">
                  <a:spcBef>
                    <a:spcPct val="50000"/>
                  </a:spcBef>
                  <a:buNone/>
                  <a:defRPr/>
                </a:pPr>
                <a14:m>
                  <m:oMathPara xmlns:m="http://schemas.openxmlformats.org/officeDocument/2006/math">
                    <m:oMathParaPr>
                      <m:jc m:val="centerGroup"/>
                    </m:oMathParaPr>
                    <m:oMath xmlns:m="http://schemas.openxmlformats.org/officeDocument/2006/math">
                      <m:r>
                        <a:rPr lang="en-US" altLang="en-US" sz="2000" i="1" dirty="0">
                          <a:latin typeface="Cambria Math" panose="02040503050406030204" pitchFamily="18" charset="0"/>
                          <a:ea typeface="Arial" charset="0"/>
                          <a:cs typeface="Arial" charset="0"/>
                        </a:rPr>
                        <m:t>𝑃</m:t>
                      </m:r>
                      <m:d>
                        <m:dPr>
                          <m:ctrlPr>
                            <a:rPr lang="en-US" altLang="en-US" sz="2000" i="1" dirty="0">
                              <a:latin typeface="Cambria Math" panose="02040503050406030204" pitchFamily="18" charset="0"/>
                              <a:ea typeface="Arial" charset="0"/>
                              <a:cs typeface="Arial" charset="0"/>
                            </a:rPr>
                          </m:ctrlPr>
                        </m:dPr>
                        <m:e>
                          <m:r>
                            <a:rPr lang="en-US" altLang="en-US" sz="2000" i="1" dirty="0">
                              <a:latin typeface="Cambria Math" panose="02040503050406030204" pitchFamily="18" charset="0"/>
                              <a:ea typeface="Arial" charset="0"/>
                              <a:cs typeface="Arial" charset="0"/>
                            </a:rPr>
                            <m:t>𝑝𝑎𝑠𝑠</m:t>
                          </m:r>
                          <m:r>
                            <a:rPr lang="en-US" altLang="en-US" sz="2000" i="1" dirty="0">
                              <a:latin typeface="Cambria Math" panose="02040503050406030204" pitchFamily="18" charset="0"/>
                              <a:ea typeface="Arial" charset="0"/>
                              <a:cs typeface="Arial" charset="0"/>
                            </a:rPr>
                            <m:t>=1</m:t>
                          </m:r>
                        </m:e>
                      </m:d>
                      <m:r>
                        <a:rPr lang="en-US" altLang="en-US" sz="2000" i="1" dirty="0">
                          <a:latin typeface="Cambria Math" panose="02040503050406030204" pitchFamily="18" charset="0"/>
                          <a:ea typeface="Arial" charset="0"/>
                          <a:cs typeface="Arial" charset="0"/>
                        </a:rPr>
                        <m:t>=</m:t>
                      </m:r>
                      <m:sSub>
                        <m:sSubPr>
                          <m:ctrlPr>
                            <a:rPr lang="en-US" altLang="en-US" sz="2000" i="1">
                              <a:latin typeface="Cambria Math" panose="02040503050406030204" pitchFamily="18" charset="0"/>
                              <a:ea typeface="Cambria Math" panose="02040503050406030204" pitchFamily="18" charset="0"/>
                              <a:cs typeface="Arial" charset="0"/>
                            </a:rPr>
                          </m:ctrlPr>
                        </m:sSubPr>
                        <m:e>
                          <m:r>
                            <a:rPr lang="en-US" altLang="en-US" sz="2000" i="1">
                              <a:latin typeface="Cambria Math" panose="02040503050406030204" pitchFamily="18" charset="0"/>
                              <a:ea typeface="Cambria Math" panose="02040503050406030204" pitchFamily="18" charset="0"/>
                              <a:cs typeface="Arial" charset="0"/>
                            </a:rPr>
                            <m:t>𝛽</m:t>
                          </m:r>
                        </m:e>
                        <m:sub>
                          <m:r>
                            <a:rPr lang="en-US" altLang="en-US" sz="2000" i="1">
                              <a:latin typeface="Cambria Math" panose="02040503050406030204" pitchFamily="18" charset="0"/>
                              <a:ea typeface="Cambria Math" panose="02040503050406030204" pitchFamily="18" charset="0"/>
                              <a:cs typeface="Arial" charset="0"/>
                            </a:rPr>
                            <m:t>0</m:t>
                          </m:r>
                        </m:sub>
                      </m:sSub>
                      <m:r>
                        <a:rPr lang="en-US" altLang="en-US" sz="2000" i="1">
                          <a:latin typeface="Cambria Math" panose="02040503050406030204" pitchFamily="18" charset="0"/>
                          <a:ea typeface="Cambria Math" panose="02040503050406030204" pitchFamily="18" charset="0"/>
                          <a:cs typeface="Arial" charset="0"/>
                        </a:rPr>
                        <m:t>+</m:t>
                      </m:r>
                      <m:sSub>
                        <m:sSubPr>
                          <m:ctrlPr>
                            <a:rPr lang="en-US" altLang="en-US" sz="2000" i="1">
                              <a:latin typeface="Cambria Math" panose="02040503050406030204" pitchFamily="18" charset="0"/>
                              <a:ea typeface="Cambria Math" panose="02040503050406030204" pitchFamily="18" charset="0"/>
                              <a:cs typeface="Arial" charset="0"/>
                            </a:rPr>
                          </m:ctrlPr>
                        </m:sSubPr>
                        <m:e>
                          <m:r>
                            <a:rPr lang="en-US" altLang="en-US" sz="2000" i="1">
                              <a:latin typeface="Cambria Math" panose="02040503050406030204" pitchFamily="18" charset="0"/>
                              <a:ea typeface="Cambria Math" panose="02040503050406030204" pitchFamily="18" charset="0"/>
                              <a:cs typeface="Arial" charset="0"/>
                            </a:rPr>
                            <m:t>𝛽</m:t>
                          </m:r>
                        </m:e>
                        <m:sub>
                          <m:r>
                            <a:rPr lang="en-US" altLang="en-US" sz="2000" i="1">
                              <a:latin typeface="Cambria Math" panose="02040503050406030204" pitchFamily="18" charset="0"/>
                              <a:ea typeface="Cambria Math" panose="02040503050406030204" pitchFamily="18" charset="0"/>
                              <a:cs typeface="Arial" charset="0"/>
                            </a:rPr>
                            <m:t>1</m:t>
                          </m:r>
                        </m:sub>
                      </m:sSub>
                      <m:r>
                        <a:rPr lang="en-US" altLang="en-US" sz="2000" i="1">
                          <a:latin typeface="Cambria Math" panose="02040503050406030204" pitchFamily="18" charset="0"/>
                          <a:ea typeface="Cambria Math" panose="02040503050406030204" pitchFamily="18" charset="0"/>
                          <a:cs typeface="Arial" charset="0"/>
                        </a:rPr>
                        <m:t>h𝑜𝑢𝑟𝑠</m:t>
                      </m:r>
                      <m:r>
                        <a:rPr lang="en-US" altLang="en-US" sz="2000" i="1">
                          <a:latin typeface="Cambria Math" panose="02040503050406030204" pitchFamily="18" charset="0"/>
                          <a:ea typeface="Cambria Math" panose="02040503050406030204" pitchFamily="18" charset="0"/>
                          <a:cs typeface="Arial" charset="0"/>
                        </a:rPr>
                        <m:t> </m:t>
                      </m:r>
                      <m:r>
                        <a:rPr lang="en-US" altLang="en-US" sz="2000" i="1">
                          <a:latin typeface="Cambria Math" panose="02040503050406030204" pitchFamily="18" charset="0"/>
                          <a:ea typeface="Cambria Math" panose="02040503050406030204" pitchFamily="18" charset="0"/>
                          <a:cs typeface="Arial" charset="0"/>
                        </a:rPr>
                        <m:t>𝑜𝑓</m:t>
                      </m:r>
                      <m:r>
                        <a:rPr lang="en-US" altLang="en-US" sz="2000" i="1">
                          <a:latin typeface="Cambria Math" panose="02040503050406030204" pitchFamily="18" charset="0"/>
                          <a:ea typeface="Cambria Math" panose="02040503050406030204" pitchFamily="18" charset="0"/>
                          <a:cs typeface="Arial" charset="0"/>
                        </a:rPr>
                        <m:t> </m:t>
                      </m:r>
                      <m:r>
                        <a:rPr lang="en-US" altLang="en-US" sz="2000" i="1">
                          <a:latin typeface="Cambria Math" panose="02040503050406030204" pitchFamily="18" charset="0"/>
                          <a:ea typeface="Cambria Math" panose="02040503050406030204" pitchFamily="18" charset="0"/>
                          <a:cs typeface="Arial" charset="0"/>
                        </a:rPr>
                        <m:t>𝑠𝑡𝑢𝑑𝑦𝑖𝑛𝑔</m:t>
                      </m:r>
                      <m:r>
                        <a:rPr lang="en-US" altLang="en-US" sz="2000" i="1">
                          <a:latin typeface="Cambria Math" panose="02040503050406030204" pitchFamily="18" charset="0"/>
                          <a:ea typeface="Cambria Math" panose="02040503050406030204" pitchFamily="18" charset="0"/>
                          <a:cs typeface="Arial" charset="0"/>
                        </a:rPr>
                        <m:t>+ </m:t>
                      </m:r>
                      <m:r>
                        <a:rPr lang="en-US" altLang="en-US" sz="2000" i="1">
                          <a:latin typeface="Cambria Math" panose="02040503050406030204" pitchFamily="18" charset="0"/>
                          <a:ea typeface="Cambria Math" panose="02040503050406030204" pitchFamily="18" charset="0"/>
                          <a:cs typeface="Arial" charset="0"/>
                        </a:rPr>
                        <m:t>𝜀</m:t>
                      </m:r>
                    </m:oMath>
                  </m:oMathPara>
                </a14:m>
                <a:endParaRPr lang="en-US" sz="2000" dirty="0"/>
              </a:p>
              <a:p>
                <a:pPr>
                  <a:spcBef>
                    <a:spcPct val="50000"/>
                  </a:spcBef>
                  <a:defRPr/>
                </a:pPr>
                <a:r>
                  <a:rPr lang="en-US" sz="2000" dirty="0"/>
                  <a:t>Recall</a:t>
                </a:r>
              </a:p>
              <a:p>
                <a:pPr lvl="1">
                  <a:spcBef>
                    <a:spcPct val="50000"/>
                  </a:spcBef>
                  <a:defRPr/>
                </a:pPr>
                <a:r>
                  <a:rPr lang="en-US" altLang="en-US" sz="2000" dirty="0">
                    <a:ea typeface="Arial" charset="0"/>
                    <a:cs typeface="Arial" charset="0"/>
                  </a:rPr>
                  <a:t>Probabilities are bounded by </a:t>
                </a:r>
                <a14:m>
                  <m:oMath xmlns:m="http://schemas.openxmlformats.org/officeDocument/2006/math">
                    <m:r>
                      <a:rPr lang="en-US" altLang="en-US" sz="2000" i="1">
                        <a:latin typeface="Cambria Math" panose="02040503050406030204" pitchFamily="18" charset="0"/>
                        <a:ea typeface="Arial" charset="0"/>
                        <a:cs typeface="Arial" charset="0"/>
                      </a:rPr>
                      <m:t>0</m:t>
                    </m:r>
                    <m:r>
                      <a:rPr lang="en-US" altLang="en-US" sz="2000" i="1">
                        <a:latin typeface="Cambria Math" panose="02040503050406030204" pitchFamily="18" charset="0"/>
                        <a:ea typeface="Cambria Math" panose="02040503050406030204" pitchFamily="18" charset="0"/>
                        <a:cs typeface="Arial" charset="0"/>
                      </a:rPr>
                      <m:t>≤</m:t>
                    </m:r>
                    <m:r>
                      <a:rPr lang="en-US" altLang="en-US" sz="2000" i="1">
                        <a:latin typeface="Cambria Math" panose="02040503050406030204" pitchFamily="18" charset="0"/>
                        <a:ea typeface="Cambria Math" panose="02040503050406030204" pitchFamily="18" charset="0"/>
                        <a:cs typeface="Arial" charset="0"/>
                      </a:rPr>
                      <m:t>𝑝</m:t>
                    </m:r>
                    <m:r>
                      <a:rPr lang="en-US" altLang="en-US" sz="2000" i="1">
                        <a:latin typeface="Cambria Math" panose="02040503050406030204" pitchFamily="18" charset="0"/>
                        <a:ea typeface="Cambria Math" panose="02040503050406030204" pitchFamily="18" charset="0"/>
                        <a:cs typeface="Arial" charset="0"/>
                      </a:rPr>
                      <m:t>≤1</m:t>
                    </m:r>
                  </m:oMath>
                </a14:m>
                <a:endParaRPr lang="en-US" altLang="en-US" sz="2000" dirty="0">
                  <a:ea typeface="Arial" charset="0"/>
                  <a:cs typeface="Arial" charset="0"/>
                </a:endParaRPr>
              </a:p>
              <a:p>
                <a:pPr lvl="1">
                  <a:spcBef>
                    <a:spcPct val="50000"/>
                  </a:spcBef>
                  <a:defRPr/>
                </a:pPr>
                <a:r>
                  <a:rPr lang="en-US" altLang="en-US" sz="2000" dirty="0">
                    <a:ea typeface="Arial" charset="0"/>
                    <a:cs typeface="Arial" charset="0"/>
                  </a:rPr>
                  <a:t>If we were to look at students who studied this many hours, our model would predict a probability greater than 1</a:t>
                </a:r>
              </a:p>
              <a:p>
                <a:pPr lvl="1">
                  <a:spcBef>
                    <a:spcPct val="50000"/>
                  </a:spcBef>
                  <a:defRPr/>
                </a:pPr>
                <a:r>
                  <a:rPr lang="en-US" altLang="en-US" sz="2000" dirty="0">
                    <a:ea typeface="Arial" charset="0"/>
                    <a:cs typeface="Arial" charset="0"/>
                  </a:rPr>
                  <a:t>Likewise, here our model would predict a probability less than 0</a:t>
                </a:r>
              </a:p>
              <a:p>
                <a:pPr>
                  <a:spcBef>
                    <a:spcPct val="50000"/>
                  </a:spcBef>
                  <a:defRPr/>
                </a:pPr>
                <a:r>
                  <a:rPr lang="en-US" altLang="en-US" sz="2000" dirty="0">
                    <a:ea typeface="Arial" charset="0"/>
                    <a:cs typeface="Arial" charset="0"/>
                  </a:rPr>
                  <a:t>In addition to violating the laws of probability, our model would not maintain normally distributed residuals (which is another requirement of a linear regression model)</a:t>
                </a:r>
              </a:p>
              <a:p>
                <a:pPr>
                  <a:spcBef>
                    <a:spcPct val="50000"/>
                  </a:spcBef>
                  <a:defRPr/>
                </a:pPr>
                <a:endParaRPr lang="en-US" altLang="en-US" sz="2000" dirty="0">
                  <a:ea typeface="Arial" charset="0"/>
                  <a:cs typeface="Arial" charset="0"/>
                </a:endParaRPr>
              </a:p>
            </p:txBody>
          </p:sp>
        </mc:Choice>
        <mc:Fallback xmlns="">
          <p:sp>
            <p:nvSpPr>
              <p:cNvPr id="74" name="Content Placeholder 2">
                <a:extLst>
                  <a:ext uri="{FF2B5EF4-FFF2-40B4-BE49-F238E27FC236}">
                    <a16:creationId xmlns:a16="http://schemas.microsoft.com/office/drawing/2014/main" id="{FEBDC346-AA3C-0245-B9F8-59FFC51D0893}"/>
                  </a:ext>
                </a:extLst>
              </p:cNvPr>
              <p:cNvSpPr>
                <a:spLocks noGrp="1" noRot="1" noChangeAspect="1" noMove="1" noResize="1" noEditPoints="1" noAdjustHandles="1" noChangeArrowheads="1" noChangeShapeType="1" noTextEdit="1"/>
              </p:cNvSpPr>
              <p:nvPr>
                <p:ph idx="1"/>
              </p:nvPr>
            </p:nvSpPr>
            <p:spPr>
              <a:xfrm>
                <a:off x="80555" y="1066868"/>
                <a:ext cx="6791806" cy="4351338"/>
              </a:xfrm>
              <a:blipFill>
                <a:blip r:embed="rId3"/>
                <a:stretch>
                  <a:fillRect l="-560" t="-292"/>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837D26C7-2929-DD43-80E5-2BDD92549FB1}"/>
              </a:ext>
            </a:extLst>
          </p:cNvPr>
          <p:cNvSpPr/>
          <p:nvPr/>
        </p:nvSpPr>
        <p:spPr>
          <a:xfrm>
            <a:off x="7900737" y="3948196"/>
            <a:ext cx="906379" cy="4312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554852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Calibri" charset="0"/>
                <a:cs typeface="Calibri" charset="0"/>
              </a:rPr>
              <a:t>Logistic Regression Classification</a:t>
            </a:r>
          </a:p>
        </p:txBody>
      </p:sp>
      <p:sp>
        <p:nvSpPr>
          <p:cNvPr id="4" name="Slide Number Placeholder 3"/>
          <p:cNvSpPr>
            <a:spLocks noGrp="1"/>
          </p:cNvSpPr>
          <p:nvPr>
            <p:ph type="sldNum" sz="quarter" idx="12"/>
          </p:nvPr>
        </p:nvSpPr>
        <p:spPr/>
        <p:txBody>
          <a:bodyPr/>
          <a:lstStyle/>
          <a:p>
            <a:fld id="{5ACD0CF0-90CC-9C41-A77B-2776398A8C8B}" type="slidenum">
              <a:rPr lang="en-US" smtClean="0">
                <a:latin typeface="Calibri" charset="0"/>
                <a:ea typeface="Calibri" charset="0"/>
                <a:cs typeface="Calibri" charset="0"/>
              </a:rPr>
              <a:pPr/>
              <a:t>149</a:t>
            </a:fld>
            <a:endParaRPr lang="en-US" dirty="0">
              <a:latin typeface="Calibri" charset="0"/>
              <a:ea typeface="Calibri" charset="0"/>
              <a:cs typeface="Calibri" charset="0"/>
            </a:endParaRPr>
          </a:p>
        </p:txBody>
      </p:sp>
      <p:pic>
        <p:nvPicPr>
          <p:cNvPr id="11" name="Picture 10">
            <a:extLst>
              <a:ext uri="{FF2B5EF4-FFF2-40B4-BE49-F238E27FC236}">
                <a16:creationId xmlns:a16="http://schemas.microsoft.com/office/drawing/2014/main" id="{886C714A-F509-044B-A72C-2DA6B2682D07}"/>
              </a:ext>
            </a:extLst>
          </p:cNvPr>
          <p:cNvPicPr>
            <a:picLocks noChangeAspect="1"/>
          </p:cNvPicPr>
          <p:nvPr/>
        </p:nvPicPr>
        <p:blipFill>
          <a:blip r:embed="rId2"/>
          <a:stretch>
            <a:fillRect/>
          </a:stretch>
        </p:blipFill>
        <p:spPr>
          <a:xfrm>
            <a:off x="6872360" y="2475898"/>
            <a:ext cx="4468702" cy="2290011"/>
          </a:xfrm>
          <a:prstGeom prst="rect">
            <a:avLst/>
          </a:prstGeom>
        </p:spPr>
      </p:pic>
      <mc:AlternateContent xmlns:mc="http://schemas.openxmlformats.org/markup-compatibility/2006" xmlns:a14="http://schemas.microsoft.com/office/drawing/2010/main">
        <mc:Choice Requires="a14">
          <p:sp>
            <p:nvSpPr>
              <p:cNvPr id="74" name="Content Placeholder 2">
                <a:extLst>
                  <a:ext uri="{FF2B5EF4-FFF2-40B4-BE49-F238E27FC236}">
                    <a16:creationId xmlns:a16="http://schemas.microsoft.com/office/drawing/2014/main" id="{FEBDC346-AA3C-0245-B9F8-59FFC51D0893}"/>
                  </a:ext>
                </a:extLst>
              </p:cNvPr>
              <p:cNvSpPr>
                <a:spLocks noGrp="1"/>
              </p:cNvSpPr>
              <p:nvPr>
                <p:ph idx="1"/>
              </p:nvPr>
            </p:nvSpPr>
            <p:spPr>
              <a:xfrm>
                <a:off x="80555" y="1066868"/>
                <a:ext cx="6791806" cy="4351338"/>
              </a:xfrm>
            </p:spPr>
            <p:txBody>
              <a:bodyPr>
                <a:normAutofit/>
              </a:bodyPr>
              <a:lstStyle/>
              <a:p>
                <a:pPr marL="0" indent="0">
                  <a:spcBef>
                    <a:spcPct val="50000"/>
                  </a:spcBef>
                  <a:buNone/>
                  <a:defRPr/>
                </a:pPr>
                <a14:m>
                  <m:oMathPara xmlns:m="http://schemas.openxmlformats.org/officeDocument/2006/math">
                    <m:oMathParaPr>
                      <m:jc m:val="centerGroup"/>
                    </m:oMathParaPr>
                    <m:oMath xmlns:m="http://schemas.openxmlformats.org/officeDocument/2006/math">
                      <m:r>
                        <a:rPr lang="en-US" altLang="en-US" sz="2000" i="1" dirty="0">
                          <a:latin typeface="Cambria Math" panose="02040503050406030204" pitchFamily="18" charset="0"/>
                          <a:ea typeface="Arial" charset="0"/>
                          <a:cs typeface="Arial" charset="0"/>
                        </a:rPr>
                        <m:t>𝑃</m:t>
                      </m:r>
                      <m:d>
                        <m:dPr>
                          <m:ctrlPr>
                            <a:rPr lang="en-US" altLang="en-US" sz="2000" i="1" dirty="0">
                              <a:latin typeface="Cambria Math" panose="02040503050406030204" pitchFamily="18" charset="0"/>
                              <a:ea typeface="Arial" charset="0"/>
                              <a:cs typeface="Arial" charset="0"/>
                            </a:rPr>
                          </m:ctrlPr>
                        </m:dPr>
                        <m:e>
                          <m:r>
                            <a:rPr lang="en-US" altLang="en-US" sz="2000" i="1" dirty="0">
                              <a:latin typeface="Cambria Math" panose="02040503050406030204" pitchFamily="18" charset="0"/>
                              <a:ea typeface="Arial" charset="0"/>
                              <a:cs typeface="Arial" charset="0"/>
                            </a:rPr>
                            <m:t>𝑝𝑎𝑠𝑠</m:t>
                          </m:r>
                          <m:r>
                            <a:rPr lang="en-US" altLang="en-US" sz="2000" i="1" dirty="0">
                              <a:latin typeface="Cambria Math" panose="02040503050406030204" pitchFamily="18" charset="0"/>
                              <a:ea typeface="Arial" charset="0"/>
                              <a:cs typeface="Arial" charset="0"/>
                            </a:rPr>
                            <m:t>=1</m:t>
                          </m:r>
                        </m:e>
                      </m:d>
                      <m:r>
                        <a:rPr lang="en-US" altLang="en-US" sz="2000" i="1" dirty="0">
                          <a:latin typeface="Cambria Math" panose="02040503050406030204" pitchFamily="18" charset="0"/>
                          <a:ea typeface="Arial" charset="0"/>
                          <a:cs typeface="Arial" charset="0"/>
                        </a:rPr>
                        <m:t>=</m:t>
                      </m:r>
                      <m:sSub>
                        <m:sSubPr>
                          <m:ctrlPr>
                            <a:rPr lang="en-US" altLang="en-US" sz="2000" i="1">
                              <a:latin typeface="Cambria Math" panose="02040503050406030204" pitchFamily="18" charset="0"/>
                              <a:ea typeface="Cambria Math" panose="02040503050406030204" pitchFamily="18" charset="0"/>
                              <a:cs typeface="Arial" charset="0"/>
                            </a:rPr>
                          </m:ctrlPr>
                        </m:sSubPr>
                        <m:e>
                          <m:r>
                            <a:rPr lang="en-US" altLang="en-US" sz="2000" i="1">
                              <a:latin typeface="Cambria Math" panose="02040503050406030204" pitchFamily="18" charset="0"/>
                              <a:ea typeface="Cambria Math" panose="02040503050406030204" pitchFamily="18" charset="0"/>
                              <a:cs typeface="Arial" charset="0"/>
                            </a:rPr>
                            <m:t>𝛽</m:t>
                          </m:r>
                        </m:e>
                        <m:sub>
                          <m:r>
                            <a:rPr lang="en-US" altLang="en-US" sz="2000" i="1">
                              <a:latin typeface="Cambria Math" panose="02040503050406030204" pitchFamily="18" charset="0"/>
                              <a:ea typeface="Cambria Math" panose="02040503050406030204" pitchFamily="18" charset="0"/>
                              <a:cs typeface="Arial" charset="0"/>
                            </a:rPr>
                            <m:t>0</m:t>
                          </m:r>
                        </m:sub>
                      </m:sSub>
                      <m:r>
                        <a:rPr lang="en-US" altLang="en-US" sz="2000" i="1">
                          <a:latin typeface="Cambria Math" panose="02040503050406030204" pitchFamily="18" charset="0"/>
                          <a:ea typeface="Cambria Math" panose="02040503050406030204" pitchFamily="18" charset="0"/>
                          <a:cs typeface="Arial" charset="0"/>
                        </a:rPr>
                        <m:t>+</m:t>
                      </m:r>
                      <m:sSub>
                        <m:sSubPr>
                          <m:ctrlPr>
                            <a:rPr lang="en-US" altLang="en-US" sz="2000" i="1">
                              <a:latin typeface="Cambria Math" panose="02040503050406030204" pitchFamily="18" charset="0"/>
                              <a:ea typeface="Cambria Math" panose="02040503050406030204" pitchFamily="18" charset="0"/>
                              <a:cs typeface="Arial" charset="0"/>
                            </a:rPr>
                          </m:ctrlPr>
                        </m:sSubPr>
                        <m:e>
                          <m:r>
                            <a:rPr lang="en-US" altLang="en-US" sz="2000" i="1">
                              <a:latin typeface="Cambria Math" panose="02040503050406030204" pitchFamily="18" charset="0"/>
                              <a:ea typeface="Cambria Math" panose="02040503050406030204" pitchFamily="18" charset="0"/>
                              <a:cs typeface="Arial" charset="0"/>
                            </a:rPr>
                            <m:t>𝛽</m:t>
                          </m:r>
                        </m:e>
                        <m:sub>
                          <m:r>
                            <a:rPr lang="en-US" altLang="en-US" sz="2000" i="1">
                              <a:latin typeface="Cambria Math" panose="02040503050406030204" pitchFamily="18" charset="0"/>
                              <a:ea typeface="Cambria Math" panose="02040503050406030204" pitchFamily="18" charset="0"/>
                              <a:cs typeface="Arial" charset="0"/>
                            </a:rPr>
                            <m:t>1</m:t>
                          </m:r>
                        </m:sub>
                      </m:sSub>
                      <m:r>
                        <a:rPr lang="en-US" altLang="en-US" sz="2000" i="1">
                          <a:latin typeface="Cambria Math" panose="02040503050406030204" pitchFamily="18" charset="0"/>
                          <a:ea typeface="Cambria Math" panose="02040503050406030204" pitchFamily="18" charset="0"/>
                          <a:cs typeface="Arial" charset="0"/>
                        </a:rPr>
                        <m:t>h𝑜𝑢𝑟𝑠</m:t>
                      </m:r>
                      <m:r>
                        <a:rPr lang="en-US" altLang="en-US" sz="2000" i="1">
                          <a:latin typeface="Cambria Math" panose="02040503050406030204" pitchFamily="18" charset="0"/>
                          <a:ea typeface="Cambria Math" panose="02040503050406030204" pitchFamily="18" charset="0"/>
                          <a:cs typeface="Arial" charset="0"/>
                        </a:rPr>
                        <m:t> </m:t>
                      </m:r>
                      <m:r>
                        <a:rPr lang="en-US" altLang="en-US" sz="2000" i="1">
                          <a:latin typeface="Cambria Math" panose="02040503050406030204" pitchFamily="18" charset="0"/>
                          <a:ea typeface="Cambria Math" panose="02040503050406030204" pitchFamily="18" charset="0"/>
                          <a:cs typeface="Arial" charset="0"/>
                        </a:rPr>
                        <m:t>𝑜𝑓</m:t>
                      </m:r>
                      <m:r>
                        <a:rPr lang="en-US" altLang="en-US" sz="2000" i="1">
                          <a:latin typeface="Cambria Math" panose="02040503050406030204" pitchFamily="18" charset="0"/>
                          <a:ea typeface="Cambria Math" panose="02040503050406030204" pitchFamily="18" charset="0"/>
                          <a:cs typeface="Arial" charset="0"/>
                        </a:rPr>
                        <m:t> </m:t>
                      </m:r>
                      <m:r>
                        <a:rPr lang="en-US" altLang="en-US" sz="2000" i="1">
                          <a:latin typeface="Cambria Math" panose="02040503050406030204" pitchFamily="18" charset="0"/>
                          <a:ea typeface="Cambria Math" panose="02040503050406030204" pitchFamily="18" charset="0"/>
                          <a:cs typeface="Arial" charset="0"/>
                        </a:rPr>
                        <m:t>𝑠𝑡𝑢𝑑𝑦𝑖𝑛𝑔</m:t>
                      </m:r>
                      <m:r>
                        <a:rPr lang="en-US" altLang="en-US" sz="2000" i="1">
                          <a:latin typeface="Cambria Math" panose="02040503050406030204" pitchFamily="18" charset="0"/>
                          <a:ea typeface="Cambria Math" panose="02040503050406030204" pitchFamily="18" charset="0"/>
                          <a:cs typeface="Arial" charset="0"/>
                        </a:rPr>
                        <m:t>+ </m:t>
                      </m:r>
                      <m:r>
                        <a:rPr lang="en-US" altLang="en-US" sz="2000" i="1">
                          <a:latin typeface="Cambria Math" panose="02040503050406030204" pitchFamily="18" charset="0"/>
                          <a:ea typeface="Cambria Math" panose="02040503050406030204" pitchFamily="18" charset="0"/>
                          <a:cs typeface="Arial" charset="0"/>
                        </a:rPr>
                        <m:t>𝜀</m:t>
                      </m:r>
                    </m:oMath>
                  </m:oMathPara>
                </a14:m>
                <a:endParaRPr lang="en-US" sz="2000" dirty="0"/>
              </a:p>
              <a:p>
                <a:pPr>
                  <a:spcBef>
                    <a:spcPct val="50000"/>
                  </a:spcBef>
                  <a:defRPr/>
                </a:pPr>
                <a:r>
                  <a:rPr lang="en-US" sz="2000" dirty="0"/>
                  <a:t>Recall</a:t>
                </a:r>
              </a:p>
              <a:p>
                <a:pPr lvl="1">
                  <a:spcBef>
                    <a:spcPct val="50000"/>
                  </a:spcBef>
                  <a:defRPr/>
                </a:pPr>
                <a:r>
                  <a:rPr lang="en-US" altLang="en-US" sz="2000" dirty="0">
                    <a:ea typeface="Arial" charset="0"/>
                    <a:cs typeface="Arial" charset="0"/>
                  </a:rPr>
                  <a:t>Probabilities are bounded by </a:t>
                </a:r>
                <a14:m>
                  <m:oMath xmlns:m="http://schemas.openxmlformats.org/officeDocument/2006/math">
                    <m:r>
                      <a:rPr lang="en-US" altLang="en-US" sz="2000" i="1">
                        <a:latin typeface="Cambria Math" panose="02040503050406030204" pitchFamily="18" charset="0"/>
                        <a:ea typeface="Arial" charset="0"/>
                        <a:cs typeface="Arial" charset="0"/>
                      </a:rPr>
                      <m:t>0</m:t>
                    </m:r>
                    <m:r>
                      <a:rPr lang="en-US" altLang="en-US" sz="2000" i="1">
                        <a:latin typeface="Cambria Math" panose="02040503050406030204" pitchFamily="18" charset="0"/>
                        <a:ea typeface="Cambria Math" panose="02040503050406030204" pitchFamily="18" charset="0"/>
                        <a:cs typeface="Arial" charset="0"/>
                      </a:rPr>
                      <m:t>≤</m:t>
                    </m:r>
                    <m:r>
                      <a:rPr lang="en-US" altLang="en-US" sz="2000" i="1">
                        <a:latin typeface="Cambria Math" panose="02040503050406030204" pitchFamily="18" charset="0"/>
                        <a:ea typeface="Cambria Math" panose="02040503050406030204" pitchFamily="18" charset="0"/>
                        <a:cs typeface="Arial" charset="0"/>
                      </a:rPr>
                      <m:t>𝑝</m:t>
                    </m:r>
                    <m:r>
                      <a:rPr lang="en-US" altLang="en-US" sz="2000" i="1">
                        <a:latin typeface="Cambria Math" panose="02040503050406030204" pitchFamily="18" charset="0"/>
                        <a:ea typeface="Cambria Math" panose="02040503050406030204" pitchFamily="18" charset="0"/>
                        <a:cs typeface="Arial" charset="0"/>
                      </a:rPr>
                      <m:t>≤1</m:t>
                    </m:r>
                  </m:oMath>
                </a14:m>
                <a:endParaRPr lang="en-US" altLang="en-US" sz="2000" dirty="0">
                  <a:ea typeface="Arial" charset="0"/>
                  <a:cs typeface="Arial" charset="0"/>
                </a:endParaRPr>
              </a:p>
              <a:p>
                <a:pPr lvl="1">
                  <a:spcBef>
                    <a:spcPct val="50000"/>
                  </a:spcBef>
                  <a:defRPr/>
                </a:pPr>
                <a:r>
                  <a:rPr lang="en-US" altLang="en-US" sz="2000" dirty="0">
                    <a:ea typeface="Arial" charset="0"/>
                    <a:cs typeface="Arial" charset="0"/>
                  </a:rPr>
                  <a:t>If we were to look at students who studied this many hours, our model would predict a probability greater than 1</a:t>
                </a:r>
              </a:p>
              <a:p>
                <a:pPr lvl="1">
                  <a:spcBef>
                    <a:spcPct val="50000"/>
                  </a:spcBef>
                  <a:defRPr/>
                </a:pPr>
                <a:r>
                  <a:rPr lang="en-US" altLang="en-US" sz="2000" dirty="0">
                    <a:ea typeface="Arial" charset="0"/>
                    <a:cs typeface="Arial" charset="0"/>
                  </a:rPr>
                  <a:t>Likewise, here our model would predict a probability less than 0</a:t>
                </a:r>
              </a:p>
              <a:p>
                <a:pPr>
                  <a:spcBef>
                    <a:spcPct val="50000"/>
                  </a:spcBef>
                  <a:defRPr/>
                </a:pPr>
                <a:r>
                  <a:rPr lang="en-US" altLang="en-US" sz="2000" dirty="0">
                    <a:ea typeface="Arial" charset="0"/>
                    <a:cs typeface="Arial" charset="0"/>
                  </a:rPr>
                  <a:t>In addition to violating the laws of probability, our model would not maintain normally distributed residuals (which is another requirement of a linear regression model)</a:t>
                </a:r>
              </a:p>
              <a:p>
                <a:pPr>
                  <a:spcBef>
                    <a:spcPct val="50000"/>
                  </a:spcBef>
                  <a:defRPr/>
                </a:pPr>
                <a:r>
                  <a:rPr lang="en-US" altLang="en-US" sz="2000" dirty="0">
                    <a:ea typeface="Arial" charset="0"/>
                    <a:cs typeface="Arial" charset="0"/>
                  </a:rPr>
                  <a:t>What can we do to fix this?</a:t>
                </a:r>
              </a:p>
              <a:p>
                <a:pPr>
                  <a:spcBef>
                    <a:spcPct val="50000"/>
                  </a:spcBef>
                  <a:defRPr/>
                </a:pPr>
                <a:endParaRPr lang="en-US" altLang="en-US" sz="2000" dirty="0">
                  <a:ea typeface="Arial" charset="0"/>
                  <a:cs typeface="Arial" charset="0"/>
                </a:endParaRPr>
              </a:p>
            </p:txBody>
          </p:sp>
        </mc:Choice>
        <mc:Fallback xmlns="">
          <p:sp>
            <p:nvSpPr>
              <p:cNvPr id="74" name="Content Placeholder 2">
                <a:extLst>
                  <a:ext uri="{FF2B5EF4-FFF2-40B4-BE49-F238E27FC236}">
                    <a16:creationId xmlns:a16="http://schemas.microsoft.com/office/drawing/2014/main" id="{FEBDC346-AA3C-0245-B9F8-59FFC51D0893}"/>
                  </a:ext>
                </a:extLst>
              </p:cNvPr>
              <p:cNvSpPr>
                <a:spLocks noGrp="1" noRot="1" noChangeAspect="1" noMove="1" noResize="1" noEditPoints="1" noAdjustHandles="1" noChangeArrowheads="1" noChangeShapeType="1" noTextEdit="1"/>
              </p:cNvSpPr>
              <p:nvPr>
                <p:ph idx="1"/>
              </p:nvPr>
            </p:nvSpPr>
            <p:spPr>
              <a:xfrm>
                <a:off x="80555" y="1066868"/>
                <a:ext cx="6791806" cy="4351338"/>
              </a:xfrm>
              <a:blipFill>
                <a:blip r:embed="rId3"/>
                <a:stretch>
                  <a:fillRect l="-560" t="-292" b="-1166"/>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837D26C7-2929-DD43-80E5-2BDD92549FB1}"/>
              </a:ext>
            </a:extLst>
          </p:cNvPr>
          <p:cNvSpPr/>
          <p:nvPr/>
        </p:nvSpPr>
        <p:spPr>
          <a:xfrm>
            <a:off x="7900737" y="3948196"/>
            <a:ext cx="906379" cy="4312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3609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a:t>
            </a:r>
          </a:p>
        </p:txBody>
      </p:sp>
      <p:sp>
        <p:nvSpPr>
          <p:cNvPr id="3" name="Content Placeholder 2"/>
          <p:cNvSpPr>
            <a:spLocks noGrp="1"/>
          </p:cNvSpPr>
          <p:nvPr>
            <p:ph idx="1"/>
          </p:nvPr>
        </p:nvSpPr>
        <p:spPr/>
        <p:txBody>
          <a:bodyPr/>
          <a:lstStyle/>
          <a:p>
            <a:r>
              <a:rPr lang="en-US" dirty="0"/>
              <a:t>Instead of picking the (1) nearest neighbor, what if we picked the </a:t>
            </a:r>
            <a:br>
              <a:rPr lang="en-US" dirty="0"/>
            </a:br>
            <a:r>
              <a:rPr lang="en-US" dirty="0"/>
              <a:t>k-Nearest Neighbors and have them vote?</a:t>
            </a:r>
          </a:p>
          <a:p>
            <a:r>
              <a:rPr lang="en-US" dirty="0"/>
              <a:t>Choosing k points is more reliable in the following cases:</a:t>
            </a:r>
          </a:p>
          <a:p>
            <a:pPr lvl="1"/>
            <a:r>
              <a:rPr lang="en-US" dirty="0"/>
              <a:t>Noise in training vectors x</a:t>
            </a:r>
          </a:p>
          <a:p>
            <a:pPr lvl="1"/>
            <a:r>
              <a:rPr lang="en-US" dirty="0"/>
              <a:t>Noise in training labels y</a:t>
            </a:r>
          </a:p>
          <a:p>
            <a:pPr lvl="1"/>
            <a:r>
              <a:rPr lang="en-US" dirty="0"/>
              <a:t>Overlapping classes</a:t>
            </a:r>
          </a:p>
          <a:p>
            <a:r>
              <a:rPr lang="en-US" dirty="0"/>
              <a:t>Why?</a:t>
            </a:r>
          </a:p>
        </p:txBody>
      </p:sp>
      <p:sp>
        <p:nvSpPr>
          <p:cNvPr id="4" name="Slide Number Placeholder 3"/>
          <p:cNvSpPr>
            <a:spLocks noGrp="1"/>
          </p:cNvSpPr>
          <p:nvPr>
            <p:ph type="sldNum" sz="quarter" idx="12"/>
          </p:nvPr>
        </p:nvSpPr>
        <p:spPr/>
        <p:txBody>
          <a:bodyPr/>
          <a:lstStyle/>
          <a:p>
            <a:fld id="{5ACD0CF0-90CC-9C41-A77B-2776398A8C8B}" type="slidenum">
              <a:rPr lang="en-US" smtClean="0"/>
              <a:pPr/>
              <a:t>15</a:t>
            </a:fld>
            <a:endParaRPr lang="en-US" dirty="0"/>
          </a:p>
        </p:txBody>
      </p:sp>
      <p:grpSp>
        <p:nvGrpSpPr>
          <p:cNvPr id="6" name="Group 5"/>
          <p:cNvGrpSpPr>
            <a:grpSpLocks/>
          </p:cNvGrpSpPr>
          <p:nvPr/>
        </p:nvGrpSpPr>
        <p:grpSpPr bwMode="auto">
          <a:xfrm>
            <a:off x="4460558" y="2864804"/>
            <a:ext cx="1833563" cy="1598613"/>
            <a:chOff x="909" y="2976"/>
            <a:chExt cx="1155" cy="1007"/>
          </a:xfrm>
        </p:grpSpPr>
        <p:sp>
          <p:nvSpPr>
            <p:cNvPr id="7" name="Line 6"/>
            <p:cNvSpPr>
              <a:spLocks noChangeShapeType="1"/>
            </p:cNvSpPr>
            <p:nvPr/>
          </p:nvSpPr>
          <p:spPr bwMode="auto">
            <a:xfrm>
              <a:off x="1152" y="2976"/>
              <a:ext cx="0"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accent1"/>
                </a:solidFill>
              </a:endParaRPr>
            </a:p>
          </p:txBody>
        </p:sp>
        <p:sp>
          <p:nvSpPr>
            <p:cNvPr id="8" name="Line 7"/>
            <p:cNvSpPr>
              <a:spLocks noChangeShapeType="1"/>
            </p:cNvSpPr>
            <p:nvPr/>
          </p:nvSpPr>
          <p:spPr bwMode="auto">
            <a:xfrm>
              <a:off x="1152" y="3744"/>
              <a:ext cx="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accent1"/>
                </a:solidFill>
              </a:endParaRPr>
            </a:p>
          </p:txBody>
        </p:sp>
        <p:sp>
          <p:nvSpPr>
            <p:cNvPr id="9" name="Text Box 8"/>
            <p:cNvSpPr txBox="1">
              <a:spLocks noChangeArrowheads="1"/>
            </p:cNvSpPr>
            <p:nvPr/>
          </p:nvSpPr>
          <p:spPr bwMode="auto">
            <a:xfrm>
              <a:off x="1241" y="3770"/>
              <a:ext cx="303"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dirty="0">
                  <a:solidFill>
                    <a:schemeClr val="accent1"/>
                  </a:solidFill>
                  <a:latin typeface="Times" charset="0"/>
                </a:rPr>
                <a:t>x_1</a:t>
              </a:r>
            </a:p>
          </p:txBody>
        </p:sp>
        <p:sp>
          <p:nvSpPr>
            <p:cNvPr id="10" name="Text Box 9"/>
            <p:cNvSpPr txBox="1">
              <a:spLocks noChangeArrowheads="1"/>
            </p:cNvSpPr>
            <p:nvPr/>
          </p:nvSpPr>
          <p:spPr bwMode="auto">
            <a:xfrm rot="16200000">
              <a:off x="864" y="3211"/>
              <a:ext cx="303"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dirty="0">
                  <a:solidFill>
                    <a:schemeClr val="accent1"/>
                  </a:solidFill>
                  <a:latin typeface="Times" charset="0"/>
                </a:rPr>
                <a:t>x_2</a:t>
              </a:r>
            </a:p>
          </p:txBody>
        </p:sp>
      </p:grpSp>
      <p:sp>
        <p:nvSpPr>
          <p:cNvPr id="11" name="Text Box 10"/>
          <p:cNvSpPr txBox="1">
            <a:spLocks noChangeArrowheads="1"/>
          </p:cNvSpPr>
          <p:nvPr/>
        </p:nvSpPr>
        <p:spPr bwMode="auto">
          <a:xfrm>
            <a:off x="4982845" y="3549015"/>
            <a:ext cx="3206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12" name="Text Box 11"/>
          <p:cNvSpPr txBox="1">
            <a:spLocks noChangeArrowheads="1"/>
          </p:cNvSpPr>
          <p:nvPr/>
        </p:nvSpPr>
        <p:spPr bwMode="auto">
          <a:xfrm>
            <a:off x="5135245" y="3701415"/>
            <a:ext cx="3206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13" name="Text Box 12"/>
          <p:cNvSpPr txBox="1">
            <a:spLocks noChangeArrowheads="1"/>
          </p:cNvSpPr>
          <p:nvPr/>
        </p:nvSpPr>
        <p:spPr bwMode="auto">
          <a:xfrm>
            <a:off x="5074920" y="3474403"/>
            <a:ext cx="3206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14" name="Text Box 13"/>
          <p:cNvSpPr txBox="1">
            <a:spLocks noChangeArrowheads="1"/>
          </p:cNvSpPr>
          <p:nvPr/>
        </p:nvSpPr>
        <p:spPr bwMode="auto">
          <a:xfrm>
            <a:off x="5440045" y="4006215"/>
            <a:ext cx="3206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15" name="Text Box 14"/>
          <p:cNvSpPr txBox="1">
            <a:spLocks noChangeArrowheads="1"/>
          </p:cNvSpPr>
          <p:nvPr/>
        </p:nvSpPr>
        <p:spPr bwMode="auto">
          <a:xfrm>
            <a:off x="5227320" y="3626803"/>
            <a:ext cx="3206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16" name="Text Box 15"/>
          <p:cNvSpPr txBox="1">
            <a:spLocks noChangeArrowheads="1"/>
          </p:cNvSpPr>
          <p:nvPr/>
        </p:nvSpPr>
        <p:spPr bwMode="auto">
          <a:xfrm>
            <a:off x="5074920" y="3322003"/>
            <a:ext cx="3206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17" name="Text Box 16"/>
          <p:cNvSpPr txBox="1">
            <a:spLocks noChangeArrowheads="1"/>
          </p:cNvSpPr>
          <p:nvPr/>
        </p:nvSpPr>
        <p:spPr bwMode="auto">
          <a:xfrm>
            <a:off x="5151120" y="3474403"/>
            <a:ext cx="3206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18" name="Text Box 17"/>
          <p:cNvSpPr txBox="1">
            <a:spLocks noChangeArrowheads="1"/>
          </p:cNvSpPr>
          <p:nvPr/>
        </p:nvSpPr>
        <p:spPr bwMode="auto">
          <a:xfrm>
            <a:off x="5227320" y="3398203"/>
            <a:ext cx="3206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19" name="Text Box 18"/>
          <p:cNvSpPr txBox="1">
            <a:spLocks noChangeArrowheads="1"/>
          </p:cNvSpPr>
          <p:nvPr/>
        </p:nvSpPr>
        <p:spPr bwMode="auto">
          <a:xfrm>
            <a:off x="4922520" y="3398203"/>
            <a:ext cx="3206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20" name="Text Box 19"/>
          <p:cNvSpPr txBox="1">
            <a:spLocks noChangeArrowheads="1"/>
          </p:cNvSpPr>
          <p:nvPr/>
        </p:nvSpPr>
        <p:spPr bwMode="auto">
          <a:xfrm>
            <a:off x="5821045" y="2939415"/>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21" name="Text Box 20"/>
          <p:cNvSpPr txBox="1">
            <a:spLocks noChangeArrowheads="1"/>
          </p:cNvSpPr>
          <p:nvPr/>
        </p:nvSpPr>
        <p:spPr bwMode="auto">
          <a:xfrm>
            <a:off x="5455920" y="3245803"/>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22" name="Text Box 21"/>
          <p:cNvSpPr txBox="1">
            <a:spLocks noChangeArrowheads="1"/>
          </p:cNvSpPr>
          <p:nvPr/>
        </p:nvSpPr>
        <p:spPr bwMode="auto">
          <a:xfrm>
            <a:off x="5760720" y="2788603"/>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23" name="Text Box 22"/>
          <p:cNvSpPr txBox="1">
            <a:spLocks noChangeArrowheads="1"/>
          </p:cNvSpPr>
          <p:nvPr/>
        </p:nvSpPr>
        <p:spPr bwMode="auto">
          <a:xfrm>
            <a:off x="5684520" y="3017203"/>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24" name="Text Box 23"/>
          <p:cNvSpPr txBox="1">
            <a:spLocks noChangeArrowheads="1"/>
          </p:cNvSpPr>
          <p:nvPr/>
        </p:nvSpPr>
        <p:spPr bwMode="auto">
          <a:xfrm>
            <a:off x="5684520" y="3245803"/>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25" name="Text Box 24"/>
          <p:cNvSpPr txBox="1">
            <a:spLocks noChangeArrowheads="1"/>
          </p:cNvSpPr>
          <p:nvPr/>
        </p:nvSpPr>
        <p:spPr bwMode="auto">
          <a:xfrm>
            <a:off x="5684520" y="2788603"/>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26" name="Text Box 25"/>
          <p:cNvSpPr txBox="1">
            <a:spLocks noChangeArrowheads="1"/>
          </p:cNvSpPr>
          <p:nvPr/>
        </p:nvSpPr>
        <p:spPr bwMode="auto">
          <a:xfrm>
            <a:off x="5684520" y="2864803"/>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27" name="Text Box 26"/>
          <p:cNvSpPr txBox="1">
            <a:spLocks noChangeArrowheads="1"/>
          </p:cNvSpPr>
          <p:nvPr/>
        </p:nvSpPr>
        <p:spPr bwMode="auto">
          <a:xfrm>
            <a:off x="5532120" y="2788603"/>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28" name="Text Box 27"/>
          <p:cNvSpPr txBox="1">
            <a:spLocks noChangeArrowheads="1"/>
          </p:cNvSpPr>
          <p:nvPr/>
        </p:nvSpPr>
        <p:spPr bwMode="auto">
          <a:xfrm>
            <a:off x="5836920" y="2864803"/>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29" name="Text Box 28"/>
          <p:cNvSpPr txBox="1">
            <a:spLocks noChangeArrowheads="1"/>
          </p:cNvSpPr>
          <p:nvPr/>
        </p:nvSpPr>
        <p:spPr bwMode="auto">
          <a:xfrm>
            <a:off x="5608320" y="2941003"/>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30" name="Text Box 29"/>
          <p:cNvSpPr txBox="1">
            <a:spLocks noChangeArrowheads="1"/>
          </p:cNvSpPr>
          <p:nvPr/>
        </p:nvSpPr>
        <p:spPr bwMode="auto">
          <a:xfrm>
            <a:off x="5684520" y="2636203"/>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31" name="Text Box 30"/>
          <p:cNvSpPr txBox="1">
            <a:spLocks noChangeArrowheads="1"/>
          </p:cNvSpPr>
          <p:nvPr/>
        </p:nvSpPr>
        <p:spPr bwMode="auto">
          <a:xfrm>
            <a:off x="5455920" y="3093403"/>
            <a:ext cx="3206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32" name="Text Box 31"/>
          <p:cNvSpPr txBox="1">
            <a:spLocks noChangeArrowheads="1"/>
          </p:cNvSpPr>
          <p:nvPr/>
        </p:nvSpPr>
        <p:spPr bwMode="auto">
          <a:xfrm>
            <a:off x="5379720" y="2788603"/>
            <a:ext cx="3206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33" name="Text Box 32"/>
          <p:cNvSpPr txBox="1">
            <a:spLocks noChangeArrowheads="1"/>
          </p:cNvSpPr>
          <p:nvPr/>
        </p:nvSpPr>
        <p:spPr bwMode="auto">
          <a:xfrm>
            <a:off x="5760720" y="3017203"/>
            <a:ext cx="3206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34" name="Text Box 33"/>
          <p:cNvSpPr txBox="1">
            <a:spLocks noChangeArrowheads="1"/>
          </p:cNvSpPr>
          <p:nvPr/>
        </p:nvSpPr>
        <p:spPr bwMode="auto">
          <a:xfrm>
            <a:off x="5303520" y="3017203"/>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35" name="Text Box 34"/>
          <p:cNvSpPr txBox="1">
            <a:spLocks noChangeArrowheads="1"/>
          </p:cNvSpPr>
          <p:nvPr/>
        </p:nvSpPr>
        <p:spPr bwMode="auto">
          <a:xfrm>
            <a:off x="4998720" y="3245803"/>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36" name="Text Box 35"/>
          <p:cNvSpPr txBox="1">
            <a:spLocks noChangeArrowheads="1"/>
          </p:cNvSpPr>
          <p:nvPr/>
        </p:nvSpPr>
        <p:spPr bwMode="auto">
          <a:xfrm>
            <a:off x="5303520" y="3245803"/>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62" name="TextBox 61"/>
          <p:cNvSpPr txBox="1"/>
          <p:nvPr/>
        </p:nvSpPr>
        <p:spPr>
          <a:xfrm>
            <a:off x="6480439" y="2829560"/>
            <a:ext cx="656418" cy="984885"/>
          </a:xfrm>
          <a:prstGeom prst="rect">
            <a:avLst/>
          </a:prstGeom>
          <a:noFill/>
        </p:spPr>
        <p:txBody>
          <a:bodyPr wrap="square" rtlCol="0">
            <a:spAutoFit/>
          </a:bodyPr>
          <a:lstStyle/>
          <a:p>
            <a:r>
              <a:rPr lang="en-US" dirty="0">
                <a:solidFill>
                  <a:schemeClr val="accent1"/>
                </a:solidFill>
              </a:rPr>
              <a:t>k=1</a:t>
            </a:r>
          </a:p>
          <a:p>
            <a:r>
              <a:rPr lang="en-US" sz="4000" b="1" dirty="0">
                <a:solidFill>
                  <a:srgbClr val="FF0000"/>
                </a:solidFill>
              </a:rPr>
              <a:t> </a:t>
            </a:r>
          </a:p>
        </p:txBody>
      </p:sp>
      <p:sp>
        <p:nvSpPr>
          <p:cNvPr id="63" name="Rectangle 62"/>
          <p:cNvSpPr/>
          <p:nvPr/>
        </p:nvSpPr>
        <p:spPr>
          <a:xfrm>
            <a:off x="6420114" y="2516384"/>
            <a:ext cx="651140" cy="1107996"/>
          </a:xfrm>
          <a:prstGeom prst="rect">
            <a:avLst/>
          </a:prstGeom>
        </p:spPr>
        <p:txBody>
          <a:bodyPr wrap="none">
            <a:spAutoFit/>
          </a:bodyPr>
          <a:lstStyle/>
          <a:p>
            <a:r>
              <a:rPr lang="en-US" sz="6600" b="1">
                <a:solidFill>
                  <a:srgbClr val="FF0000"/>
                </a:solidFill>
              </a:rPr>
              <a:t>X</a:t>
            </a:r>
            <a:endParaRPr lang="en-US" sz="6600" dirty="0">
              <a:solidFill>
                <a:schemeClr val="accent1"/>
              </a:solidFill>
            </a:endParaRPr>
          </a:p>
        </p:txBody>
      </p:sp>
    </p:spTree>
    <p:extLst>
      <p:ext uri="{BB962C8B-B14F-4D97-AF65-F5344CB8AC3E}">
        <p14:creationId xmlns:p14="http://schemas.microsoft.com/office/powerpoint/2010/main" val="12784019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Calibri" charset="0"/>
                <a:cs typeface="Calibri" charset="0"/>
              </a:rPr>
              <a:t>Logistic Regression Classification</a:t>
            </a:r>
          </a:p>
        </p:txBody>
      </p:sp>
      <p:sp>
        <p:nvSpPr>
          <p:cNvPr id="4" name="Slide Number Placeholder 3"/>
          <p:cNvSpPr>
            <a:spLocks noGrp="1"/>
          </p:cNvSpPr>
          <p:nvPr>
            <p:ph type="sldNum" sz="quarter" idx="12"/>
          </p:nvPr>
        </p:nvSpPr>
        <p:spPr/>
        <p:txBody>
          <a:bodyPr/>
          <a:lstStyle/>
          <a:p>
            <a:fld id="{5ACD0CF0-90CC-9C41-A77B-2776398A8C8B}" type="slidenum">
              <a:rPr lang="en-US" smtClean="0">
                <a:latin typeface="Calibri" charset="0"/>
                <a:ea typeface="Calibri" charset="0"/>
                <a:cs typeface="Calibri" charset="0"/>
              </a:rPr>
              <a:pPr/>
              <a:t>150</a:t>
            </a:fld>
            <a:endParaRPr lang="en-US" dirty="0">
              <a:latin typeface="Calibri" charset="0"/>
              <a:ea typeface="Calibri" charset="0"/>
              <a:cs typeface="Calibri" charset="0"/>
            </a:endParaRPr>
          </a:p>
        </p:txBody>
      </p:sp>
      <p:sp>
        <p:nvSpPr>
          <p:cNvPr id="74" name="Content Placeholder 2">
            <a:extLst>
              <a:ext uri="{FF2B5EF4-FFF2-40B4-BE49-F238E27FC236}">
                <a16:creationId xmlns:a16="http://schemas.microsoft.com/office/drawing/2014/main" id="{FEBDC346-AA3C-0245-B9F8-59FFC51D0893}"/>
              </a:ext>
            </a:extLst>
          </p:cNvPr>
          <p:cNvSpPr>
            <a:spLocks noGrp="1"/>
          </p:cNvSpPr>
          <p:nvPr>
            <p:ph idx="1"/>
          </p:nvPr>
        </p:nvSpPr>
        <p:spPr>
          <a:xfrm>
            <a:off x="80555" y="1066868"/>
            <a:ext cx="6791806" cy="4351338"/>
          </a:xfrm>
        </p:spPr>
        <p:txBody>
          <a:bodyPr>
            <a:normAutofit/>
          </a:bodyPr>
          <a:lstStyle/>
          <a:p>
            <a:pPr>
              <a:spcBef>
                <a:spcPct val="50000"/>
              </a:spcBef>
              <a:defRPr/>
            </a:pPr>
            <a:r>
              <a:rPr lang="en-US" altLang="en-US" sz="2000" dirty="0">
                <a:ea typeface="Arial" charset="0"/>
                <a:cs typeface="Arial" charset="0"/>
              </a:rPr>
              <a:t>We could cap the probabilities at 0 and 1</a:t>
            </a:r>
          </a:p>
        </p:txBody>
      </p:sp>
      <p:sp>
        <p:nvSpPr>
          <p:cNvPr id="8" name="Line 3">
            <a:extLst>
              <a:ext uri="{FF2B5EF4-FFF2-40B4-BE49-F238E27FC236}">
                <a16:creationId xmlns:a16="http://schemas.microsoft.com/office/drawing/2014/main" id="{3105B213-6D6B-3F42-A1F0-1F5BDBA68BA1}"/>
              </a:ext>
            </a:extLst>
          </p:cNvPr>
          <p:cNvSpPr>
            <a:spLocks noChangeShapeType="1"/>
          </p:cNvSpPr>
          <p:nvPr/>
        </p:nvSpPr>
        <p:spPr bwMode="auto">
          <a:xfrm>
            <a:off x="3366803" y="1650048"/>
            <a:ext cx="0" cy="4267200"/>
          </a:xfrm>
          <a:prstGeom prst="line">
            <a:avLst/>
          </a:prstGeom>
          <a:noFill/>
          <a:ln w="76200">
            <a:solidFill>
              <a:schemeClr val="accent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9" name="Line 4">
            <a:extLst>
              <a:ext uri="{FF2B5EF4-FFF2-40B4-BE49-F238E27FC236}">
                <a16:creationId xmlns:a16="http://schemas.microsoft.com/office/drawing/2014/main" id="{553DA844-3B43-8D45-83B9-B5B47DE45333}"/>
              </a:ext>
            </a:extLst>
          </p:cNvPr>
          <p:cNvSpPr>
            <a:spLocks noChangeShapeType="1"/>
          </p:cNvSpPr>
          <p:nvPr/>
        </p:nvSpPr>
        <p:spPr bwMode="auto">
          <a:xfrm>
            <a:off x="2833403" y="4774248"/>
            <a:ext cx="6858000" cy="0"/>
          </a:xfrm>
          <a:prstGeom prst="line">
            <a:avLst/>
          </a:prstGeom>
          <a:noFill/>
          <a:ln w="76200">
            <a:solidFill>
              <a:schemeClr val="accent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10" name="Line 5">
            <a:extLst>
              <a:ext uri="{FF2B5EF4-FFF2-40B4-BE49-F238E27FC236}">
                <a16:creationId xmlns:a16="http://schemas.microsoft.com/office/drawing/2014/main" id="{6FB2B1D2-2B17-0A46-BD75-E88F23DAAC39}"/>
              </a:ext>
            </a:extLst>
          </p:cNvPr>
          <p:cNvSpPr>
            <a:spLocks noChangeShapeType="1"/>
          </p:cNvSpPr>
          <p:nvPr/>
        </p:nvSpPr>
        <p:spPr bwMode="auto">
          <a:xfrm>
            <a:off x="2755044" y="2466370"/>
            <a:ext cx="6705600" cy="0"/>
          </a:xfrm>
          <a:prstGeom prst="line">
            <a:avLst/>
          </a:prstGeom>
          <a:noFill/>
          <a:ln w="28575">
            <a:solidFill>
              <a:schemeClr val="bg2">
                <a:lumMod val="90000"/>
              </a:schemeClr>
            </a:solidFill>
            <a:prstDash val="sys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12" name="Text Box 7">
            <a:extLst>
              <a:ext uri="{FF2B5EF4-FFF2-40B4-BE49-F238E27FC236}">
                <a16:creationId xmlns:a16="http://schemas.microsoft.com/office/drawing/2014/main" id="{F9842F21-5A5B-2E4F-B3F0-D42B8F7017E3}"/>
              </a:ext>
            </a:extLst>
          </p:cNvPr>
          <p:cNvSpPr txBox="1">
            <a:spLocks noChangeArrowheads="1"/>
          </p:cNvSpPr>
          <p:nvPr/>
        </p:nvSpPr>
        <p:spPr bwMode="auto">
          <a:xfrm>
            <a:off x="2376203" y="4550411"/>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b="1" dirty="0">
                <a:solidFill>
                  <a:schemeClr val="accent1"/>
                </a:solidFill>
                <a:latin typeface="Calibri" charset="0"/>
                <a:ea typeface="Calibri" charset="0"/>
                <a:cs typeface="Calibri" charset="0"/>
              </a:rPr>
              <a:t>0</a:t>
            </a:r>
          </a:p>
        </p:txBody>
      </p:sp>
      <p:sp>
        <p:nvSpPr>
          <p:cNvPr id="13" name="Text Box 8">
            <a:extLst>
              <a:ext uri="{FF2B5EF4-FFF2-40B4-BE49-F238E27FC236}">
                <a16:creationId xmlns:a16="http://schemas.microsoft.com/office/drawing/2014/main" id="{68E986B2-8953-CC4B-91F0-3EDF952C0D43}"/>
              </a:ext>
            </a:extLst>
          </p:cNvPr>
          <p:cNvSpPr txBox="1">
            <a:spLocks noChangeArrowheads="1"/>
          </p:cNvSpPr>
          <p:nvPr/>
        </p:nvSpPr>
        <p:spPr bwMode="auto">
          <a:xfrm>
            <a:off x="2374044" y="2237770"/>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b="1" dirty="0">
                <a:solidFill>
                  <a:schemeClr val="accent1"/>
                </a:solidFill>
                <a:latin typeface="Calibri" charset="0"/>
                <a:ea typeface="Calibri" charset="0"/>
                <a:cs typeface="Calibri" charset="0"/>
              </a:rPr>
              <a:t>1</a:t>
            </a:r>
          </a:p>
        </p:txBody>
      </p:sp>
      <p:sp>
        <p:nvSpPr>
          <p:cNvPr id="14" name="TextBox 13">
            <a:extLst>
              <a:ext uri="{FF2B5EF4-FFF2-40B4-BE49-F238E27FC236}">
                <a16:creationId xmlns:a16="http://schemas.microsoft.com/office/drawing/2014/main" id="{AD75216A-2B71-4842-BDEF-F1E8CEE45850}"/>
              </a:ext>
            </a:extLst>
          </p:cNvPr>
          <p:cNvSpPr txBox="1"/>
          <p:nvPr/>
        </p:nvSpPr>
        <p:spPr>
          <a:xfrm>
            <a:off x="3104336" y="3411115"/>
            <a:ext cx="184731" cy="369332"/>
          </a:xfrm>
          <a:prstGeom prst="rect">
            <a:avLst/>
          </a:prstGeom>
          <a:noFill/>
        </p:spPr>
        <p:txBody>
          <a:bodyPr wrap="none" rtlCol="0">
            <a:spAutoFit/>
          </a:bodyPr>
          <a:lstStyle/>
          <a:p>
            <a:endParaRPr lang="en-US" dirty="0">
              <a:latin typeface="Calibri" charset="0"/>
              <a:ea typeface="Calibri" charset="0"/>
              <a:cs typeface="Calibri" charset="0"/>
            </a:endParaRPr>
          </a:p>
        </p:txBody>
      </p:sp>
      <p:sp>
        <p:nvSpPr>
          <p:cNvPr id="15" name="TextBox 14">
            <a:extLst>
              <a:ext uri="{FF2B5EF4-FFF2-40B4-BE49-F238E27FC236}">
                <a16:creationId xmlns:a16="http://schemas.microsoft.com/office/drawing/2014/main" id="{E31F932E-9AFF-E94C-9CCD-EC02494005B3}"/>
              </a:ext>
            </a:extLst>
          </p:cNvPr>
          <p:cNvSpPr txBox="1"/>
          <p:nvPr/>
        </p:nvSpPr>
        <p:spPr>
          <a:xfrm>
            <a:off x="9411763" y="4746001"/>
            <a:ext cx="559279" cy="523220"/>
          </a:xfrm>
          <a:prstGeom prst="rect">
            <a:avLst/>
          </a:prstGeom>
          <a:noFill/>
        </p:spPr>
        <p:txBody>
          <a:bodyPr wrap="square" rtlCol="0">
            <a:spAutoFit/>
          </a:bodyPr>
          <a:lstStyle/>
          <a:p>
            <a:r>
              <a:rPr lang="en-US" sz="2800" dirty="0">
                <a:solidFill>
                  <a:schemeClr val="accent1"/>
                </a:solidFill>
                <a:latin typeface="Calibri" charset="0"/>
                <a:ea typeface="Calibri" charset="0"/>
                <a:cs typeface="Calibri" charset="0"/>
              </a:rPr>
              <a:t>x</a:t>
            </a:r>
          </a:p>
        </p:txBody>
      </p:sp>
      <p:sp>
        <p:nvSpPr>
          <p:cNvPr id="16" name="TextBox 15">
            <a:extLst>
              <a:ext uri="{FF2B5EF4-FFF2-40B4-BE49-F238E27FC236}">
                <a16:creationId xmlns:a16="http://schemas.microsoft.com/office/drawing/2014/main" id="{651AB8B7-63F7-BB4C-A5B7-0060AFF5F424}"/>
              </a:ext>
            </a:extLst>
          </p:cNvPr>
          <p:cNvSpPr txBox="1"/>
          <p:nvPr/>
        </p:nvSpPr>
        <p:spPr>
          <a:xfrm>
            <a:off x="2959924" y="1661716"/>
            <a:ext cx="559279" cy="523220"/>
          </a:xfrm>
          <a:prstGeom prst="rect">
            <a:avLst/>
          </a:prstGeom>
          <a:noFill/>
        </p:spPr>
        <p:txBody>
          <a:bodyPr wrap="square" rtlCol="0">
            <a:spAutoFit/>
          </a:bodyPr>
          <a:lstStyle/>
          <a:p>
            <a:r>
              <a:rPr lang="en-US" sz="2800" dirty="0">
                <a:solidFill>
                  <a:schemeClr val="accent1"/>
                </a:solidFill>
                <a:latin typeface="Calibri" charset="0"/>
                <a:ea typeface="Calibri" charset="0"/>
                <a:cs typeface="Calibri" charset="0"/>
              </a:rPr>
              <a:t>y</a:t>
            </a:r>
          </a:p>
        </p:txBody>
      </p:sp>
      <p:sp>
        <p:nvSpPr>
          <p:cNvPr id="17" name="Oval 25">
            <a:extLst>
              <a:ext uri="{FF2B5EF4-FFF2-40B4-BE49-F238E27FC236}">
                <a16:creationId xmlns:a16="http://schemas.microsoft.com/office/drawing/2014/main" id="{779C5061-88A4-AF47-B166-392F29A19FD3}"/>
              </a:ext>
            </a:extLst>
          </p:cNvPr>
          <p:cNvSpPr>
            <a:spLocks noChangeArrowheads="1"/>
          </p:cNvSpPr>
          <p:nvPr/>
        </p:nvSpPr>
        <p:spPr bwMode="auto">
          <a:xfrm flipH="1">
            <a:off x="7250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18" name="Oval 26">
            <a:extLst>
              <a:ext uri="{FF2B5EF4-FFF2-40B4-BE49-F238E27FC236}">
                <a16:creationId xmlns:a16="http://schemas.microsoft.com/office/drawing/2014/main" id="{B77E3FDE-F881-574F-A3ED-F81B6DFBFA7E}"/>
              </a:ext>
            </a:extLst>
          </p:cNvPr>
          <p:cNvSpPr>
            <a:spLocks noChangeArrowheads="1"/>
          </p:cNvSpPr>
          <p:nvPr/>
        </p:nvSpPr>
        <p:spPr bwMode="auto">
          <a:xfrm flipH="1">
            <a:off x="7402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19" name="Oval 27">
            <a:extLst>
              <a:ext uri="{FF2B5EF4-FFF2-40B4-BE49-F238E27FC236}">
                <a16:creationId xmlns:a16="http://schemas.microsoft.com/office/drawing/2014/main" id="{2010B6C3-41FB-6D44-89C7-1AA5AC6452FF}"/>
              </a:ext>
            </a:extLst>
          </p:cNvPr>
          <p:cNvSpPr>
            <a:spLocks noChangeArrowheads="1"/>
          </p:cNvSpPr>
          <p:nvPr/>
        </p:nvSpPr>
        <p:spPr bwMode="auto">
          <a:xfrm flipH="1">
            <a:off x="7555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20" name="Oval 28">
            <a:extLst>
              <a:ext uri="{FF2B5EF4-FFF2-40B4-BE49-F238E27FC236}">
                <a16:creationId xmlns:a16="http://schemas.microsoft.com/office/drawing/2014/main" id="{21CCB5F6-87B5-C943-A032-AE71194B728D}"/>
              </a:ext>
            </a:extLst>
          </p:cNvPr>
          <p:cNvSpPr>
            <a:spLocks noChangeArrowheads="1"/>
          </p:cNvSpPr>
          <p:nvPr/>
        </p:nvSpPr>
        <p:spPr bwMode="auto">
          <a:xfrm flipH="1">
            <a:off x="8545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21" name="Oval 29">
            <a:extLst>
              <a:ext uri="{FF2B5EF4-FFF2-40B4-BE49-F238E27FC236}">
                <a16:creationId xmlns:a16="http://schemas.microsoft.com/office/drawing/2014/main" id="{296D2CA4-9C3A-BD4A-8BC8-0829DE00AAE4}"/>
              </a:ext>
            </a:extLst>
          </p:cNvPr>
          <p:cNvSpPr>
            <a:spLocks noChangeArrowheads="1"/>
          </p:cNvSpPr>
          <p:nvPr/>
        </p:nvSpPr>
        <p:spPr bwMode="auto">
          <a:xfrm flipH="1">
            <a:off x="77077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22" name="Oval 30">
            <a:extLst>
              <a:ext uri="{FF2B5EF4-FFF2-40B4-BE49-F238E27FC236}">
                <a16:creationId xmlns:a16="http://schemas.microsoft.com/office/drawing/2014/main" id="{8CD116AF-EA24-C240-AA40-E21B84D12367}"/>
              </a:ext>
            </a:extLst>
          </p:cNvPr>
          <p:cNvSpPr>
            <a:spLocks noChangeArrowheads="1"/>
          </p:cNvSpPr>
          <p:nvPr/>
        </p:nvSpPr>
        <p:spPr bwMode="auto">
          <a:xfrm flipH="1">
            <a:off x="8926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23" name="Oval 31">
            <a:extLst>
              <a:ext uri="{FF2B5EF4-FFF2-40B4-BE49-F238E27FC236}">
                <a16:creationId xmlns:a16="http://schemas.microsoft.com/office/drawing/2014/main" id="{7E1734B8-45B4-4340-894F-86DD72F5C30B}"/>
              </a:ext>
            </a:extLst>
          </p:cNvPr>
          <p:cNvSpPr>
            <a:spLocks noChangeArrowheads="1"/>
          </p:cNvSpPr>
          <p:nvPr/>
        </p:nvSpPr>
        <p:spPr bwMode="auto">
          <a:xfrm flipH="1">
            <a:off x="7098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24" name="Oval 32">
            <a:extLst>
              <a:ext uri="{FF2B5EF4-FFF2-40B4-BE49-F238E27FC236}">
                <a16:creationId xmlns:a16="http://schemas.microsoft.com/office/drawing/2014/main" id="{9A961B44-C4C6-184B-8EB5-9A98C0D0D8EB}"/>
              </a:ext>
            </a:extLst>
          </p:cNvPr>
          <p:cNvSpPr>
            <a:spLocks noChangeArrowheads="1"/>
          </p:cNvSpPr>
          <p:nvPr/>
        </p:nvSpPr>
        <p:spPr bwMode="auto">
          <a:xfrm flipH="1">
            <a:off x="9307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25" name="Oval 33">
            <a:extLst>
              <a:ext uri="{FF2B5EF4-FFF2-40B4-BE49-F238E27FC236}">
                <a16:creationId xmlns:a16="http://schemas.microsoft.com/office/drawing/2014/main" id="{144E6B60-EA94-C348-990F-2C9AF04DD1CC}"/>
              </a:ext>
            </a:extLst>
          </p:cNvPr>
          <p:cNvSpPr>
            <a:spLocks noChangeArrowheads="1"/>
          </p:cNvSpPr>
          <p:nvPr/>
        </p:nvSpPr>
        <p:spPr bwMode="auto">
          <a:xfrm flipH="1">
            <a:off x="8012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26" name="Oval 34">
            <a:extLst>
              <a:ext uri="{FF2B5EF4-FFF2-40B4-BE49-F238E27FC236}">
                <a16:creationId xmlns:a16="http://schemas.microsoft.com/office/drawing/2014/main" id="{91B295A7-9404-E94F-A63C-E8D9CBDFC3B5}"/>
              </a:ext>
            </a:extLst>
          </p:cNvPr>
          <p:cNvSpPr>
            <a:spLocks noChangeArrowheads="1"/>
          </p:cNvSpPr>
          <p:nvPr/>
        </p:nvSpPr>
        <p:spPr bwMode="auto">
          <a:xfrm flipH="1">
            <a:off x="8241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27" name="Oval 35">
            <a:extLst>
              <a:ext uri="{FF2B5EF4-FFF2-40B4-BE49-F238E27FC236}">
                <a16:creationId xmlns:a16="http://schemas.microsoft.com/office/drawing/2014/main" id="{EC1258D8-0838-7846-ACBA-60332A9926B6}"/>
              </a:ext>
            </a:extLst>
          </p:cNvPr>
          <p:cNvSpPr>
            <a:spLocks noChangeArrowheads="1"/>
          </p:cNvSpPr>
          <p:nvPr/>
        </p:nvSpPr>
        <p:spPr bwMode="auto">
          <a:xfrm flipH="1">
            <a:off x="7860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28" name="Oval 36">
            <a:extLst>
              <a:ext uri="{FF2B5EF4-FFF2-40B4-BE49-F238E27FC236}">
                <a16:creationId xmlns:a16="http://schemas.microsoft.com/office/drawing/2014/main" id="{B55DF2BD-B7A7-874C-82B3-2758334C5025}"/>
              </a:ext>
            </a:extLst>
          </p:cNvPr>
          <p:cNvSpPr>
            <a:spLocks noChangeArrowheads="1"/>
          </p:cNvSpPr>
          <p:nvPr/>
        </p:nvSpPr>
        <p:spPr bwMode="auto">
          <a:xfrm flipH="1">
            <a:off x="6793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29" name="Oval 37">
            <a:extLst>
              <a:ext uri="{FF2B5EF4-FFF2-40B4-BE49-F238E27FC236}">
                <a16:creationId xmlns:a16="http://schemas.microsoft.com/office/drawing/2014/main" id="{26856A98-ECCF-2A48-B4B1-2ECBB341E067}"/>
              </a:ext>
            </a:extLst>
          </p:cNvPr>
          <p:cNvSpPr>
            <a:spLocks noChangeArrowheads="1"/>
          </p:cNvSpPr>
          <p:nvPr/>
        </p:nvSpPr>
        <p:spPr bwMode="auto">
          <a:xfrm flipH="1">
            <a:off x="9536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30" name="Oval 38">
            <a:extLst>
              <a:ext uri="{FF2B5EF4-FFF2-40B4-BE49-F238E27FC236}">
                <a16:creationId xmlns:a16="http://schemas.microsoft.com/office/drawing/2014/main" id="{3AA1884C-8425-A24E-9AB7-DCCA73660AF2}"/>
              </a:ext>
            </a:extLst>
          </p:cNvPr>
          <p:cNvSpPr>
            <a:spLocks noChangeArrowheads="1"/>
          </p:cNvSpPr>
          <p:nvPr/>
        </p:nvSpPr>
        <p:spPr bwMode="auto">
          <a:xfrm flipH="1">
            <a:off x="8698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31" name="Oval 39">
            <a:extLst>
              <a:ext uri="{FF2B5EF4-FFF2-40B4-BE49-F238E27FC236}">
                <a16:creationId xmlns:a16="http://schemas.microsoft.com/office/drawing/2014/main" id="{4D6FA9DA-8233-2E47-A92C-818DDD4CE189}"/>
              </a:ext>
            </a:extLst>
          </p:cNvPr>
          <p:cNvSpPr>
            <a:spLocks noChangeArrowheads="1"/>
          </p:cNvSpPr>
          <p:nvPr/>
        </p:nvSpPr>
        <p:spPr bwMode="auto">
          <a:xfrm flipH="1">
            <a:off x="9079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32" name="Oval 40">
            <a:extLst>
              <a:ext uri="{FF2B5EF4-FFF2-40B4-BE49-F238E27FC236}">
                <a16:creationId xmlns:a16="http://schemas.microsoft.com/office/drawing/2014/main" id="{1981ECE7-3FB7-CE46-8098-957852AD08C2}"/>
              </a:ext>
            </a:extLst>
          </p:cNvPr>
          <p:cNvSpPr>
            <a:spLocks noChangeArrowheads="1"/>
          </p:cNvSpPr>
          <p:nvPr/>
        </p:nvSpPr>
        <p:spPr bwMode="auto">
          <a:xfrm flipH="1">
            <a:off x="9155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33" name="Oval 41">
            <a:extLst>
              <a:ext uri="{FF2B5EF4-FFF2-40B4-BE49-F238E27FC236}">
                <a16:creationId xmlns:a16="http://schemas.microsoft.com/office/drawing/2014/main" id="{2F93A78E-7120-FD4D-93A6-A6B385517748}"/>
              </a:ext>
            </a:extLst>
          </p:cNvPr>
          <p:cNvSpPr>
            <a:spLocks noChangeArrowheads="1"/>
          </p:cNvSpPr>
          <p:nvPr/>
        </p:nvSpPr>
        <p:spPr bwMode="auto">
          <a:xfrm flipH="1">
            <a:off x="54217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34" name="Oval 43">
            <a:extLst>
              <a:ext uri="{FF2B5EF4-FFF2-40B4-BE49-F238E27FC236}">
                <a16:creationId xmlns:a16="http://schemas.microsoft.com/office/drawing/2014/main" id="{174DFFE8-F37C-D24A-B2E4-87EBA50F1FB4}"/>
              </a:ext>
            </a:extLst>
          </p:cNvPr>
          <p:cNvSpPr>
            <a:spLocks noChangeArrowheads="1"/>
          </p:cNvSpPr>
          <p:nvPr/>
        </p:nvSpPr>
        <p:spPr bwMode="auto">
          <a:xfrm flipH="1">
            <a:off x="4735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35" name="Oval 12">
            <a:extLst>
              <a:ext uri="{FF2B5EF4-FFF2-40B4-BE49-F238E27FC236}">
                <a16:creationId xmlns:a16="http://schemas.microsoft.com/office/drawing/2014/main" id="{D32C8C54-0A94-1E47-806E-D492B76D2168}"/>
              </a:ext>
            </a:extLst>
          </p:cNvPr>
          <p:cNvSpPr>
            <a:spLocks noChangeArrowheads="1"/>
          </p:cNvSpPr>
          <p:nvPr/>
        </p:nvSpPr>
        <p:spPr bwMode="auto">
          <a:xfrm>
            <a:off x="40451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36" name="Oval 13">
            <a:extLst>
              <a:ext uri="{FF2B5EF4-FFF2-40B4-BE49-F238E27FC236}">
                <a16:creationId xmlns:a16="http://schemas.microsoft.com/office/drawing/2014/main" id="{87883EB6-E95F-504D-B1BB-EA6E8CCEE279}"/>
              </a:ext>
            </a:extLst>
          </p:cNvPr>
          <p:cNvSpPr>
            <a:spLocks noChangeArrowheads="1"/>
          </p:cNvSpPr>
          <p:nvPr/>
        </p:nvSpPr>
        <p:spPr bwMode="auto">
          <a:xfrm>
            <a:off x="4121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37" name="Oval 14">
            <a:extLst>
              <a:ext uri="{FF2B5EF4-FFF2-40B4-BE49-F238E27FC236}">
                <a16:creationId xmlns:a16="http://schemas.microsoft.com/office/drawing/2014/main" id="{588654DF-F5CE-CF4D-B398-6AE7818C736E}"/>
              </a:ext>
            </a:extLst>
          </p:cNvPr>
          <p:cNvSpPr>
            <a:spLocks noChangeArrowheads="1"/>
          </p:cNvSpPr>
          <p:nvPr/>
        </p:nvSpPr>
        <p:spPr bwMode="auto">
          <a:xfrm flipV="1">
            <a:off x="4197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38" name="Oval 15">
            <a:extLst>
              <a:ext uri="{FF2B5EF4-FFF2-40B4-BE49-F238E27FC236}">
                <a16:creationId xmlns:a16="http://schemas.microsoft.com/office/drawing/2014/main" id="{D80FC584-41B0-354A-9A15-9639A74F9052}"/>
              </a:ext>
            </a:extLst>
          </p:cNvPr>
          <p:cNvSpPr>
            <a:spLocks noChangeArrowheads="1"/>
          </p:cNvSpPr>
          <p:nvPr/>
        </p:nvSpPr>
        <p:spPr bwMode="auto">
          <a:xfrm flipV="1">
            <a:off x="4502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39" name="Oval 16">
            <a:extLst>
              <a:ext uri="{FF2B5EF4-FFF2-40B4-BE49-F238E27FC236}">
                <a16:creationId xmlns:a16="http://schemas.microsoft.com/office/drawing/2014/main" id="{353BF644-3BC0-CE49-83FE-25DD6A3BF05D}"/>
              </a:ext>
            </a:extLst>
          </p:cNvPr>
          <p:cNvSpPr>
            <a:spLocks noChangeArrowheads="1"/>
          </p:cNvSpPr>
          <p:nvPr/>
        </p:nvSpPr>
        <p:spPr bwMode="auto">
          <a:xfrm flipV="1">
            <a:off x="46547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40" name="Oval 17">
            <a:extLst>
              <a:ext uri="{FF2B5EF4-FFF2-40B4-BE49-F238E27FC236}">
                <a16:creationId xmlns:a16="http://schemas.microsoft.com/office/drawing/2014/main" id="{F1C1A714-2923-1D49-B0DA-7C7E283DF213}"/>
              </a:ext>
            </a:extLst>
          </p:cNvPr>
          <p:cNvSpPr>
            <a:spLocks noChangeArrowheads="1"/>
          </p:cNvSpPr>
          <p:nvPr/>
        </p:nvSpPr>
        <p:spPr bwMode="auto">
          <a:xfrm flipV="1">
            <a:off x="4883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41" name="Oval 18">
            <a:extLst>
              <a:ext uri="{FF2B5EF4-FFF2-40B4-BE49-F238E27FC236}">
                <a16:creationId xmlns:a16="http://schemas.microsoft.com/office/drawing/2014/main" id="{841DF760-04CD-5049-B4F3-83E14C72A866}"/>
              </a:ext>
            </a:extLst>
          </p:cNvPr>
          <p:cNvSpPr>
            <a:spLocks noChangeArrowheads="1"/>
          </p:cNvSpPr>
          <p:nvPr/>
        </p:nvSpPr>
        <p:spPr bwMode="auto">
          <a:xfrm flipV="1">
            <a:off x="3816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42" name="Oval 19">
            <a:extLst>
              <a:ext uri="{FF2B5EF4-FFF2-40B4-BE49-F238E27FC236}">
                <a16:creationId xmlns:a16="http://schemas.microsoft.com/office/drawing/2014/main" id="{C6403194-4402-9F44-98E9-116EB14210B7}"/>
              </a:ext>
            </a:extLst>
          </p:cNvPr>
          <p:cNvSpPr>
            <a:spLocks noChangeArrowheads="1"/>
          </p:cNvSpPr>
          <p:nvPr/>
        </p:nvSpPr>
        <p:spPr bwMode="auto">
          <a:xfrm flipV="1">
            <a:off x="43499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43" name="Oval 20">
            <a:extLst>
              <a:ext uri="{FF2B5EF4-FFF2-40B4-BE49-F238E27FC236}">
                <a16:creationId xmlns:a16="http://schemas.microsoft.com/office/drawing/2014/main" id="{0E23E847-549C-8B48-A9F1-45E40FAF4D07}"/>
              </a:ext>
            </a:extLst>
          </p:cNvPr>
          <p:cNvSpPr>
            <a:spLocks noChangeArrowheads="1"/>
          </p:cNvSpPr>
          <p:nvPr/>
        </p:nvSpPr>
        <p:spPr bwMode="auto">
          <a:xfrm flipV="1">
            <a:off x="51881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44" name="Oval 21">
            <a:extLst>
              <a:ext uri="{FF2B5EF4-FFF2-40B4-BE49-F238E27FC236}">
                <a16:creationId xmlns:a16="http://schemas.microsoft.com/office/drawing/2014/main" id="{F451EFFF-5CCC-1D48-AB9C-51C2757B71BB}"/>
              </a:ext>
            </a:extLst>
          </p:cNvPr>
          <p:cNvSpPr>
            <a:spLocks noChangeArrowheads="1"/>
          </p:cNvSpPr>
          <p:nvPr/>
        </p:nvSpPr>
        <p:spPr bwMode="auto">
          <a:xfrm flipV="1">
            <a:off x="5340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45" name="Oval 22">
            <a:extLst>
              <a:ext uri="{FF2B5EF4-FFF2-40B4-BE49-F238E27FC236}">
                <a16:creationId xmlns:a16="http://schemas.microsoft.com/office/drawing/2014/main" id="{DA45EE46-4AB4-4F4B-A69E-0ABF33034756}"/>
              </a:ext>
            </a:extLst>
          </p:cNvPr>
          <p:cNvSpPr>
            <a:spLocks noChangeArrowheads="1"/>
          </p:cNvSpPr>
          <p:nvPr/>
        </p:nvSpPr>
        <p:spPr bwMode="auto">
          <a:xfrm flipV="1">
            <a:off x="54929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46" name="Oval 23">
            <a:extLst>
              <a:ext uri="{FF2B5EF4-FFF2-40B4-BE49-F238E27FC236}">
                <a16:creationId xmlns:a16="http://schemas.microsoft.com/office/drawing/2014/main" id="{5786BF3E-BD86-004B-9F41-122659562017}"/>
              </a:ext>
            </a:extLst>
          </p:cNvPr>
          <p:cNvSpPr>
            <a:spLocks noChangeArrowheads="1"/>
          </p:cNvSpPr>
          <p:nvPr/>
        </p:nvSpPr>
        <p:spPr bwMode="auto">
          <a:xfrm flipV="1">
            <a:off x="65597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47" name="Oval 24">
            <a:extLst>
              <a:ext uri="{FF2B5EF4-FFF2-40B4-BE49-F238E27FC236}">
                <a16:creationId xmlns:a16="http://schemas.microsoft.com/office/drawing/2014/main" id="{90B1D550-CA65-F949-BD83-D5F3B5A82A44}"/>
              </a:ext>
            </a:extLst>
          </p:cNvPr>
          <p:cNvSpPr>
            <a:spLocks noChangeArrowheads="1"/>
          </p:cNvSpPr>
          <p:nvPr/>
        </p:nvSpPr>
        <p:spPr bwMode="auto">
          <a:xfrm flipV="1">
            <a:off x="4959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48" name="Oval 42">
            <a:extLst>
              <a:ext uri="{FF2B5EF4-FFF2-40B4-BE49-F238E27FC236}">
                <a16:creationId xmlns:a16="http://schemas.microsoft.com/office/drawing/2014/main" id="{03D7DEE0-4618-8445-B543-823EEA9D1369}"/>
              </a:ext>
            </a:extLst>
          </p:cNvPr>
          <p:cNvSpPr>
            <a:spLocks noChangeArrowheads="1"/>
          </p:cNvSpPr>
          <p:nvPr/>
        </p:nvSpPr>
        <p:spPr bwMode="auto">
          <a:xfrm flipV="1">
            <a:off x="7931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49" name="TextBox 48">
            <a:extLst>
              <a:ext uri="{FF2B5EF4-FFF2-40B4-BE49-F238E27FC236}">
                <a16:creationId xmlns:a16="http://schemas.microsoft.com/office/drawing/2014/main" id="{CA027AD0-5CAB-6345-B004-279ACBA196B0}"/>
              </a:ext>
            </a:extLst>
          </p:cNvPr>
          <p:cNvSpPr txBox="1"/>
          <p:nvPr/>
        </p:nvSpPr>
        <p:spPr>
          <a:xfrm>
            <a:off x="5421706" y="5090160"/>
            <a:ext cx="3276600" cy="369332"/>
          </a:xfrm>
          <a:prstGeom prst="rect">
            <a:avLst/>
          </a:prstGeom>
          <a:noFill/>
        </p:spPr>
        <p:txBody>
          <a:bodyPr wrap="square" rtlCol="0">
            <a:spAutoFit/>
          </a:bodyPr>
          <a:lstStyle/>
          <a:p>
            <a:r>
              <a:rPr lang="en-US" dirty="0">
                <a:solidFill>
                  <a:schemeClr val="accent1"/>
                </a:solidFill>
              </a:rPr>
              <a:t>Hours of Studying</a:t>
            </a:r>
          </a:p>
        </p:txBody>
      </p:sp>
      <p:sp>
        <p:nvSpPr>
          <p:cNvPr id="50" name="TextBox 49">
            <a:extLst>
              <a:ext uri="{FF2B5EF4-FFF2-40B4-BE49-F238E27FC236}">
                <a16:creationId xmlns:a16="http://schemas.microsoft.com/office/drawing/2014/main" id="{01CE40CF-C184-D947-A616-E9734B0F3842}"/>
              </a:ext>
            </a:extLst>
          </p:cNvPr>
          <p:cNvSpPr txBox="1"/>
          <p:nvPr/>
        </p:nvSpPr>
        <p:spPr>
          <a:xfrm>
            <a:off x="1308155" y="3200232"/>
            <a:ext cx="3276600" cy="369332"/>
          </a:xfrm>
          <a:prstGeom prst="rect">
            <a:avLst/>
          </a:prstGeom>
          <a:noFill/>
        </p:spPr>
        <p:txBody>
          <a:bodyPr wrap="square" rtlCol="0">
            <a:spAutoFit/>
          </a:bodyPr>
          <a:lstStyle/>
          <a:p>
            <a:r>
              <a:rPr lang="en-US">
                <a:solidFill>
                  <a:schemeClr val="accent1"/>
                </a:solidFill>
              </a:rPr>
              <a:t>Passed Exam?</a:t>
            </a:r>
            <a:endParaRPr lang="en-US" dirty="0">
              <a:solidFill>
                <a:schemeClr val="accent1"/>
              </a:solidFill>
            </a:endParaRPr>
          </a:p>
        </p:txBody>
      </p:sp>
      <p:cxnSp>
        <p:nvCxnSpPr>
          <p:cNvPr id="6" name="Straight Connector 5">
            <a:extLst>
              <a:ext uri="{FF2B5EF4-FFF2-40B4-BE49-F238E27FC236}">
                <a16:creationId xmlns:a16="http://schemas.microsoft.com/office/drawing/2014/main" id="{98288CA5-3632-4C43-B3F0-1EDFE6A239C3}"/>
              </a:ext>
            </a:extLst>
          </p:cNvPr>
          <p:cNvCxnSpPr>
            <a:cxnSpLocks/>
            <a:endCxn id="18" idx="2"/>
          </p:cNvCxnSpPr>
          <p:nvPr/>
        </p:nvCxnSpPr>
        <p:spPr>
          <a:xfrm flipV="1">
            <a:off x="5124401" y="2466370"/>
            <a:ext cx="2448392" cy="230788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B4A4FE1-6D74-A24C-8CCF-1A1300941BE0}"/>
              </a:ext>
            </a:extLst>
          </p:cNvPr>
          <p:cNvCxnSpPr>
            <a:cxnSpLocks/>
          </p:cNvCxnSpPr>
          <p:nvPr/>
        </p:nvCxnSpPr>
        <p:spPr>
          <a:xfrm flipV="1">
            <a:off x="7536673" y="2443769"/>
            <a:ext cx="2084776" cy="226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FBCC0EB3-37D9-9E42-8F2E-7F0F5BBC5E7E}"/>
              </a:ext>
            </a:extLst>
          </p:cNvPr>
          <p:cNvCxnSpPr>
            <a:cxnSpLocks/>
          </p:cNvCxnSpPr>
          <p:nvPr/>
        </p:nvCxnSpPr>
        <p:spPr>
          <a:xfrm flipH="1">
            <a:off x="3362164" y="4763245"/>
            <a:ext cx="1772229"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48334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Calibri" charset="0"/>
                <a:cs typeface="Calibri" charset="0"/>
              </a:rPr>
              <a:t>Logistic Regression Classification</a:t>
            </a:r>
          </a:p>
        </p:txBody>
      </p:sp>
      <p:sp>
        <p:nvSpPr>
          <p:cNvPr id="4" name="Slide Number Placeholder 3"/>
          <p:cNvSpPr>
            <a:spLocks noGrp="1"/>
          </p:cNvSpPr>
          <p:nvPr>
            <p:ph type="sldNum" sz="quarter" idx="12"/>
          </p:nvPr>
        </p:nvSpPr>
        <p:spPr/>
        <p:txBody>
          <a:bodyPr/>
          <a:lstStyle/>
          <a:p>
            <a:fld id="{5ACD0CF0-90CC-9C41-A77B-2776398A8C8B}" type="slidenum">
              <a:rPr lang="en-US" smtClean="0">
                <a:latin typeface="Calibri" charset="0"/>
                <a:ea typeface="Calibri" charset="0"/>
                <a:cs typeface="Calibri" charset="0"/>
              </a:rPr>
              <a:pPr/>
              <a:t>151</a:t>
            </a:fld>
            <a:endParaRPr lang="en-US" dirty="0">
              <a:latin typeface="Calibri" charset="0"/>
              <a:ea typeface="Calibri" charset="0"/>
              <a:cs typeface="Calibri" charset="0"/>
            </a:endParaRPr>
          </a:p>
        </p:txBody>
      </p:sp>
      <mc:AlternateContent xmlns:mc="http://schemas.openxmlformats.org/markup-compatibility/2006" xmlns:a14="http://schemas.microsoft.com/office/drawing/2010/main">
        <mc:Choice Requires="a14">
          <p:sp>
            <p:nvSpPr>
              <p:cNvPr id="74" name="Content Placeholder 2">
                <a:extLst>
                  <a:ext uri="{FF2B5EF4-FFF2-40B4-BE49-F238E27FC236}">
                    <a16:creationId xmlns:a16="http://schemas.microsoft.com/office/drawing/2014/main" id="{FEBDC346-AA3C-0245-B9F8-59FFC51D0893}"/>
                  </a:ext>
                </a:extLst>
              </p:cNvPr>
              <p:cNvSpPr>
                <a:spLocks noGrp="1"/>
              </p:cNvSpPr>
              <p:nvPr>
                <p:ph idx="1"/>
              </p:nvPr>
            </p:nvSpPr>
            <p:spPr>
              <a:xfrm>
                <a:off x="80555" y="1066868"/>
                <a:ext cx="6791806" cy="4351338"/>
              </a:xfrm>
            </p:spPr>
            <p:txBody>
              <a:bodyPr>
                <a:normAutofit/>
              </a:bodyPr>
              <a:lstStyle/>
              <a:p>
                <a:pPr>
                  <a:spcBef>
                    <a:spcPct val="50000"/>
                  </a:spcBef>
                  <a:defRPr/>
                </a:pPr>
                <a:r>
                  <a:rPr lang="en-US" altLang="en-US" sz="2000" dirty="0">
                    <a:ea typeface="Arial" charset="0"/>
                    <a:cs typeface="Arial" charset="0"/>
                  </a:rPr>
                  <a:t>Fixing the prior approach</a:t>
                </a:r>
              </a:p>
              <a:p>
                <a:pPr lvl="1">
                  <a:spcBef>
                    <a:spcPct val="50000"/>
                  </a:spcBef>
                  <a:defRPr/>
                </a:pPr>
                <a:r>
                  <a:rPr lang="en-US" altLang="en-US" sz="1600" dirty="0">
                    <a:ea typeface="Arial" charset="0"/>
                    <a:cs typeface="Arial" charset="0"/>
                  </a:rPr>
                  <a:t>We need to somehow constrain p such that </a:t>
                </a:r>
                <a14:m>
                  <m:oMath xmlns:m="http://schemas.openxmlformats.org/officeDocument/2006/math">
                    <m:r>
                      <a:rPr lang="en-US" altLang="en-US" sz="1600" i="1">
                        <a:latin typeface="Cambria Math" panose="02040503050406030204" pitchFamily="18" charset="0"/>
                        <a:ea typeface="Arial" charset="0"/>
                        <a:cs typeface="Arial" charset="0"/>
                      </a:rPr>
                      <m:t>0</m:t>
                    </m:r>
                    <m:r>
                      <a:rPr lang="en-US" altLang="en-US" sz="1600" i="1">
                        <a:latin typeface="Cambria Math" panose="02040503050406030204" pitchFamily="18" charset="0"/>
                        <a:ea typeface="Cambria Math" panose="02040503050406030204" pitchFamily="18" charset="0"/>
                        <a:cs typeface="Arial" charset="0"/>
                      </a:rPr>
                      <m:t>≤</m:t>
                    </m:r>
                    <m:r>
                      <a:rPr lang="en-US" altLang="en-US" sz="1600" i="1">
                        <a:latin typeface="Cambria Math" panose="02040503050406030204" pitchFamily="18" charset="0"/>
                        <a:ea typeface="Cambria Math" panose="02040503050406030204" pitchFamily="18" charset="0"/>
                        <a:cs typeface="Arial" charset="0"/>
                      </a:rPr>
                      <m:t>𝑝</m:t>
                    </m:r>
                    <m:r>
                      <a:rPr lang="en-US" altLang="en-US" sz="1600" i="1">
                        <a:latin typeface="Cambria Math" panose="02040503050406030204" pitchFamily="18" charset="0"/>
                        <a:ea typeface="Cambria Math" panose="02040503050406030204" pitchFamily="18" charset="0"/>
                        <a:cs typeface="Arial" charset="0"/>
                      </a:rPr>
                      <m:t>≤1</m:t>
                    </m:r>
                  </m:oMath>
                </a14:m>
                <a:endParaRPr lang="en-US" altLang="en-US" sz="1600" dirty="0">
                  <a:ea typeface="Arial" charset="0"/>
                  <a:cs typeface="Arial" charset="0"/>
                </a:endParaRPr>
              </a:p>
              <a:p>
                <a:pPr lvl="1">
                  <a:spcBef>
                    <a:spcPct val="50000"/>
                  </a:spcBef>
                  <a:defRPr/>
                </a:pPr>
                <a:r>
                  <a:rPr lang="en-US" altLang="en-US" sz="1600" dirty="0">
                    <a:ea typeface="Arial" charset="0"/>
                    <a:cs typeface="Arial" charset="0"/>
                  </a:rPr>
                  <a:t>We know </a:t>
                </a:r>
                <a14:m>
                  <m:oMath xmlns:m="http://schemas.openxmlformats.org/officeDocument/2006/math">
                    <m:r>
                      <a:rPr lang="en-US" altLang="en-US" sz="1600" i="1" dirty="0">
                        <a:latin typeface="Cambria Math" panose="02040503050406030204" pitchFamily="18" charset="0"/>
                        <a:ea typeface="Arial" charset="0"/>
                        <a:cs typeface="Arial" charset="0"/>
                      </a:rPr>
                      <m:t>𝑃</m:t>
                    </m:r>
                    <m:d>
                      <m:dPr>
                        <m:ctrlPr>
                          <a:rPr lang="en-US" altLang="en-US" sz="1600" i="1" dirty="0">
                            <a:latin typeface="Cambria Math" panose="02040503050406030204" pitchFamily="18" charset="0"/>
                            <a:ea typeface="Arial" charset="0"/>
                            <a:cs typeface="Arial" charset="0"/>
                          </a:rPr>
                        </m:ctrlPr>
                      </m:dPr>
                      <m:e>
                        <m:r>
                          <a:rPr lang="en-US" altLang="en-US" sz="1600" i="1" dirty="0">
                            <a:latin typeface="Cambria Math" panose="02040503050406030204" pitchFamily="18" charset="0"/>
                            <a:ea typeface="Arial" charset="0"/>
                            <a:cs typeface="Arial" charset="0"/>
                          </a:rPr>
                          <m:t>𝑝𝑎𝑠𝑠</m:t>
                        </m:r>
                      </m:e>
                    </m:d>
                    <m:r>
                      <a:rPr lang="en-US" altLang="en-US" sz="1600" i="1" dirty="0">
                        <a:latin typeface="Cambria Math" panose="02040503050406030204" pitchFamily="18" charset="0"/>
                        <a:ea typeface="Arial" charset="0"/>
                        <a:cs typeface="Arial" charset="0"/>
                      </a:rPr>
                      <m:t>=</m:t>
                    </m:r>
                    <m:r>
                      <a:rPr lang="en-US" altLang="en-US" sz="1600" b="0" i="1" smtClean="0">
                        <a:latin typeface="Cambria Math" panose="02040503050406030204" pitchFamily="18" charset="0"/>
                        <a:ea typeface="Cambria Math" panose="02040503050406030204" pitchFamily="18" charset="0"/>
                        <a:cs typeface="Arial" charset="0"/>
                      </a:rPr>
                      <m:t>𝑓</m:t>
                    </m:r>
                    <m:d>
                      <m:dPr>
                        <m:ctrlPr>
                          <a:rPr lang="en-US" altLang="en-US" sz="1600" b="0" i="1" smtClean="0">
                            <a:latin typeface="Cambria Math" panose="02040503050406030204" pitchFamily="18" charset="0"/>
                            <a:ea typeface="Cambria Math" panose="02040503050406030204" pitchFamily="18" charset="0"/>
                            <a:cs typeface="Arial" charset="0"/>
                          </a:rPr>
                        </m:ctrlPr>
                      </m:dPr>
                      <m:e>
                        <m:r>
                          <a:rPr lang="en-US" altLang="en-US" sz="1600" b="0" i="1" smtClean="0">
                            <a:latin typeface="Cambria Math" panose="02040503050406030204" pitchFamily="18" charset="0"/>
                            <a:ea typeface="Cambria Math" panose="02040503050406030204" pitchFamily="18" charset="0"/>
                            <a:cs typeface="Arial" charset="0"/>
                          </a:rPr>
                          <m:t>h𝑜𝑢𝑟𝑠</m:t>
                        </m:r>
                        <m:r>
                          <a:rPr lang="en-US" altLang="en-US" sz="1600" b="0" i="1" smtClean="0">
                            <a:latin typeface="Cambria Math" panose="02040503050406030204" pitchFamily="18" charset="0"/>
                            <a:ea typeface="Cambria Math" panose="02040503050406030204" pitchFamily="18" charset="0"/>
                            <a:cs typeface="Arial" charset="0"/>
                          </a:rPr>
                          <m:t> </m:t>
                        </m:r>
                        <m:r>
                          <a:rPr lang="en-US" altLang="en-US" sz="1600" b="0" i="1" smtClean="0">
                            <a:latin typeface="Cambria Math" panose="02040503050406030204" pitchFamily="18" charset="0"/>
                            <a:ea typeface="Cambria Math" panose="02040503050406030204" pitchFamily="18" charset="0"/>
                            <a:cs typeface="Arial" charset="0"/>
                          </a:rPr>
                          <m:t>𝑜𝑓</m:t>
                        </m:r>
                        <m:r>
                          <a:rPr lang="en-US" altLang="en-US" sz="1600" b="0" i="1" smtClean="0">
                            <a:latin typeface="Cambria Math" panose="02040503050406030204" pitchFamily="18" charset="0"/>
                            <a:ea typeface="Cambria Math" panose="02040503050406030204" pitchFamily="18" charset="0"/>
                            <a:cs typeface="Arial" charset="0"/>
                          </a:rPr>
                          <m:t> </m:t>
                        </m:r>
                        <m:r>
                          <a:rPr lang="en-US" altLang="en-US" sz="1600" b="0" i="1" smtClean="0">
                            <a:latin typeface="Cambria Math" panose="02040503050406030204" pitchFamily="18" charset="0"/>
                            <a:ea typeface="Cambria Math" panose="02040503050406030204" pitchFamily="18" charset="0"/>
                            <a:cs typeface="Arial" charset="0"/>
                          </a:rPr>
                          <m:t>𝑠𝑡𝑢𝑑𝑦𝑖𝑛𝑔</m:t>
                        </m:r>
                      </m:e>
                    </m:d>
                  </m:oMath>
                </a14:m>
                <a:r>
                  <a:rPr lang="en-US" altLang="en-US" sz="1600" dirty="0">
                    <a:ea typeface="Cambria Math" panose="02040503050406030204" pitchFamily="18" charset="0"/>
                    <a:cs typeface="Arial" charset="0"/>
                  </a:rPr>
                  <a:t> but the linear function didn’t work</a:t>
                </a:r>
              </a:p>
              <a:p>
                <a:pPr lvl="1">
                  <a:spcBef>
                    <a:spcPct val="50000"/>
                  </a:spcBef>
                  <a:defRPr/>
                </a:pPr>
                <a:r>
                  <a:rPr lang="en-US" altLang="en-US" sz="1600" dirty="0">
                    <a:ea typeface="Cambria Math" panose="02040503050406030204" pitchFamily="18" charset="0"/>
                    <a:cs typeface="Arial" charset="0"/>
                  </a:rPr>
                  <a:t>Let’s try to develop a new function </a:t>
                </a:r>
                <a14:m>
                  <m:oMath xmlns:m="http://schemas.openxmlformats.org/officeDocument/2006/math">
                    <m:r>
                      <a:rPr lang="en-US" altLang="en-US" sz="1600" i="1">
                        <a:latin typeface="Cambria Math" panose="02040503050406030204" pitchFamily="18" charset="0"/>
                        <a:ea typeface="Cambria Math" panose="02040503050406030204" pitchFamily="18" charset="0"/>
                        <a:cs typeface="Arial" charset="0"/>
                      </a:rPr>
                      <m:t>𝑓</m:t>
                    </m:r>
                    <m:d>
                      <m:dPr>
                        <m:ctrlPr>
                          <a:rPr lang="en-US" altLang="en-US" sz="1600" i="1">
                            <a:latin typeface="Cambria Math" panose="02040503050406030204" pitchFamily="18" charset="0"/>
                            <a:ea typeface="Cambria Math" panose="02040503050406030204" pitchFamily="18" charset="0"/>
                            <a:cs typeface="Arial" charset="0"/>
                          </a:rPr>
                        </m:ctrlPr>
                      </m:dPr>
                      <m:e>
                        <m:r>
                          <a:rPr lang="en-US" altLang="en-US" sz="1600" i="1">
                            <a:latin typeface="Cambria Math" panose="02040503050406030204" pitchFamily="18" charset="0"/>
                            <a:ea typeface="Cambria Math" panose="02040503050406030204" pitchFamily="18" charset="0"/>
                            <a:cs typeface="Arial" charset="0"/>
                          </a:rPr>
                          <m:t>h𝑜𝑢𝑟𝑠</m:t>
                        </m:r>
                        <m:r>
                          <a:rPr lang="en-US" altLang="en-US" sz="1600" i="1">
                            <a:latin typeface="Cambria Math" panose="02040503050406030204" pitchFamily="18" charset="0"/>
                            <a:ea typeface="Cambria Math" panose="02040503050406030204" pitchFamily="18" charset="0"/>
                            <a:cs typeface="Arial" charset="0"/>
                          </a:rPr>
                          <m:t> </m:t>
                        </m:r>
                        <m:r>
                          <a:rPr lang="en-US" altLang="en-US" sz="1600" i="1">
                            <a:latin typeface="Cambria Math" panose="02040503050406030204" pitchFamily="18" charset="0"/>
                            <a:ea typeface="Cambria Math" panose="02040503050406030204" pitchFamily="18" charset="0"/>
                            <a:cs typeface="Arial" charset="0"/>
                          </a:rPr>
                          <m:t>𝑜𝑓</m:t>
                        </m:r>
                        <m:r>
                          <a:rPr lang="en-US" altLang="en-US" sz="1600" i="1">
                            <a:latin typeface="Cambria Math" panose="02040503050406030204" pitchFamily="18" charset="0"/>
                            <a:ea typeface="Cambria Math" panose="02040503050406030204" pitchFamily="18" charset="0"/>
                            <a:cs typeface="Arial" charset="0"/>
                          </a:rPr>
                          <m:t> </m:t>
                        </m:r>
                        <m:r>
                          <a:rPr lang="en-US" altLang="en-US" sz="1600" i="1">
                            <a:latin typeface="Cambria Math" panose="02040503050406030204" pitchFamily="18" charset="0"/>
                            <a:ea typeface="Cambria Math" panose="02040503050406030204" pitchFamily="18" charset="0"/>
                            <a:cs typeface="Arial" charset="0"/>
                          </a:rPr>
                          <m:t>𝑠𝑡𝑢𝑑𝑦𝑖𝑛𝑔</m:t>
                        </m:r>
                      </m:e>
                    </m:d>
                  </m:oMath>
                </a14:m>
                <a:r>
                  <a:rPr lang="en-US" altLang="en-US" sz="1600" dirty="0">
                    <a:ea typeface="Cambria Math" panose="02040503050406030204" pitchFamily="18" charset="0"/>
                    <a:cs typeface="Arial" charset="0"/>
                  </a:rPr>
                  <a:t>  that satisfies this criteria</a:t>
                </a:r>
                <a:endParaRPr lang="en-US" altLang="en-US" sz="1600" dirty="0">
                  <a:ea typeface="Arial" charset="0"/>
                  <a:cs typeface="Arial" charset="0"/>
                </a:endParaRPr>
              </a:p>
            </p:txBody>
          </p:sp>
        </mc:Choice>
        <mc:Fallback xmlns="">
          <p:sp>
            <p:nvSpPr>
              <p:cNvPr id="74" name="Content Placeholder 2">
                <a:extLst>
                  <a:ext uri="{FF2B5EF4-FFF2-40B4-BE49-F238E27FC236}">
                    <a16:creationId xmlns:a16="http://schemas.microsoft.com/office/drawing/2014/main" id="{FEBDC346-AA3C-0245-B9F8-59FFC51D0893}"/>
                  </a:ext>
                </a:extLst>
              </p:cNvPr>
              <p:cNvSpPr>
                <a:spLocks noGrp="1" noRot="1" noChangeAspect="1" noMove="1" noResize="1" noEditPoints="1" noAdjustHandles="1" noChangeArrowheads="1" noChangeShapeType="1" noTextEdit="1"/>
              </p:cNvSpPr>
              <p:nvPr>
                <p:ph idx="1"/>
              </p:nvPr>
            </p:nvSpPr>
            <p:spPr>
              <a:xfrm>
                <a:off x="80555" y="1066868"/>
                <a:ext cx="6791806" cy="4351338"/>
              </a:xfrm>
              <a:blipFill>
                <a:blip r:embed="rId2"/>
                <a:stretch>
                  <a:fillRect l="-560" t="-174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AB6D26C6-D55A-0040-AFAA-DE93B62DF7ED}"/>
              </a:ext>
            </a:extLst>
          </p:cNvPr>
          <p:cNvPicPr>
            <a:picLocks noChangeAspect="1"/>
          </p:cNvPicPr>
          <p:nvPr/>
        </p:nvPicPr>
        <p:blipFill>
          <a:blip r:embed="rId3"/>
          <a:stretch>
            <a:fillRect/>
          </a:stretch>
        </p:blipFill>
        <p:spPr>
          <a:xfrm>
            <a:off x="7212400" y="2345623"/>
            <a:ext cx="4637511" cy="2396624"/>
          </a:xfrm>
          <a:prstGeom prst="rect">
            <a:avLst/>
          </a:prstGeom>
        </p:spPr>
      </p:pic>
    </p:spTree>
    <p:extLst>
      <p:ext uri="{BB962C8B-B14F-4D97-AF65-F5344CB8AC3E}">
        <p14:creationId xmlns:p14="http://schemas.microsoft.com/office/powerpoint/2010/main" val="283644174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Calibri" charset="0"/>
                <a:cs typeface="Calibri" charset="0"/>
              </a:rPr>
              <a:t>Logistic Regression Classification</a:t>
            </a:r>
          </a:p>
        </p:txBody>
      </p:sp>
      <p:sp>
        <p:nvSpPr>
          <p:cNvPr id="4" name="Slide Number Placeholder 3"/>
          <p:cNvSpPr>
            <a:spLocks noGrp="1"/>
          </p:cNvSpPr>
          <p:nvPr>
            <p:ph type="sldNum" sz="quarter" idx="12"/>
          </p:nvPr>
        </p:nvSpPr>
        <p:spPr/>
        <p:txBody>
          <a:bodyPr/>
          <a:lstStyle/>
          <a:p>
            <a:fld id="{5ACD0CF0-90CC-9C41-A77B-2776398A8C8B}" type="slidenum">
              <a:rPr lang="en-US" smtClean="0">
                <a:latin typeface="Calibri" charset="0"/>
                <a:ea typeface="Calibri" charset="0"/>
                <a:cs typeface="Calibri" charset="0"/>
              </a:rPr>
              <a:pPr/>
              <a:t>152</a:t>
            </a:fld>
            <a:endParaRPr lang="en-US" dirty="0">
              <a:latin typeface="Calibri" charset="0"/>
              <a:ea typeface="Calibri" charset="0"/>
              <a:cs typeface="Calibri" charset="0"/>
            </a:endParaRPr>
          </a:p>
        </p:txBody>
      </p:sp>
      <mc:AlternateContent xmlns:mc="http://schemas.openxmlformats.org/markup-compatibility/2006" xmlns:a14="http://schemas.microsoft.com/office/drawing/2010/main">
        <mc:Choice Requires="a14">
          <p:sp>
            <p:nvSpPr>
              <p:cNvPr id="74" name="Content Placeholder 2">
                <a:extLst>
                  <a:ext uri="{FF2B5EF4-FFF2-40B4-BE49-F238E27FC236}">
                    <a16:creationId xmlns:a16="http://schemas.microsoft.com/office/drawing/2014/main" id="{FEBDC346-AA3C-0245-B9F8-59FFC51D0893}"/>
                  </a:ext>
                </a:extLst>
              </p:cNvPr>
              <p:cNvSpPr>
                <a:spLocks noGrp="1"/>
              </p:cNvSpPr>
              <p:nvPr>
                <p:ph idx="1"/>
              </p:nvPr>
            </p:nvSpPr>
            <p:spPr>
              <a:xfrm>
                <a:off x="80554" y="1066868"/>
                <a:ext cx="10515599" cy="4351338"/>
              </a:xfrm>
            </p:spPr>
            <p:txBody>
              <a:bodyPr>
                <a:noAutofit/>
              </a:bodyPr>
              <a:lstStyle/>
              <a:p>
                <a:pPr>
                  <a:spcBef>
                    <a:spcPct val="50000"/>
                  </a:spcBef>
                  <a:defRPr/>
                </a:pPr>
                <a:r>
                  <a:rPr lang="en-US" altLang="en-US" sz="1600" dirty="0">
                    <a:ea typeface="Arial" charset="0"/>
                    <a:cs typeface="Arial" charset="0"/>
                  </a:rPr>
                  <a:t>Two Steps</a:t>
                </a:r>
              </a:p>
              <a:p>
                <a:pPr marL="800100" lvl="1" indent="-342900">
                  <a:spcBef>
                    <a:spcPct val="50000"/>
                  </a:spcBef>
                  <a:buFont typeface="+mj-lt"/>
                  <a:buAutoNum type="arabicPeriod"/>
                  <a:defRPr/>
                </a:pPr>
                <a:r>
                  <a:rPr lang="en-US" altLang="en-US" sz="1600" dirty="0">
                    <a:ea typeface="Arial" charset="0"/>
                    <a:cs typeface="Arial" charset="0"/>
                  </a:rPr>
                  <a:t>It must always be positive (since </a:t>
                </a:r>
                <a14:m>
                  <m:oMath xmlns:m="http://schemas.openxmlformats.org/officeDocument/2006/math">
                    <m:r>
                      <a:rPr lang="en-US" altLang="en-US" sz="1600" i="1">
                        <a:latin typeface="Cambria Math" panose="02040503050406030204" pitchFamily="18" charset="0"/>
                        <a:ea typeface="Arial" charset="0"/>
                        <a:cs typeface="Arial" charset="0"/>
                      </a:rPr>
                      <m:t>0</m:t>
                    </m:r>
                    <m:r>
                      <a:rPr lang="en-US" altLang="en-US" sz="1600" i="1">
                        <a:latin typeface="Cambria Math" panose="02040503050406030204" pitchFamily="18" charset="0"/>
                        <a:ea typeface="Cambria Math" panose="02040503050406030204" pitchFamily="18" charset="0"/>
                        <a:cs typeface="Arial" charset="0"/>
                      </a:rPr>
                      <m:t>≤</m:t>
                    </m:r>
                    <m:r>
                      <a:rPr lang="en-US" altLang="en-US" sz="1600" i="1">
                        <a:latin typeface="Cambria Math" panose="02040503050406030204" pitchFamily="18" charset="0"/>
                        <a:ea typeface="Cambria Math" panose="02040503050406030204" pitchFamily="18" charset="0"/>
                        <a:cs typeface="Arial" charset="0"/>
                      </a:rPr>
                      <m:t>𝑝</m:t>
                    </m:r>
                    <m:r>
                      <a:rPr lang="en-US" altLang="en-US" sz="1600" b="0" i="1" smtClean="0">
                        <a:latin typeface="Cambria Math" panose="02040503050406030204" pitchFamily="18" charset="0"/>
                        <a:ea typeface="Cambria Math" panose="02040503050406030204" pitchFamily="18" charset="0"/>
                        <a:cs typeface="Arial" charset="0"/>
                      </a:rPr>
                      <m:t>(</m:t>
                    </m:r>
                    <m:r>
                      <a:rPr lang="en-US" altLang="en-US" sz="1600" b="0" i="1" smtClean="0">
                        <a:latin typeface="Cambria Math" panose="02040503050406030204" pitchFamily="18" charset="0"/>
                        <a:ea typeface="Cambria Math" panose="02040503050406030204" pitchFamily="18" charset="0"/>
                        <a:cs typeface="Arial" charset="0"/>
                      </a:rPr>
                      <m:t>𝑝𝑎𝑠𝑠</m:t>
                    </m:r>
                  </m:oMath>
                </a14:m>
                <a:r>
                  <a:rPr lang="en-US" altLang="en-US" sz="1600" dirty="0">
                    <a:ea typeface="Arial" charset="0"/>
                    <a:cs typeface="Arial" charset="0"/>
                  </a:rPr>
                  <a:t>)</a:t>
                </a:r>
              </a:p>
              <a:p>
                <a:pPr lvl="2">
                  <a:spcBef>
                    <a:spcPct val="50000"/>
                  </a:spcBef>
                  <a:defRPr/>
                </a:pPr>
                <a14:m>
                  <m:oMath xmlns:m="http://schemas.openxmlformats.org/officeDocument/2006/math">
                    <m:r>
                      <a:rPr lang="en-US" altLang="en-US" sz="1600" i="1" dirty="0" smtClean="0">
                        <a:latin typeface="Cambria Math" panose="02040503050406030204" pitchFamily="18" charset="0"/>
                        <a:ea typeface="Arial" charset="0"/>
                        <a:cs typeface="Arial" charset="0"/>
                      </a:rPr>
                      <m:t>|</m:t>
                    </m:r>
                    <m:r>
                      <a:rPr lang="en-US" altLang="en-US" sz="1600" i="1" dirty="0">
                        <a:latin typeface="Cambria Math" panose="02040503050406030204" pitchFamily="18" charset="0"/>
                        <a:ea typeface="Arial" charset="0"/>
                        <a:cs typeface="Arial" charset="0"/>
                      </a:rPr>
                      <m:t> </m:t>
                    </m:r>
                    <m:r>
                      <a:rPr lang="en-US" altLang="en-US" sz="1600" i="1" dirty="0" smtClean="0">
                        <a:latin typeface="Cambria Math" panose="02040503050406030204" pitchFamily="18" charset="0"/>
                        <a:ea typeface="Arial" charset="0"/>
                        <a:cs typeface="Arial" charset="0"/>
                      </a:rPr>
                      <m:t>𝑥</m:t>
                    </m:r>
                    <m:r>
                      <a:rPr lang="en-US" altLang="en-US" sz="1600" i="1" dirty="0">
                        <a:latin typeface="Cambria Math" panose="02040503050406030204" pitchFamily="18" charset="0"/>
                        <a:ea typeface="Arial" charset="0"/>
                        <a:cs typeface="Arial" charset="0"/>
                      </a:rPr>
                      <m:t> </m:t>
                    </m:r>
                    <m:r>
                      <a:rPr lang="en-US" altLang="en-US" sz="1600" i="1" dirty="0" smtClean="0">
                        <a:latin typeface="Cambria Math" panose="02040503050406030204" pitchFamily="18" charset="0"/>
                        <a:ea typeface="Arial" charset="0"/>
                        <a:cs typeface="Arial" charset="0"/>
                      </a:rPr>
                      <m:t>|</m:t>
                    </m:r>
                    <m:r>
                      <a:rPr lang="en-US" altLang="en-US" sz="1600" i="1" dirty="0">
                        <a:latin typeface="Cambria Math" panose="02040503050406030204" pitchFamily="18" charset="0"/>
                        <a:ea typeface="Arial" charset="0"/>
                        <a:cs typeface="Arial" charset="0"/>
                      </a:rPr>
                      <m:t> </m:t>
                    </m:r>
                    <m:r>
                      <a:rPr lang="en-US" altLang="en-US" sz="1600" i="1" dirty="0" smtClean="0">
                        <a:latin typeface="Cambria Math" panose="02040503050406030204" pitchFamily="18" charset="0"/>
                        <a:ea typeface="Arial" charset="0"/>
                        <a:cs typeface="Arial" charset="0"/>
                      </a:rPr>
                      <m:t> </m:t>
                    </m:r>
                  </m:oMath>
                </a14:m>
                <a:r>
                  <a:rPr lang="en-US" altLang="en-US" sz="1600" dirty="0">
                    <a:ea typeface="Arial" charset="0"/>
                    <a:cs typeface="Arial" charset="0"/>
                  </a:rPr>
                  <a:t>?</a:t>
                </a:r>
              </a:p>
              <a:p>
                <a:pPr lvl="2">
                  <a:spcBef>
                    <a:spcPct val="50000"/>
                  </a:spcBef>
                  <a:defRPr/>
                </a:pPr>
                <a14:m>
                  <m:oMath xmlns:m="http://schemas.openxmlformats.org/officeDocument/2006/math">
                    <m:sSup>
                      <m:sSupPr>
                        <m:ctrlPr>
                          <a:rPr lang="en-US" altLang="en-US" sz="1600" b="0" i="1" dirty="0" smtClean="0">
                            <a:latin typeface="Cambria Math" panose="02040503050406030204" pitchFamily="18" charset="0"/>
                            <a:ea typeface="Arial" charset="0"/>
                            <a:cs typeface="Arial" charset="0"/>
                          </a:rPr>
                        </m:ctrlPr>
                      </m:sSupPr>
                      <m:e>
                        <m:r>
                          <a:rPr lang="en-US" altLang="en-US" sz="1600" b="0" i="1" dirty="0" smtClean="0">
                            <a:latin typeface="Cambria Math" panose="02040503050406030204" pitchFamily="18" charset="0"/>
                            <a:ea typeface="Arial" charset="0"/>
                            <a:cs typeface="Arial" charset="0"/>
                          </a:rPr>
                          <m:t>𝑥</m:t>
                        </m:r>
                      </m:e>
                      <m:sup>
                        <m:r>
                          <a:rPr lang="en-US" altLang="en-US" sz="1600" b="0" i="1" dirty="0" smtClean="0">
                            <a:latin typeface="Cambria Math" panose="02040503050406030204" pitchFamily="18" charset="0"/>
                            <a:ea typeface="Arial" charset="0"/>
                            <a:cs typeface="Arial" charset="0"/>
                          </a:rPr>
                          <m:t>2</m:t>
                        </m:r>
                      </m:sup>
                    </m:sSup>
                    <m:r>
                      <a:rPr lang="en-US" altLang="en-US" sz="1600" i="1" dirty="0">
                        <a:latin typeface="Cambria Math" panose="02040503050406030204" pitchFamily="18" charset="0"/>
                        <a:ea typeface="Arial" charset="0"/>
                        <a:cs typeface="Arial" charset="0"/>
                      </a:rPr>
                      <m:t> </m:t>
                    </m:r>
                  </m:oMath>
                </a14:m>
                <a:r>
                  <a:rPr lang="en-US" altLang="en-US" sz="1600" dirty="0">
                    <a:ea typeface="Arial" charset="0"/>
                    <a:cs typeface="Arial" charset="0"/>
                  </a:rPr>
                  <a:t> ?</a:t>
                </a:r>
              </a:p>
              <a:p>
                <a:pPr lvl="2">
                  <a:spcBef>
                    <a:spcPct val="50000"/>
                  </a:spcBef>
                  <a:defRPr/>
                </a:pPr>
                <a:r>
                  <a:rPr lang="en-US" altLang="en-US" sz="1600" dirty="0">
                    <a:ea typeface="Arial" charset="0"/>
                    <a:cs typeface="Arial" charset="0"/>
                  </a:rPr>
                  <a:t>What about  </a:t>
                </a:r>
                <a14:m>
                  <m:oMath xmlns:m="http://schemas.openxmlformats.org/officeDocument/2006/math">
                    <m:r>
                      <a:rPr lang="en-US" altLang="en-US" sz="1600" b="0" i="1" smtClean="0">
                        <a:latin typeface="Cambria Math" panose="02040503050406030204" pitchFamily="18" charset="0"/>
                        <a:ea typeface="Arial" charset="0"/>
                        <a:cs typeface="Arial" charset="0"/>
                      </a:rPr>
                      <m:t>𝑝</m:t>
                    </m:r>
                    <m:r>
                      <a:rPr lang="en-US" altLang="en-US" sz="1600" b="0" i="1" smtClean="0">
                        <a:latin typeface="Cambria Math" panose="02040503050406030204" pitchFamily="18" charset="0"/>
                        <a:ea typeface="Arial" charset="0"/>
                        <a:cs typeface="Arial" charset="0"/>
                      </a:rPr>
                      <m:t>(</m:t>
                    </m:r>
                    <m:r>
                      <a:rPr lang="en-US" altLang="en-US" sz="1600" b="0" i="1" smtClean="0">
                        <a:latin typeface="Cambria Math" panose="02040503050406030204" pitchFamily="18" charset="0"/>
                        <a:ea typeface="Arial" charset="0"/>
                        <a:cs typeface="Arial" charset="0"/>
                      </a:rPr>
                      <m:t>𝑝𝑎𝑠𝑠</m:t>
                    </m:r>
                    <m:r>
                      <a:rPr lang="en-US" altLang="en-US" sz="1600" b="0" i="1" smtClean="0">
                        <a:latin typeface="Cambria Math" panose="02040503050406030204" pitchFamily="18" charset="0"/>
                        <a:ea typeface="Arial" charset="0"/>
                        <a:cs typeface="Arial" charset="0"/>
                      </a:rPr>
                      <m:t>)= </m:t>
                    </m:r>
                    <m:sSup>
                      <m:sSupPr>
                        <m:ctrlPr>
                          <a:rPr lang="en-US" altLang="en-US" sz="1600" b="0" i="1" smtClean="0">
                            <a:latin typeface="Cambria Math" panose="02040503050406030204" pitchFamily="18" charset="0"/>
                            <a:ea typeface="Arial" charset="0"/>
                            <a:cs typeface="Arial" charset="0"/>
                          </a:rPr>
                        </m:ctrlPr>
                      </m:sSupPr>
                      <m:e>
                        <m:r>
                          <a:rPr lang="en-US" altLang="en-US" sz="1600" b="0" i="1" smtClean="0">
                            <a:latin typeface="Cambria Math" panose="02040503050406030204" pitchFamily="18" charset="0"/>
                            <a:ea typeface="Arial" charset="0"/>
                            <a:cs typeface="Arial" charset="0"/>
                          </a:rPr>
                          <m:t>𝑒</m:t>
                        </m:r>
                      </m:e>
                      <m:sup>
                        <m:sSub>
                          <m:sSubPr>
                            <m:ctrlPr>
                              <a:rPr lang="en-US" altLang="en-US" sz="1600" i="1" smtClean="0">
                                <a:latin typeface="Cambria Math" panose="02040503050406030204" pitchFamily="18" charset="0"/>
                                <a:ea typeface="Cambria Math" panose="02040503050406030204" pitchFamily="18" charset="0"/>
                                <a:cs typeface="Arial" charset="0"/>
                              </a:rPr>
                            </m:ctrlPr>
                          </m:sSubPr>
                          <m:e>
                            <m:r>
                              <a:rPr lang="en-US" altLang="en-US" sz="1600" i="1">
                                <a:latin typeface="Cambria Math" panose="02040503050406030204" pitchFamily="18" charset="0"/>
                                <a:ea typeface="Cambria Math" panose="02040503050406030204" pitchFamily="18" charset="0"/>
                                <a:cs typeface="Arial" charset="0"/>
                              </a:rPr>
                              <m:t>𝛽</m:t>
                            </m:r>
                          </m:e>
                          <m:sub>
                            <m:r>
                              <a:rPr lang="en-US" altLang="en-US" sz="1600" i="1">
                                <a:latin typeface="Cambria Math" panose="02040503050406030204" pitchFamily="18" charset="0"/>
                                <a:ea typeface="Cambria Math" panose="02040503050406030204" pitchFamily="18" charset="0"/>
                                <a:cs typeface="Arial" charset="0"/>
                              </a:rPr>
                              <m:t>0</m:t>
                            </m:r>
                          </m:sub>
                        </m:sSub>
                        <m:r>
                          <a:rPr lang="en-US" altLang="en-US" sz="1600" i="1">
                            <a:latin typeface="Cambria Math" panose="02040503050406030204" pitchFamily="18" charset="0"/>
                            <a:ea typeface="Cambria Math" panose="02040503050406030204" pitchFamily="18" charset="0"/>
                            <a:cs typeface="Arial" charset="0"/>
                          </a:rPr>
                          <m:t>+</m:t>
                        </m:r>
                        <m:sSub>
                          <m:sSubPr>
                            <m:ctrlPr>
                              <a:rPr lang="en-US" altLang="en-US" sz="1600" i="1">
                                <a:latin typeface="Cambria Math" panose="02040503050406030204" pitchFamily="18" charset="0"/>
                                <a:ea typeface="Cambria Math" panose="02040503050406030204" pitchFamily="18" charset="0"/>
                                <a:cs typeface="Arial" charset="0"/>
                              </a:rPr>
                            </m:ctrlPr>
                          </m:sSubPr>
                          <m:e>
                            <m:r>
                              <a:rPr lang="en-US" altLang="en-US" sz="1600" i="1">
                                <a:latin typeface="Cambria Math" panose="02040503050406030204" pitchFamily="18" charset="0"/>
                                <a:ea typeface="Cambria Math" panose="02040503050406030204" pitchFamily="18" charset="0"/>
                                <a:cs typeface="Arial" charset="0"/>
                              </a:rPr>
                              <m:t>𝛽</m:t>
                            </m:r>
                          </m:e>
                          <m:sub>
                            <m:r>
                              <a:rPr lang="en-US" altLang="en-US" sz="1600" i="1">
                                <a:latin typeface="Cambria Math" panose="02040503050406030204" pitchFamily="18" charset="0"/>
                                <a:ea typeface="Cambria Math" panose="02040503050406030204" pitchFamily="18" charset="0"/>
                                <a:cs typeface="Arial" charset="0"/>
                              </a:rPr>
                              <m:t>1</m:t>
                            </m:r>
                          </m:sub>
                        </m:sSub>
                        <m:r>
                          <a:rPr lang="en-US" altLang="en-US" sz="1600" b="0" i="1" smtClean="0">
                            <a:latin typeface="Cambria Math" panose="02040503050406030204" pitchFamily="18" charset="0"/>
                            <a:ea typeface="Cambria Math" panose="02040503050406030204" pitchFamily="18" charset="0"/>
                            <a:cs typeface="Arial" charset="0"/>
                          </a:rPr>
                          <m:t>∗</m:t>
                        </m:r>
                        <m:r>
                          <a:rPr lang="en-US" altLang="en-US" sz="1600" i="1">
                            <a:latin typeface="Cambria Math" panose="02040503050406030204" pitchFamily="18" charset="0"/>
                            <a:ea typeface="Cambria Math" panose="02040503050406030204" pitchFamily="18" charset="0"/>
                            <a:cs typeface="Arial" charset="0"/>
                          </a:rPr>
                          <m:t>h𝑜𝑢𝑟𝑠</m:t>
                        </m:r>
                        <m:r>
                          <a:rPr lang="en-US" altLang="en-US" sz="1600" i="1">
                            <a:latin typeface="Cambria Math" panose="02040503050406030204" pitchFamily="18" charset="0"/>
                            <a:ea typeface="Cambria Math" panose="02040503050406030204" pitchFamily="18" charset="0"/>
                            <a:cs typeface="Arial" charset="0"/>
                          </a:rPr>
                          <m:t> </m:t>
                        </m:r>
                        <m:r>
                          <a:rPr lang="en-US" altLang="en-US" sz="1600" i="1">
                            <a:latin typeface="Cambria Math" panose="02040503050406030204" pitchFamily="18" charset="0"/>
                            <a:ea typeface="Cambria Math" panose="02040503050406030204" pitchFamily="18" charset="0"/>
                            <a:cs typeface="Arial" charset="0"/>
                          </a:rPr>
                          <m:t>𝑜𝑓</m:t>
                        </m:r>
                        <m:r>
                          <a:rPr lang="en-US" altLang="en-US" sz="1600" i="1">
                            <a:latin typeface="Cambria Math" panose="02040503050406030204" pitchFamily="18" charset="0"/>
                            <a:ea typeface="Cambria Math" panose="02040503050406030204" pitchFamily="18" charset="0"/>
                            <a:cs typeface="Arial" charset="0"/>
                          </a:rPr>
                          <m:t> </m:t>
                        </m:r>
                        <m:r>
                          <a:rPr lang="en-US" altLang="en-US" sz="1600" i="1">
                            <a:latin typeface="Cambria Math" panose="02040503050406030204" pitchFamily="18" charset="0"/>
                            <a:ea typeface="Cambria Math" panose="02040503050406030204" pitchFamily="18" charset="0"/>
                            <a:cs typeface="Arial" charset="0"/>
                          </a:rPr>
                          <m:t>𝑠𝑡𝑢𝑑𝑦𝑖𝑛𝑔</m:t>
                        </m:r>
                      </m:sup>
                    </m:sSup>
                  </m:oMath>
                </a14:m>
                <a:r>
                  <a:rPr lang="en-US" altLang="en-US" sz="1600" b="0" dirty="0">
                    <a:ea typeface="Arial" charset="0"/>
                    <a:cs typeface="Arial" charset="0"/>
                  </a:rPr>
                  <a:t> ?</a:t>
                </a:r>
              </a:p>
              <a:p>
                <a:pPr lvl="2">
                  <a:spcBef>
                    <a:spcPct val="50000"/>
                  </a:spcBef>
                  <a:defRPr/>
                </a:pPr>
                <a:r>
                  <a:rPr lang="en-US" altLang="en-US" sz="1600" dirty="0">
                    <a:ea typeface="Arial" charset="0"/>
                    <a:cs typeface="Arial" charset="0"/>
                  </a:rPr>
                  <a:t>This works, but there are times when it would be greater than 1</a:t>
                </a:r>
              </a:p>
              <a:p>
                <a:pPr marL="800100" lvl="1" indent="-342900">
                  <a:spcBef>
                    <a:spcPct val="50000"/>
                  </a:spcBef>
                  <a:buFont typeface="+mj-lt"/>
                  <a:buAutoNum type="arabicPeriod"/>
                  <a:defRPr/>
                </a:pPr>
                <a:r>
                  <a:rPr lang="en-US" altLang="en-US" sz="1600" dirty="0">
                    <a:ea typeface="Arial" charset="0"/>
                    <a:cs typeface="Arial" charset="0"/>
                  </a:rPr>
                  <a:t>It must always be less than 1 (</a:t>
                </a:r>
                <a14:m>
                  <m:oMath xmlns:m="http://schemas.openxmlformats.org/officeDocument/2006/math">
                    <m:r>
                      <a:rPr lang="en-US" altLang="en-US" sz="1600" i="1">
                        <a:latin typeface="Cambria Math" panose="02040503050406030204" pitchFamily="18" charset="0"/>
                        <a:ea typeface="Cambria Math" panose="02040503050406030204" pitchFamily="18" charset="0"/>
                        <a:cs typeface="Arial" charset="0"/>
                      </a:rPr>
                      <m:t>𝑝</m:t>
                    </m:r>
                    <m:r>
                      <a:rPr lang="en-US" altLang="en-US" sz="1600" b="0" i="1" smtClean="0">
                        <a:latin typeface="Cambria Math" panose="02040503050406030204" pitchFamily="18" charset="0"/>
                        <a:ea typeface="Cambria Math" panose="02040503050406030204" pitchFamily="18" charset="0"/>
                        <a:cs typeface="Arial" charset="0"/>
                      </a:rPr>
                      <m:t>(</m:t>
                    </m:r>
                    <m:r>
                      <a:rPr lang="en-US" altLang="en-US" sz="1600" b="0" i="1" smtClean="0">
                        <a:latin typeface="Cambria Math" panose="02040503050406030204" pitchFamily="18" charset="0"/>
                        <a:ea typeface="Cambria Math" panose="02040503050406030204" pitchFamily="18" charset="0"/>
                        <a:cs typeface="Arial" charset="0"/>
                      </a:rPr>
                      <m:t>𝑝𝑎𝑠𝑠</m:t>
                    </m:r>
                    <m:r>
                      <a:rPr lang="en-US" altLang="en-US" sz="1600" b="0" i="1" smtClean="0">
                        <a:latin typeface="Cambria Math" panose="02040503050406030204" pitchFamily="18" charset="0"/>
                        <a:ea typeface="Cambria Math" panose="02040503050406030204" pitchFamily="18" charset="0"/>
                        <a:cs typeface="Arial" charset="0"/>
                      </a:rPr>
                      <m:t>)≤1</m:t>
                    </m:r>
                  </m:oMath>
                </a14:m>
                <a:r>
                  <a:rPr lang="en-US" altLang="en-US" sz="1600" dirty="0">
                    <a:ea typeface="Arial" charset="0"/>
                    <a:cs typeface="Arial" charset="0"/>
                  </a:rPr>
                  <a:t>)</a:t>
                </a:r>
              </a:p>
              <a:p>
                <a:pPr lvl="2">
                  <a:spcBef>
                    <a:spcPct val="50000"/>
                  </a:spcBef>
                  <a:defRPr/>
                </a:pPr>
                <a:r>
                  <a:rPr lang="en-US" altLang="en-US" sz="1600" dirty="0">
                    <a:ea typeface="Arial" charset="0"/>
                    <a:cs typeface="Arial" charset="0"/>
                  </a:rPr>
                  <a:t>If you think about proportions, any number that is divided by a number slightly greater than it will give us a number smaller than 1</a:t>
                </a:r>
              </a:p>
              <a:p>
                <a:pPr lvl="2">
                  <a:spcBef>
                    <a:spcPct val="50000"/>
                  </a:spcBef>
                  <a:defRPr/>
                </a:pPr>
                <a:r>
                  <a:rPr lang="en-US" altLang="en-US" sz="1600" dirty="0">
                    <a:ea typeface="Arial" charset="0"/>
                    <a:cs typeface="Arial" charset="0"/>
                  </a:rPr>
                  <a:t>What if we just add 1 to the denominator?</a:t>
                </a:r>
              </a:p>
              <a:p>
                <a:pPr lvl="2">
                  <a:spcBef>
                    <a:spcPct val="50000"/>
                  </a:spcBef>
                  <a:defRPr/>
                </a:pPr>
                <a14:m>
                  <m:oMath xmlns:m="http://schemas.openxmlformats.org/officeDocument/2006/math">
                    <m:r>
                      <a:rPr lang="en-US" altLang="en-US" sz="1600" i="1">
                        <a:latin typeface="Cambria Math" panose="02040503050406030204" pitchFamily="18" charset="0"/>
                        <a:ea typeface="Arial" charset="0"/>
                        <a:cs typeface="Arial" charset="0"/>
                      </a:rPr>
                      <m:t>𝑝</m:t>
                    </m:r>
                    <m:r>
                      <a:rPr lang="en-US" altLang="en-US" sz="1600" b="0" i="1" smtClean="0">
                        <a:latin typeface="Cambria Math" panose="02040503050406030204" pitchFamily="18" charset="0"/>
                        <a:ea typeface="Arial" charset="0"/>
                        <a:cs typeface="Arial" charset="0"/>
                      </a:rPr>
                      <m:t>(</m:t>
                    </m:r>
                    <m:r>
                      <a:rPr lang="en-US" altLang="en-US" sz="1600" b="0" i="1" smtClean="0">
                        <a:latin typeface="Cambria Math" panose="02040503050406030204" pitchFamily="18" charset="0"/>
                        <a:ea typeface="Arial" charset="0"/>
                        <a:cs typeface="Arial" charset="0"/>
                      </a:rPr>
                      <m:t>𝑝𝑎𝑠𝑠</m:t>
                    </m:r>
                    <m:r>
                      <a:rPr lang="en-US" altLang="en-US" sz="1600" b="0" i="1" smtClean="0">
                        <a:latin typeface="Cambria Math" panose="02040503050406030204" pitchFamily="18" charset="0"/>
                        <a:ea typeface="Arial" charset="0"/>
                        <a:cs typeface="Arial" charset="0"/>
                      </a:rPr>
                      <m:t>)=</m:t>
                    </m:r>
                    <m:f>
                      <m:fPr>
                        <m:ctrlPr>
                          <a:rPr lang="en-US" altLang="en-US" sz="1600" i="1">
                            <a:latin typeface="Cambria Math" panose="02040503050406030204" pitchFamily="18" charset="0"/>
                            <a:ea typeface="Cambria Math" panose="02040503050406030204" pitchFamily="18" charset="0"/>
                            <a:cs typeface="Arial" charset="0"/>
                          </a:rPr>
                        </m:ctrlPr>
                      </m:fPr>
                      <m:num>
                        <m:r>
                          <a:rPr lang="en-US" altLang="en-US" sz="1600" b="0" i="1" smtClean="0">
                            <a:latin typeface="Cambria Math" panose="02040503050406030204" pitchFamily="18" charset="0"/>
                            <a:ea typeface="Cambria Math" panose="02040503050406030204" pitchFamily="18" charset="0"/>
                            <a:cs typeface="Arial" charset="0"/>
                          </a:rPr>
                          <m:t>(</m:t>
                        </m:r>
                        <m:sSup>
                          <m:sSupPr>
                            <m:ctrlPr>
                              <a:rPr lang="en-US" altLang="en-US" sz="1600" i="1">
                                <a:latin typeface="Cambria Math" panose="02040503050406030204" pitchFamily="18" charset="0"/>
                                <a:ea typeface="Arial" charset="0"/>
                                <a:cs typeface="Arial" charset="0"/>
                              </a:rPr>
                            </m:ctrlPr>
                          </m:sSupPr>
                          <m:e>
                            <m:r>
                              <a:rPr lang="en-US" altLang="en-US" sz="1600" i="1">
                                <a:latin typeface="Cambria Math" panose="02040503050406030204" pitchFamily="18" charset="0"/>
                                <a:ea typeface="Arial" charset="0"/>
                                <a:cs typeface="Arial" charset="0"/>
                              </a:rPr>
                              <m:t>𝑒</m:t>
                            </m:r>
                          </m:e>
                          <m:sup>
                            <m:sSub>
                              <m:sSubPr>
                                <m:ctrlPr>
                                  <a:rPr lang="en-US" altLang="en-US" sz="1600" i="1">
                                    <a:latin typeface="Cambria Math" panose="02040503050406030204" pitchFamily="18" charset="0"/>
                                    <a:ea typeface="Cambria Math" panose="02040503050406030204" pitchFamily="18" charset="0"/>
                                    <a:cs typeface="Arial" charset="0"/>
                                  </a:rPr>
                                </m:ctrlPr>
                              </m:sSubPr>
                              <m:e>
                                <m:r>
                                  <a:rPr lang="en-US" altLang="en-US" sz="1600" i="1">
                                    <a:latin typeface="Cambria Math" panose="02040503050406030204" pitchFamily="18" charset="0"/>
                                    <a:ea typeface="Cambria Math" panose="02040503050406030204" pitchFamily="18" charset="0"/>
                                    <a:cs typeface="Arial" charset="0"/>
                                  </a:rPr>
                                  <m:t>𝛽</m:t>
                                </m:r>
                              </m:e>
                              <m:sub>
                                <m:r>
                                  <a:rPr lang="en-US" altLang="en-US" sz="1600" i="1">
                                    <a:latin typeface="Cambria Math" panose="02040503050406030204" pitchFamily="18" charset="0"/>
                                    <a:ea typeface="Cambria Math" panose="02040503050406030204" pitchFamily="18" charset="0"/>
                                    <a:cs typeface="Arial" charset="0"/>
                                  </a:rPr>
                                  <m:t>0</m:t>
                                </m:r>
                              </m:sub>
                            </m:sSub>
                            <m:r>
                              <a:rPr lang="en-US" altLang="en-US" sz="1600" i="1">
                                <a:latin typeface="Cambria Math" panose="02040503050406030204" pitchFamily="18" charset="0"/>
                                <a:ea typeface="Cambria Math" panose="02040503050406030204" pitchFamily="18" charset="0"/>
                                <a:cs typeface="Arial" charset="0"/>
                              </a:rPr>
                              <m:t>+</m:t>
                            </m:r>
                            <m:sSub>
                              <m:sSubPr>
                                <m:ctrlPr>
                                  <a:rPr lang="en-US" altLang="en-US" sz="1600" i="1">
                                    <a:latin typeface="Cambria Math" panose="02040503050406030204" pitchFamily="18" charset="0"/>
                                    <a:ea typeface="Cambria Math" panose="02040503050406030204" pitchFamily="18" charset="0"/>
                                    <a:cs typeface="Arial" charset="0"/>
                                  </a:rPr>
                                </m:ctrlPr>
                              </m:sSubPr>
                              <m:e>
                                <m:r>
                                  <a:rPr lang="en-US" altLang="en-US" sz="1600" i="1">
                                    <a:latin typeface="Cambria Math" panose="02040503050406030204" pitchFamily="18" charset="0"/>
                                    <a:ea typeface="Cambria Math" panose="02040503050406030204" pitchFamily="18" charset="0"/>
                                    <a:cs typeface="Arial" charset="0"/>
                                  </a:rPr>
                                  <m:t>𝛽</m:t>
                                </m:r>
                              </m:e>
                              <m:sub>
                                <m:r>
                                  <a:rPr lang="en-US" altLang="en-US" sz="1600" i="1">
                                    <a:latin typeface="Cambria Math" panose="02040503050406030204" pitchFamily="18" charset="0"/>
                                    <a:ea typeface="Cambria Math" panose="02040503050406030204" pitchFamily="18" charset="0"/>
                                    <a:cs typeface="Arial" charset="0"/>
                                  </a:rPr>
                                  <m:t>1</m:t>
                                </m:r>
                              </m:sub>
                            </m:sSub>
                            <m:r>
                              <a:rPr lang="en-US" altLang="en-US" sz="1600" i="1">
                                <a:latin typeface="Cambria Math" panose="02040503050406030204" pitchFamily="18" charset="0"/>
                                <a:ea typeface="Cambria Math" panose="02040503050406030204" pitchFamily="18" charset="0"/>
                                <a:cs typeface="Arial" charset="0"/>
                              </a:rPr>
                              <m:t>∗</m:t>
                            </m:r>
                            <m:r>
                              <a:rPr lang="en-US" altLang="en-US" sz="1600" i="1">
                                <a:latin typeface="Cambria Math" panose="02040503050406030204" pitchFamily="18" charset="0"/>
                                <a:ea typeface="Cambria Math" panose="02040503050406030204" pitchFamily="18" charset="0"/>
                                <a:cs typeface="Arial" charset="0"/>
                              </a:rPr>
                              <m:t>h𝑜𝑢𝑟𝑠</m:t>
                            </m:r>
                            <m:r>
                              <a:rPr lang="en-US" altLang="en-US" sz="1600" i="1">
                                <a:latin typeface="Cambria Math" panose="02040503050406030204" pitchFamily="18" charset="0"/>
                                <a:ea typeface="Cambria Math" panose="02040503050406030204" pitchFamily="18" charset="0"/>
                                <a:cs typeface="Arial" charset="0"/>
                              </a:rPr>
                              <m:t> </m:t>
                            </m:r>
                            <m:r>
                              <a:rPr lang="en-US" altLang="en-US" sz="1600" i="1">
                                <a:latin typeface="Cambria Math" panose="02040503050406030204" pitchFamily="18" charset="0"/>
                                <a:ea typeface="Cambria Math" panose="02040503050406030204" pitchFamily="18" charset="0"/>
                                <a:cs typeface="Arial" charset="0"/>
                              </a:rPr>
                              <m:t>𝑜𝑓</m:t>
                            </m:r>
                            <m:r>
                              <a:rPr lang="en-US" altLang="en-US" sz="1600" i="1">
                                <a:latin typeface="Cambria Math" panose="02040503050406030204" pitchFamily="18" charset="0"/>
                                <a:ea typeface="Cambria Math" panose="02040503050406030204" pitchFamily="18" charset="0"/>
                                <a:cs typeface="Arial" charset="0"/>
                              </a:rPr>
                              <m:t> </m:t>
                            </m:r>
                            <m:r>
                              <a:rPr lang="en-US" altLang="en-US" sz="1600" i="1">
                                <a:latin typeface="Cambria Math" panose="02040503050406030204" pitchFamily="18" charset="0"/>
                                <a:ea typeface="Cambria Math" panose="02040503050406030204" pitchFamily="18" charset="0"/>
                                <a:cs typeface="Arial" charset="0"/>
                              </a:rPr>
                              <m:t>𝑠𝑡𝑢𝑑𝑦𝑖𝑛𝑔</m:t>
                            </m:r>
                          </m:sup>
                        </m:sSup>
                        <m:r>
                          <a:rPr lang="en-US" altLang="en-US" sz="1600" b="0" i="1" smtClean="0">
                            <a:latin typeface="Cambria Math" panose="02040503050406030204" pitchFamily="18" charset="0"/>
                            <a:ea typeface="Cambria Math" panose="02040503050406030204" pitchFamily="18" charset="0"/>
                            <a:cs typeface="Arial" charset="0"/>
                          </a:rPr>
                          <m:t>)</m:t>
                        </m:r>
                      </m:num>
                      <m:den>
                        <m:sSup>
                          <m:sSupPr>
                            <m:ctrlPr>
                              <a:rPr lang="en-US" altLang="en-US" sz="1600" i="1">
                                <a:latin typeface="Cambria Math" panose="02040503050406030204" pitchFamily="18" charset="0"/>
                                <a:ea typeface="Arial" charset="0"/>
                                <a:cs typeface="Arial" charset="0"/>
                              </a:rPr>
                            </m:ctrlPr>
                          </m:sSupPr>
                          <m:e>
                            <m:r>
                              <a:rPr lang="en-US" altLang="en-US" sz="1600" b="0" i="1" smtClean="0">
                                <a:latin typeface="Cambria Math" panose="02040503050406030204" pitchFamily="18" charset="0"/>
                                <a:ea typeface="Arial" charset="0"/>
                                <a:cs typeface="Arial" charset="0"/>
                              </a:rPr>
                              <m:t>(</m:t>
                            </m:r>
                            <m:r>
                              <a:rPr lang="en-US" altLang="en-US" sz="1600" i="1">
                                <a:latin typeface="Cambria Math" panose="02040503050406030204" pitchFamily="18" charset="0"/>
                                <a:ea typeface="Arial" charset="0"/>
                                <a:cs typeface="Arial" charset="0"/>
                              </a:rPr>
                              <m:t>𝑒</m:t>
                            </m:r>
                          </m:e>
                          <m:sup>
                            <m:sSub>
                              <m:sSubPr>
                                <m:ctrlPr>
                                  <a:rPr lang="en-US" altLang="en-US" sz="1600" i="1">
                                    <a:latin typeface="Cambria Math" panose="02040503050406030204" pitchFamily="18" charset="0"/>
                                    <a:ea typeface="Cambria Math" panose="02040503050406030204" pitchFamily="18" charset="0"/>
                                    <a:cs typeface="Arial" charset="0"/>
                                  </a:rPr>
                                </m:ctrlPr>
                              </m:sSubPr>
                              <m:e>
                                <m:r>
                                  <a:rPr lang="en-US" altLang="en-US" sz="1600" i="1">
                                    <a:latin typeface="Cambria Math" panose="02040503050406030204" pitchFamily="18" charset="0"/>
                                    <a:ea typeface="Cambria Math" panose="02040503050406030204" pitchFamily="18" charset="0"/>
                                    <a:cs typeface="Arial" charset="0"/>
                                  </a:rPr>
                                  <m:t>𝛽</m:t>
                                </m:r>
                              </m:e>
                              <m:sub>
                                <m:r>
                                  <a:rPr lang="en-US" altLang="en-US" sz="1600" i="1">
                                    <a:latin typeface="Cambria Math" panose="02040503050406030204" pitchFamily="18" charset="0"/>
                                    <a:ea typeface="Cambria Math" panose="02040503050406030204" pitchFamily="18" charset="0"/>
                                    <a:cs typeface="Arial" charset="0"/>
                                  </a:rPr>
                                  <m:t>0</m:t>
                                </m:r>
                              </m:sub>
                            </m:sSub>
                            <m:r>
                              <a:rPr lang="en-US" altLang="en-US" sz="1600" i="1">
                                <a:latin typeface="Cambria Math" panose="02040503050406030204" pitchFamily="18" charset="0"/>
                                <a:ea typeface="Cambria Math" panose="02040503050406030204" pitchFamily="18" charset="0"/>
                                <a:cs typeface="Arial" charset="0"/>
                              </a:rPr>
                              <m:t>+</m:t>
                            </m:r>
                            <m:sSub>
                              <m:sSubPr>
                                <m:ctrlPr>
                                  <a:rPr lang="en-US" altLang="en-US" sz="1600" i="1">
                                    <a:latin typeface="Cambria Math" panose="02040503050406030204" pitchFamily="18" charset="0"/>
                                    <a:ea typeface="Cambria Math" panose="02040503050406030204" pitchFamily="18" charset="0"/>
                                    <a:cs typeface="Arial" charset="0"/>
                                  </a:rPr>
                                </m:ctrlPr>
                              </m:sSubPr>
                              <m:e>
                                <m:r>
                                  <a:rPr lang="en-US" altLang="en-US" sz="1600" i="1">
                                    <a:latin typeface="Cambria Math" panose="02040503050406030204" pitchFamily="18" charset="0"/>
                                    <a:ea typeface="Cambria Math" panose="02040503050406030204" pitchFamily="18" charset="0"/>
                                    <a:cs typeface="Arial" charset="0"/>
                                  </a:rPr>
                                  <m:t>𝛽</m:t>
                                </m:r>
                              </m:e>
                              <m:sub>
                                <m:r>
                                  <a:rPr lang="en-US" altLang="en-US" sz="1600" i="1">
                                    <a:latin typeface="Cambria Math" panose="02040503050406030204" pitchFamily="18" charset="0"/>
                                    <a:ea typeface="Cambria Math" panose="02040503050406030204" pitchFamily="18" charset="0"/>
                                    <a:cs typeface="Arial" charset="0"/>
                                  </a:rPr>
                                  <m:t>1</m:t>
                                </m:r>
                              </m:sub>
                            </m:sSub>
                            <m:r>
                              <a:rPr lang="en-US" altLang="en-US" sz="1600" i="1">
                                <a:latin typeface="Cambria Math" panose="02040503050406030204" pitchFamily="18" charset="0"/>
                                <a:ea typeface="Cambria Math" panose="02040503050406030204" pitchFamily="18" charset="0"/>
                                <a:cs typeface="Arial" charset="0"/>
                              </a:rPr>
                              <m:t>∗</m:t>
                            </m:r>
                            <m:r>
                              <a:rPr lang="en-US" altLang="en-US" sz="1600" i="1">
                                <a:latin typeface="Cambria Math" panose="02040503050406030204" pitchFamily="18" charset="0"/>
                                <a:ea typeface="Cambria Math" panose="02040503050406030204" pitchFamily="18" charset="0"/>
                                <a:cs typeface="Arial" charset="0"/>
                              </a:rPr>
                              <m:t>h𝑜𝑢𝑟𝑠</m:t>
                            </m:r>
                            <m:r>
                              <a:rPr lang="en-US" altLang="en-US" sz="1600" i="1">
                                <a:latin typeface="Cambria Math" panose="02040503050406030204" pitchFamily="18" charset="0"/>
                                <a:ea typeface="Cambria Math" panose="02040503050406030204" pitchFamily="18" charset="0"/>
                                <a:cs typeface="Arial" charset="0"/>
                              </a:rPr>
                              <m:t> </m:t>
                            </m:r>
                            <m:r>
                              <a:rPr lang="en-US" altLang="en-US" sz="1600" i="1">
                                <a:latin typeface="Cambria Math" panose="02040503050406030204" pitchFamily="18" charset="0"/>
                                <a:ea typeface="Cambria Math" panose="02040503050406030204" pitchFamily="18" charset="0"/>
                                <a:cs typeface="Arial" charset="0"/>
                              </a:rPr>
                              <m:t>𝑜𝑓</m:t>
                            </m:r>
                            <m:r>
                              <a:rPr lang="en-US" altLang="en-US" sz="1600" i="1">
                                <a:latin typeface="Cambria Math" panose="02040503050406030204" pitchFamily="18" charset="0"/>
                                <a:ea typeface="Cambria Math" panose="02040503050406030204" pitchFamily="18" charset="0"/>
                                <a:cs typeface="Arial" charset="0"/>
                              </a:rPr>
                              <m:t> </m:t>
                            </m:r>
                            <m:r>
                              <a:rPr lang="en-US" altLang="en-US" sz="1600" i="1">
                                <a:latin typeface="Cambria Math" panose="02040503050406030204" pitchFamily="18" charset="0"/>
                                <a:ea typeface="Cambria Math" panose="02040503050406030204" pitchFamily="18" charset="0"/>
                                <a:cs typeface="Arial" charset="0"/>
                              </a:rPr>
                              <m:t>𝑠𝑡𝑢𝑑𝑦𝑖𝑛𝑔</m:t>
                            </m:r>
                          </m:sup>
                        </m:sSup>
                        <m:r>
                          <a:rPr lang="en-US" altLang="en-US" sz="1600" b="0" i="1" smtClean="0">
                            <a:latin typeface="Cambria Math" panose="02040503050406030204" pitchFamily="18" charset="0"/>
                            <a:ea typeface="Cambria Math" panose="02040503050406030204" pitchFamily="18" charset="0"/>
                            <a:cs typeface="Arial" charset="0"/>
                          </a:rPr>
                          <m:t>)+1</m:t>
                        </m:r>
                      </m:den>
                    </m:f>
                    <m:r>
                      <a:rPr lang="en-US" altLang="en-US" sz="1600" b="0" i="1" smtClean="0">
                        <a:latin typeface="Cambria Math" panose="02040503050406030204" pitchFamily="18" charset="0"/>
                        <a:ea typeface="Cambria Math" panose="02040503050406030204" pitchFamily="18" charset="0"/>
                        <a:cs typeface="Arial" charset="0"/>
                      </a:rPr>
                      <m:t> </m:t>
                    </m:r>
                  </m:oMath>
                </a14:m>
                <a:endParaRPr lang="en-US" altLang="en-US" sz="1600" b="0" dirty="0">
                  <a:ea typeface="Cambria Math" panose="02040503050406030204" pitchFamily="18" charset="0"/>
                  <a:cs typeface="Arial" charset="0"/>
                </a:endParaRPr>
              </a:p>
              <a:p>
                <a:pPr lvl="2">
                  <a:spcBef>
                    <a:spcPct val="50000"/>
                  </a:spcBef>
                  <a:defRPr/>
                </a:pPr>
                <a:r>
                  <a:rPr lang="en-US" altLang="en-US" sz="1600" dirty="0">
                    <a:ea typeface="Arial" charset="0"/>
                    <a:cs typeface="Arial" charset="0"/>
                  </a:rPr>
                  <a:t>Note that we could have added any small number (</a:t>
                </a:r>
                <a14:m>
                  <m:oMath xmlns:m="http://schemas.openxmlformats.org/officeDocument/2006/math">
                    <m:r>
                      <a:rPr lang="en-US" altLang="en-US" sz="1600" i="1">
                        <a:latin typeface="Cambria Math" panose="02040503050406030204" pitchFamily="18" charset="0"/>
                        <a:ea typeface="Cambria Math" panose="02040503050406030204" pitchFamily="18" charset="0"/>
                        <a:cs typeface="Arial" charset="0"/>
                      </a:rPr>
                      <m:t>𝜀</m:t>
                    </m:r>
                  </m:oMath>
                </a14:m>
                <a:r>
                  <a:rPr lang="en-US" altLang="en-US" sz="1600" dirty="0">
                    <a:ea typeface="Arial" charset="0"/>
                    <a:cs typeface="Arial" charset="0"/>
                  </a:rPr>
                  <a:t>) and this condition would have been met, but we use 1 for reasons that will become clear shortly</a:t>
                </a:r>
              </a:p>
              <a:p>
                <a:pPr marL="1257300" lvl="2" indent="-342900">
                  <a:spcBef>
                    <a:spcPct val="50000"/>
                  </a:spcBef>
                  <a:buFont typeface="+mj-lt"/>
                  <a:buAutoNum type="arabicPeriod"/>
                  <a:defRPr/>
                </a:pPr>
                <a:endParaRPr lang="en-US" altLang="en-US" sz="1600" dirty="0">
                  <a:ea typeface="Arial" charset="0"/>
                  <a:cs typeface="Arial" charset="0"/>
                </a:endParaRPr>
              </a:p>
            </p:txBody>
          </p:sp>
        </mc:Choice>
        <mc:Fallback xmlns="">
          <p:sp>
            <p:nvSpPr>
              <p:cNvPr id="74" name="Content Placeholder 2">
                <a:extLst>
                  <a:ext uri="{FF2B5EF4-FFF2-40B4-BE49-F238E27FC236}">
                    <a16:creationId xmlns:a16="http://schemas.microsoft.com/office/drawing/2014/main" id="{FEBDC346-AA3C-0245-B9F8-59FFC51D0893}"/>
                  </a:ext>
                </a:extLst>
              </p:cNvPr>
              <p:cNvSpPr>
                <a:spLocks noGrp="1" noRot="1" noChangeAspect="1" noMove="1" noResize="1" noEditPoints="1" noAdjustHandles="1" noChangeArrowheads="1" noChangeShapeType="1" noTextEdit="1"/>
              </p:cNvSpPr>
              <p:nvPr>
                <p:ph idx="1"/>
              </p:nvPr>
            </p:nvSpPr>
            <p:spPr>
              <a:xfrm>
                <a:off x="80554" y="1066868"/>
                <a:ext cx="10515599" cy="4351338"/>
              </a:xfrm>
              <a:blipFill>
                <a:blip r:embed="rId2"/>
                <a:stretch>
                  <a:fillRect l="-121" t="-1166" r="-483" b="-3499"/>
                </a:stretch>
              </a:blipFill>
            </p:spPr>
            <p:txBody>
              <a:bodyPr/>
              <a:lstStyle/>
              <a:p>
                <a:r>
                  <a:rPr lang="en-US">
                    <a:noFill/>
                  </a:rPr>
                  <a:t> </a:t>
                </a:r>
              </a:p>
            </p:txBody>
          </p:sp>
        </mc:Fallback>
      </mc:AlternateContent>
    </p:spTree>
    <p:extLst>
      <p:ext uri="{BB962C8B-B14F-4D97-AF65-F5344CB8AC3E}">
        <p14:creationId xmlns:p14="http://schemas.microsoft.com/office/powerpoint/2010/main" val="327858586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Calibri" charset="0"/>
                <a:cs typeface="Calibri" charset="0"/>
              </a:rPr>
              <a:t>Logistic Regression Classification</a:t>
            </a:r>
          </a:p>
        </p:txBody>
      </p:sp>
      <p:sp>
        <p:nvSpPr>
          <p:cNvPr id="4" name="Slide Number Placeholder 3"/>
          <p:cNvSpPr>
            <a:spLocks noGrp="1"/>
          </p:cNvSpPr>
          <p:nvPr>
            <p:ph type="sldNum" sz="quarter" idx="12"/>
          </p:nvPr>
        </p:nvSpPr>
        <p:spPr/>
        <p:txBody>
          <a:bodyPr/>
          <a:lstStyle/>
          <a:p>
            <a:fld id="{5ACD0CF0-90CC-9C41-A77B-2776398A8C8B}" type="slidenum">
              <a:rPr lang="en-US" smtClean="0">
                <a:latin typeface="Calibri" charset="0"/>
                <a:ea typeface="Calibri" charset="0"/>
                <a:cs typeface="Calibri" charset="0"/>
              </a:rPr>
              <a:pPr/>
              <a:t>153</a:t>
            </a:fld>
            <a:endParaRPr lang="en-US" dirty="0">
              <a:latin typeface="Calibri" charset="0"/>
              <a:ea typeface="Calibri" charset="0"/>
              <a:cs typeface="Calibri" charset="0"/>
            </a:endParaRP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4FFC3EF2-7CEF-5942-8729-1558857ACFBE}"/>
                  </a:ext>
                </a:extLst>
              </p:cNvPr>
              <p:cNvSpPr>
                <a:spLocks noGrp="1"/>
              </p:cNvSpPr>
              <p:nvPr>
                <p:ph idx="1"/>
              </p:nvPr>
            </p:nvSpPr>
            <p:spPr/>
            <p:txBody>
              <a:bodyPr>
                <a:normAutofit/>
              </a:bodyPr>
              <a:lstStyle/>
              <a:p>
                <a:r>
                  <a:rPr lang="en-US" sz="2400" dirty="0"/>
                  <a:t>The previous expression:</a:t>
                </a:r>
              </a:p>
              <a:p>
                <a:pPr marL="457200" lvl="1" indent="0">
                  <a:buNone/>
                </a:pPr>
                <a:endParaRPr lang="en-US" altLang="en-US" b="0" i="1" dirty="0">
                  <a:latin typeface="Cambria Math" panose="02040503050406030204" pitchFamily="18" charset="0"/>
                  <a:ea typeface="Arial" charset="0"/>
                  <a:cs typeface="Arial" charset="0"/>
                </a:endParaRPr>
              </a:p>
              <a:p>
                <a:pPr marL="457200" lvl="1" indent="0">
                  <a:buNone/>
                </a:pPr>
                <a14:m>
                  <m:oMathPara xmlns:m="http://schemas.openxmlformats.org/officeDocument/2006/math">
                    <m:oMathParaPr>
                      <m:jc m:val="centerGroup"/>
                    </m:oMathParaPr>
                    <m:oMath xmlns:m="http://schemas.openxmlformats.org/officeDocument/2006/math">
                      <m:r>
                        <a:rPr lang="en-US" altLang="en-US" b="0" i="1" smtClean="0">
                          <a:latin typeface="Cambria Math" panose="02040503050406030204" pitchFamily="18" charset="0"/>
                          <a:ea typeface="Arial" charset="0"/>
                          <a:cs typeface="Arial" charset="0"/>
                        </a:rPr>
                        <m:t>𝑝</m:t>
                      </m:r>
                      <m:d>
                        <m:dPr>
                          <m:ctrlPr>
                            <a:rPr lang="en-US" altLang="en-US" b="0" i="1" smtClean="0">
                              <a:latin typeface="Cambria Math" panose="02040503050406030204" pitchFamily="18" charset="0"/>
                              <a:ea typeface="Arial" charset="0"/>
                              <a:cs typeface="Arial" charset="0"/>
                            </a:rPr>
                          </m:ctrlPr>
                        </m:dPr>
                        <m:e>
                          <m:r>
                            <a:rPr lang="en-US" altLang="en-US" b="0" i="1" smtClean="0">
                              <a:latin typeface="Cambria Math" panose="02040503050406030204" pitchFamily="18" charset="0"/>
                              <a:ea typeface="Arial" charset="0"/>
                              <a:cs typeface="Arial" charset="0"/>
                            </a:rPr>
                            <m:t>𝑝𝑎𝑠𝑠</m:t>
                          </m:r>
                        </m:e>
                      </m:d>
                      <m:r>
                        <a:rPr lang="en-US" altLang="en-US" b="0" i="1" smtClean="0">
                          <a:latin typeface="Cambria Math" panose="02040503050406030204" pitchFamily="18" charset="0"/>
                          <a:ea typeface="Arial" charset="0"/>
                          <a:cs typeface="Arial" charset="0"/>
                        </a:rPr>
                        <m:t>=</m:t>
                      </m:r>
                      <m:r>
                        <a:rPr lang="en-US" altLang="en-US" b="0" i="1" smtClean="0">
                          <a:latin typeface="Cambria Math" panose="02040503050406030204" pitchFamily="18" charset="0"/>
                          <a:ea typeface="Arial" charset="0"/>
                          <a:cs typeface="Arial" charset="0"/>
                        </a:rPr>
                        <m:t>𝑝</m:t>
                      </m:r>
                      <m:r>
                        <a:rPr lang="en-US" altLang="en-US" i="1">
                          <a:latin typeface="Cambria Math" panose="02040503050406030204" pitchFamily="18" charset="0"/>
                          <a:ea typeface="Arial" charset="0"/>
                          <a:cs typeface="Arial" charset="0"/>
                        </a:rPr>
                        <m:t>=</m:t>
                      </m:r>
                      <m:f>
                        <m:fPr>
                          <m:ctrlPr>
                            <a:rPr lang="en-US" altLang="en-US" i="1">
                              <a:latin typeface="Cambria Math" panose="02040503050406030204" pitchFamily="18" charset="0"/>
                              <a:ea typeface="Cambria Math" panose="02040503050406030204" pitchFamily="18" charset="0"/>
                              <a:cs typeface="Arial" charset="0"/>
                            </a:rPr>
                          </m:ctrlPr>
                        </m:fPr>
                        <m:num>
                          <m:r>
                            <a:rPr lang="en-US" altLang="en-US" i="1">
                              <a:latin typeface="Cambria Math" panose="02040503050406030204" pitchFamily="18" charset="0"/>
                              <a:ea typeface="Cambria Math" panose="02040503050406030204" pitchFamily="18" charset="0"/>
                              <a:cs typeface="Arial" charset="0"/>
                            </a:rPr>
                            <m:t>(</m:t>
                          </m:r>
                          <m:sSup>
                            <m:sSupPr>
                              <m:ctrlPr>
                                <a:rPr lang="en-US" altLang="en-US" i="1">
                                  <a:latin typeface="Cambria Math" panose="02040503050406030204" pitchFamily="18" charset="0"/>
                                  <a:ea typeface="Arial" charset="0"/>
                                  <a:cs typeface="Arial" charset="0"/>
                                </a:rPr>
                              </m:ctrlPr>
                            </m:sSupPr>
                            <m:e>
                              <m:r>
                                <a:rPr lang="en-US" altLang="en-US" i="1">
                                  <a:latin typeface="Cambria Math" panose="02040503050406030204" pitchFamily="18" charset="0"/>
                                  <a:ea typeface="Arial" charset="0"/>
                                  <a:cs typeface="Arial" charset="0"/>
                                </a:rPr>
                                <m:t>𝑒</m:t>
                              </m:r>
                            </m:e>
                            <m:sup>
                              <m:sSub>
                                <m:sSubPr>
                                  <m:ctrlPr>
                                    <a:rPr lang="en-US" altLang="en-US" i="1">
                                      <a:latin typeface="Cambria Math" panose="02040503050406030204" pitchFamily="18" charset="0"/>
                                      <a:ea typeface="Cambria Math" panose="02040503050406030204" pitchFamily="18" charset="0"/>
                                      <a:cs typeface="Arial" charset="0"/>
                                    </a:rPr>
                                  </m:ctrlPr>
                                </m:sSubPr>
                                <m:e>
                                  <m:r>
                                    <a:rPr lang="en-US" altLang="en-US" i="1">
                                      <a:latin typeface="Cambria Math" panose="02040503050406030204" pitchFamily="18" charset="0"/>
                                      <a:ea typeface="Cambria Math" panose="02040503050406030204" pitchFamily="18" charset="0"/>
                                      <a:cs typeface="Arial" charset="0"/>
                                    </a:rPr>
                                    <m:t>𝛽</m:t>
                                  </m:r>
                                </m:e>
                                <m:sub>
                                  <m:r>
                                    <a:rPr lang="en-US" altLang="en-US" i="1">
                                      <a:latin typeface="Cambria Math" panose="02040503050406030204" pitchFamily="18" charset="0"/>
                                      <a:ea typeface="Cambria Math" panose="02040503050406030204" pitchFamily="18" charset="0"/>
                                      <a:cs typeface="Arial" charset="0"/>
                                    </a:rPr>
                                    <m:t>0</m:t>
                                  </m:r>
                                </m:sub>
                              </m:sSub>
                              <m:r>
                                <a:rPr lang="en-US" altLang="en-US" i="1">
                                  <a:latin typeface="Cambria Math" panose="02040503050406030204" pitchFamily="18" charset="0"/>
                                  <a:ea typeface="Cambria Math" panose="02040503050406030204" pitchFamily="18" charset="0"/>
                                  <a:cs typeface="Arial" charset="0"/>
                                </a:rPr>
                                <m:t>+</m:t>
                              </m:r>
                              <m:sSub>
                                <m:sSubPr>
                                  <m:ctrlPr>
                                    <a:rPr lang="en-US" altLang="en-US" i="1">
                                      <a:latin typeface="Cambria Math" panose="02040503050406030204" pitchFamily="18" charset="0"/>
                                      <a:ea typeface="Cambria Math" panose="02040503050406030204" pitchFamily="18" charset="0"/>
                                      <a:cs typeface="Arial" charset="0"/>
                                    </a:rPr>
                                  </m:ctrlPr>
                                </m:sSubPr>
                                <m:e>
                                  <m:r>
                                    <a:rPr lang="en-US" altLang="en-US" i="1">
                                      <a:latin typeface="Cambria Math" panose="02040503050406030204" pitchFamily="18" charset="0"/>
                                      <a:ea typeface="Cambria Math" panose="02040503050406030204" pitchFamily="18" charset="0"/>
                                      <a:cs typeface="Arial" charset="0"/>
                                    </a:rPr>
                                    <m:t>𝛽</m:t>
                                  </m:r>
                                </m:e>
                                <m:sub>
                                  <m:r>
                                    <a:rPr lang="en-US" altLang="en-US" i="1">
                                      <a:latin typeface="Cambria Math" panose="02040503050406030204" pitchFamily="18" charset="0"/>
                                      <a:ea typeface="Cambria Math" panose="02040503050406030204" pitchFamily="18" charset="0"/>
                                      <a:cs typeface="Arial" charset="0"/>
                                    </a:rPr>
                                    <m:t>1</m:t>
                                  </m:r>
                                </m:sub>
                              </m:sSub>
                              <m:r>
                                <a:rPr lang="en-US" altLang="en-US" i="1">
                                  <a:latin typeface="Cambria Math" panose="02040503050406030204" pitchFamily="18" charset="0"/>
                                  <a:ea typeface="Cambria Math" panose="02040503050406030204" pitchFamily="18" charset="0"/>
                                  <a:cs typeface="Arial" charset="0"/>
                                </a:rPr>
                                <m:t>∗</m:t>
                              </m:r>
                              <m:r>
                                <a:rPr lang="en-US" altLang="en-US" i="1">
                                  <a:latin typeface="Cambria Math" panose="02040503050406030204" pitchFamily="18" charset="0"/>
                                  <a:ea typeface="Cambria Math" panose="02040503050406030204" pitchFamily="18" charset="0"/>
                                  <a:cs typeface="Arial" charset="0"/>
                                </a:rPr>
                                <m:t>h𝑜𝑢𝑟𝑠</m:t>
                              </m:r>
                              <m:r>
                                <a:rPr lang="en-US" altLang="en-US" i="1">
                                  <a:latin typeface="Cambria Math" panose="02040503050406030204" pitchFamily="18" charset="0"/>
                                  <a:ea typeface="Cambria Math" panose="02040503050406030204" pitchFamily="18" charset="0"/>
                                  <a:cs typeface="Arial" charset="0"/>
                                </a:rPr>
                                <m:t> </m:t>
                              </m:r>
                              <m:r>
                                <a:rPr lang="en-US" altLang="en-US" i="1">
                                  <a:latin typeface="Cambria Math" panose="02040503050406030204" pitchFamily="18" charset="0"/>
                                  <a:ea typeface="Cambria Math" panose="02040503050406030204" pitchFamily="18" charset="0"/>
                                  <a:cs typeface="Arial" charset="0"/>
                                </a:rPr>
                                <m:t>𝑜𝑓</m:t>
                              </m:r>
                              <m:r>
                                <a:rPr lang="en-US" altLang="en-US" i="1">
                                  <a:latin typeface="Cambria Math" panose="02040503050406030204" pitchFamily="18" charset="0"/>
                                  <a:ea typeface="Cambria Math" panose="02040503050406030204" pitchFamily="18" charset="0"/>
                                  <a:cs typeface="Arial" charset="0"/>
                                </a:rPr>
                                <m:t> </m:t>
                              </m:r>
                              <m:r>
                                <a:rPr lang="en-US" altLang="en-US" i="1">
                                  <a:latin typeface="Cambria Math" panose="02040503050406030204" pitchFamily="18" charset="0"/>
                                  <a:ea typeface="Cambria Math" panose="02040503050406030204" pitchFamily="18" charset="0"/>
                                  <a:cs typeface="Arial" charset="0"/>
                                </a:rPr>
                                <m:t>𝑠𝑡𝑢𝑑𝑦𝑖𝑛𝑔</m:t>
                              </m:r>
                            </m:sup>
                          </m:sSup>
                          <m:r>
                            <a:rPr lang="en-US" altLang="en-US" i="1">
                              <a:latin typeface="Cambria Math" panose="02040503050406030204" pitchFamily="18" charset="0"/>
                              <a:ea typeface="Cambria Math" panose="02040503050406030204" pitchFamily="18" charset="0"/>
                              <a:cs typeface="Arial" charset="0"/>
                            </a:rPr>
                            <m:t>)</m:t>
                          </m:r>
                        </m:num>
                        <m:den>
                          <m:sSup>
                            <m:sSupPr>
                              <m:ctrlPr>
                                <a:rPr lang="en-US" altLang="en-US" i="1">
                                  <a:latin typeface="Cambria Math" panose="02040503050406030204" pitchFamily="18" charset="0"/>
                                  <a:ea typeface="Arial" charset="0"/>
                                  <a:cs typeface="Arial" charset="0"/>
                                </a:rPr>
                              </m:ctrlPr>
                            </m:sSupPr>
                            <m:e>
                              <m:r>
                                <a:rPr lang="en-US" altLang="en-US" i="1">
                                  <a:latin typeface="Cambria Math" panose="02040503050406030204" pitchFamily="18" charset="0"/>
                                  <a:ea typeface="Arial" charset="0"/>
                                  <a:cs typeface="Arial" charset="0"/>
                                </a:rPr>
                                <m:t>(</m:t>
                              </m:r>
                              <m:r>
                                <a:rPr lang="en-US" altLang="en-US" i="1">
                                  <a:latin typeface="Cambria Math" panose="02040503050406030204" pitchFamily="18" charset="0"/>
                                  <a:ea typeface="Arial" charset="0"/>
                                  <a:cs typeface="Arial" charset="0"/>
                                </a:rPr>
                                <m:t>𝑒</m:t>
                              </m:r>
                            </m:e>
                            <m:sup>
                              <m:sSub>
                                <m:sSubPr>
                                  <m:ctrlPr>
                                    <a:rPr lang="en-US" altLang="en-US" i="1">
                                      <a:latin typeface="Cambria Math" panose="02040503050406030204" pitchFamily="18" charset="0"/>
                                      <a:ea typeface="Cambria Math" panose="02040503050406030204" pitchFamily="18" charset="0"/>
                                      <a:cs typeface="Arial" charset="0"/>
                                    </a:rPr>
                                  </m:ctrlPr>
                                </m:sSubPr>
                                <m:e>
                                  <m:r>
                                    <a:rPr lang="en-US" altLang="en-US" i="1">
                                      <a:latin typeface="Cambria Math" panose="02040503050406030204" pitchFamily="18" charset="0"/>
                                      <a:ea typeface="Cambria Math" panose="02040503050406030204" pitchFamily="18" charset="0"/>
                                      <a:cs typeface="Arial" charset="0"/>
                                    </a:rPr>
                                    <m:t>𝛽</m:t>
                                  </m:r>
                                </m:e>
                                <m:sub>
                                  <m:r>
                                    <a:rPr lang="en-US" altLang="en-US" i="1">
                                      <a:latin typeface="Cambria Math" panose="02040503050406030204" pitchFamily="18" charset="0"/>
                                      <a:ea typeface="Cambria Math" panose="02040503050406030204" pitchFamily="18" charset="0"/>
                                      <a:cs typeface="Arial" charset="0"/>
                                    </a:rPr>
                                    <m:t>0</m:t>
                                  </m:r>
                                </m:sub>
                              </m:sSub>
                              <m:r>
                                <a:rPr lang="en-US" altLang="en-US" i="1">
                                  <a:latin typeface="Cambria Math" panose="02040503050406030204" pitchFamily="18" charset="0"/>
                                  <a:ea typeface="Cambria Math" panose="02040503050406030204" pitchFamily="18" charset="0"/>
                                  <a:cs typeface="Arial" charset="0"/>
                                </a:rPr>
                                <m:t>+</m:t>
                              </m:r>
                              <m:sSub>
                                <m:sSubPr>
                                  <m:ctrlPr>
                                    <a:rPr lang="en-US" altLang="en-US" i="1">
                                      <a:latin typeface="Cambria Math" panose="02040503050406030204" pitchFamily="18" charset="0"/>
                                      <a:ea typeface="Cambria Math" panose="02040503050406030204" pitchFamily="18" charset="0"/>
                                      <a:cs typeface="Arial" charset="0"/>
                                    </a:rPr>
                                  </m:ctrlPr>
                                </m:sSubPr>
                                <m:e>
                                  <m:r>
                                    <a:rPr lang="en-US" altLang="en-US" i="1">
                                      <a:latin typeface="Cambria Math" panose="02040503050406030204" pitchFamily="18" charset="0"/>
                                      <a:ea typeface="Cambria Math" panose="02040503050406030204" pitchFamily="18" charset="0"/>
                                      <a:cs typeface="Arial" charset="0"/>
                                    </a:rPr>
                                    <m:t>𝛽</m:t>
                                  </m:r>
                                </m:e>
                                <m:sub>
                                  <m:r>
                                    <a:rPr lang="en-US" altLang="en-US" i="1">
                                      <a:latin typeface="Cambria Math" panose="02040503050406030204" pitchFamily="18" charset="0"/>
                                      <a:ea typeface="Cambria Math" panose="02040503050406030204" pitchFamily="18" charset="0"/>
                                      <a:cs typeface="Arial" charset="0"/>
                                    </a:rPr>
                                    <m:t>1</m:t>
                                  </m:r>
                                </m:sub>
                              </m:sSub>
                              <m:r>
                                <a:rPr lang="en-US" altLang="en-US" i="1">
                                  <a:latin typeface="Cambria Math" panose="02040503050406030204" pitchFamily="18" charset="0"/>
                                  <a:ea typeface="Cambria Math" panose="02040503050406030204" pitchFamily="18" charset="0"/>
                                  <a:cs typeface="Arial" charset="0"/>
                                </a:rPr>
                                <m:t>∗</m:t>
                              </m:r>
                              <m:r>
                                <a:rPr lang="en-US" altLang="en-US" i="1">
                                  <a:latin typeface="Cambria Math" panose="02040503050406030204" pitchFamily="18" charset="0"/>
                                  <a:ea typeface="Cambria Math" panose="02040503050406030204" pitchFamily="18" charset="0"/>
                                  <a:cs typeface="Arial" charset="0"/>
                                </a:rPr>
                                <m:t>h𝑜𝑢𝑟𝑠</m:t>
                              </m:r>
                              <m:r>
                                <a:rPr lang="en-US" altLang="en-US" i="1">
                                  <a:latin typeface="Cambria Math" panose="02040503050406030204" pitchFamily="18" charset="0"/>
                                  <a:ea typeface="Cambria Math" panose="02040503050406030204" pitchFamily="18" charset="0"/>
                                  <a:cs typeface="Arial" charset="0"/>
                                </a:rPr>
                                <m:t> </m:t>
                              </m:r>
                              <m:r>
                                <a:rPr lang="en-US" altLang="en-US" i="1">
                                  <a:latin typeface="Cambria Math" panose="02040503050406030204" pitchFamily="18" charset="0"/>
                                  <a:ea typeface="Cambria Math" panose="02040503050406030204" pitchFamily="18" charset="0"/>
                                  <a:cs typeface="Arial" charset="0"/>
                                </a:rPr>
                                <m:t>𝑜𝑓</m:t>
                              </m:r>
                              <m:r>
                                <a:rPr lang="en-US" altLang="en-US" i="1">
                                  <a:latin typeface="Cambria Math" panose="02040503050406030204" pitchFamily="18" charset="0"/>
                                  <a:ea typeface="Cambria Math" panose="02040503050406030204" pitchFamily="18" charset="0"/>
                                  <a:cs typeface="Arial" charset="0"/>
                                </a:rPr>
                                <m:t> </m:t>
                              </m:r>
                              <m:r>
                                <a:rPr lang="en-US" altLang="en-US" i="1">
                                  <a:latin typeface="Cambria Math" panose="02040503050406030204" pitchFamily="18" charset="0"/>
                                  <a:ea typeface="Cambria Math" panose="02040503050406030204" pitchFamily="18" charset="0"/>
                                  <a:cs typeface="Arial" charset="0"/>
                                </a:rPr>
                                <m:t>𝑠𝑡𝑢𝑑𝑦𝑖𝑛𝑔</m:t>
                              </m:r>
                            </m:sup>
                          </m:sSup>
                          <m:r>
                            <a:rPr lang="en-US" altLang="en-US" i="1">
                              <a:latin typeface="Cambria Math" panose="02040503050406030204" pitchFamily="18" charset="0"/>
                              <a:ea typeface="Cambria Math" panose="02040503050406030204" pitchFamily="18" charset="0"/>
                              <a:cs typeface="Arial" charset="0"/>
                            </a:rPr>
                            <m:t>)+1</m:t>
                          </m:r>
                        </m:den>
                      </m:f>
                      <m:r>
                        <a:rPr lang="en-US" altLang="en-US" i="1">
                          <a:latin typeface="Cambria Math" panose="02040503050406030204" pitchFamily="18" charset="0"/>
                          <a:ea typeface="Cambria Math" panose="02040503050406030204" pitchFamily="18" charset="0"/>
                          <a:cs typeface="Arial" charset="0"/>
                        </a:rPr>
                        <m:t> </m:t>
                      </m:r>
                    </m:oMath>
                  </m:oMathPara>
                </a14:m>
                <a:endParaRPr lang="en-US" altLang="en-US" dirty="0">
                  <a:ea typeface="Cambria Math" panose="02040503050406030204" pitchFamily="18" charset="0"/>
                  <a:cs typeface="Arial" charset="0"/>
                </a:endParaRPr>
              </a:p>
              <a:p>
                <a:pPr lvl="1"/>
                <a:endParaRPr lang="en-US" dirty="0"/>
              </a:p>
              <a:p>
                <a:r>
                  <a:rPr lang="en-US" sz="2400" dirty="0"/>
                  <a:t>After applying some algebra, can be re-written as:</a:t>
                </a:r>
              </a:p>
              <a:p>
                <a:pPr marL="0" indent="0">
                  <a:buNone/>
                </a:pPr>
                <a:endParaRPr lang="en-US" altLang="en-US" sz="2400" b="0" i="0" dirty="0">
                  <a:latin typeface="Cambria Math" panose="02040503050406030204" pitchFamily="18" charset="0"/>
                  <a:ea typeface="Arial" charset="0"/>
                  <a:cs typeface="Arial"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en-US" sz="2400" b="0" i="0" smtClean="0">
                          <a:latin typeface="Cambria Math" panose="02040503050406030204" pitchFamily="18" charset="0"/>
                          <a:ea typeface="Arial" charset="0"/>
                          <a:cs typeface="Arial" charset="0"/>
                        </a:rPr>
                        <m:t>ln</m:t>
                      </m:r>
                      <m:r>
                        <a:rPr lang="en-US" altLang="en-US" sz="2400" b="0" i="1" smtClean="0">
                          <a:latin typeface="Cambria Math" panose="02040503050406030204" pitchFamily="18" charset="0"/>
                          <a:ea typeface="Arial" charset="0"/>
                          <a:cs typeface="Arial" charset="0"/>
                        </a:rPr>
                        <m:t>⁡(</m:t>
                      </m:r>
                      <m:f>
                        <m:fPr>
                          <m:ctrlPr>
                            <a:rPr lang="en-US" altLang="en-US" sz="2400" b="0" i="1" smtClean="0">
                              <a:latin typeface="Cambria Math" panose="02040503050406030204" pitchFamily="18" charset="0"/>
                              <a:cs typeface="Arial" charset="0"/>
                            </a:rPr>
                          </m:ctrlPr>
                        </m:fPr>
                        <m:num>
                          <m:r>
                            <a:rPr lang="en-US" altLang="en-US" sz="2400" b="0" i="1" smtClean="0">
                              <a:latin typeface="Cambria Math" panose="02040503050406030204" pitchFamily="18" charset="0"/>
                              <a:cs typeface="Arial" charset="0"/>
                            </a:rPr>
                            <m:t>𝑝</m:t>
                          </m:r>
                        </m:num>
                        <m:den>
                          <m:r>
                            <a:rPr lang="en-US" altLang="en-US" sz="2400" b="0" i="1" smtClean="0">
                              <a:latin typeface="Cambria Math" panose="02040503050406030204" pitchFamily="18" charset="0"/>
                              <a:cs typeface="Arial" charset="0"/>
                            </a:rPr>
                            <m:t>1−</m:t>
                          </m:r>
                          <m:r>
                            <a:rPr lang="en-US" altLang="en-US" sz="2400" b="0" i="1" smtClean="0">
                              <a:latin typeface="Cambria Math" panose="02040503050406030204" pitchFamily="18" charset="0"/>
                              <a:cs typeface="Arial" charset="0"/>
                            </a:rPr>
                            <m:t>𝑝</m:t>
                          </m:r>
                        </m:den>
                      </m:f>
                      <m:r>
                        <a:rPr lang="en-US" altLang="en-US" sz="2400" b="0" i="1" smtClean="0">
                          <a:latin typeface="Cambria Math" panose="02040503050406030204" pitchFamily="18" charset="0"/>
                          <a:cs typeface="Arial" charset="0"/>
                        </a:rPr>
                        <m:t>)</m:t>
                      </m:r>
                      <m:r>
                        <a:rPr lang="en-US" altLang="en-US" sz="2400" i="1">
                          <a:latin typeface="Cambria Math" panose="02040503050406030204" pitchFamily="18" charset="0"/>
                          <a:ea typeface="Arial" charset="0"/>
                          <a:cs typeface="Arial" charset="0"/>
                        </a:rPr>
                        <m:t>=</m:t>
                      </m:r>
                      <m:sSub>
                        <m:sSubPr>
                          <m:ctrlPr>
                            <a:rPr lang="en-US" altLang="en-US" sz="2400" i="1">
                              <a:latin typeface="Cambria Math" panose="02040503050406030204" pitchFamily="18" charset="0"/>
                              <a:ea typeface="Cambria Math" panose="02040503050406030204" pitchFamily="18" charset="0"/>
                              <a:cs typeface="Arial" charset="0"/>
                            </a:rPr>
                          </m:ctrlPr>
                        </m:sSubPr>
                        <m:e>
                          <m:r>
                            <a:rPr lang="en-US" altLang="en-US" sz="2400" i="1">
                              <a:latin typeface="Cambria Math" panose="02040503050406030204" pitchFamily="18" charset="0"/>
                              <a:ea typeface="Cambria Math" panose="02040503050406030204" pitchFamily="18" charset="0"/>
                              <a:cs typeface="Arial" charset="0"/>
                            </a:rPr>
                            <m:t>𝛽</m:t>
                          </m:r>
                        </m:e>
                        <m:sub>
                          <m:r>
                            <a:rPr lang="en-US" altLang="en-US" sz="2400" i="1">
                              <a:latin typeface="Cambria Math" panose="02040503050406030204" pitchFamily="18" charset="0"/>
                              <a:ea typeface="Cambria Math" panose="02040503050406030204" pitchFamily="18" charset="0"/>
                              <a:cs typeface="Arial" charset="0"/>
                            </a:rPr>
                            <m:t>0</m:t>
                          </m:r>
                        </m:sub>
                      </m:sSub>
                      <m:r>
                        <a:rPr lang="en-US" altLang="en-US" sz="2400" i="1">
                          <a:latin typeface="Cambria Math" panose="02040503050406030204" pitchFamily="18" charset="0"/>
                          <a:ea typeface="Cambria Math" panose="02040503050406030204" pitchFamily="18" charset="0"/>
                          <a:cs typeface="Arial" charset="0"/>
                        </a:rPr>
                        <m:t>+</m:t>
                      </m:r>
                      <m:sSub>
                        <m:sSubPr>
                          <m:ctrlPr>
                            <a:rPr lang="en-US" altLang="en-US" sz="2400" i="1">
                              <a:latin typeface="Cambria Math" panose="02040503050406030204" pitchFamily="18" charset="0"/>
                              <a:ea typeface="Cambria Math" panose="02040503050406030204" pitchFamily="18" charset="0"/>
                              <a:cs typeface="Arial" charset="0"/>
                            </a:rPr>
                          </m:ctrlPr>
                        </m:sSubPr>
                        <m:e>
                          <m:r>
                            <a:rPr lang="en-US" altLang="en-US" sz="2400" i="1">
                              <a:latin typeface="Cambria Math" panose="02040503050406030204" pitchFamily="18" charset="0"/>
                              <a:ea typeface="Cambria Math" panose="02040503050406030204" pitchFamily="18" charset="0"/>
                              <a:cs typeface="Arial" charset="0"/>
                            </a:rPr>
                            <m:t>𝛽</m:t>
                          </m:r>
                        </m:e>
                        <m:sub>
                          <m:r>
                            <a:rPr lang="en-US" altLang="en-US" sz="2400" i="1">
                              <a:latin typeface="Cambria Math" panose="02040503050406030204" pitchFamily="18" charset="0"/>
                              <a:ea typeface="Cambria Math" panose="02040503050406030204" pitchFamily="18" charset="0"/>
                              <a:cs typeface="Arial" charset="0"/>
                            </a:rPr>
                            <m:t>1</m:t>
                          </m:r>
                        </m:sub>
                      </m:sSub>
                      <m:r>
                        <a:rPr lang="en-US" altLang="en-US" sz="2400" i="1">
                          <a:latin typeface="Cambria Math" panose="02040503050406030204" pitchFamily="18" charset="0"/>
                          <a:ea typeface="Cambria Math" panose="02040503050406030204" pitchFamily="18" charset="0"/>
                          <a:cs typeface="Arial" charset="0"/>
                        </a:rPr>
                        <m:t>∗</m:t>
                      </m:r>
                      <m:r>
                        <a:rPr lang="en-US" altLang="en-US" sz="2400" i="1">
                          <a:latin typeface="Cambria Math" panose="02040503050406030204" pitchFamily="18" charset="0"/>
                          <a:ea typeface="Cambria Math" panose="02040503050406030204" pitchFamily="18" charset="0"/>
                          <a:cs typeface="Arial" charset="0"/>
                        </a:rPr>
                        <m:t>h𝑜𝑢𝑟𝑠</m:t>
                      </m:r>
                      <m:r>
                        <a:rPr lang="en-US" altLang="en-US" sz="2400" i="1">
                          <a:latin typeface="Cambria Math" panose="02040503050406030204" pitchFamily="18" charset="0"/>
                          <a:ea typeface="Cambria Math" panose="02040503050406030204" pitchFamily="18" charset="0"/>
                          <a:cs typeface="Arial" charset="0"/>
                        </a:rPr>
                        <m:t> </m:t>
                      </m:r>
                      <m:r>
                        <a:rPr lang="en-US" altLang="en-US" sz="2400" i="1">
                          <a:latin typeface="Cambria Math" panose="02040503050406030204" pitchFamily="18" charset="0"/>
                          <a:ea typeface="Cambria Math" panose="02040503050406030204" pitchFamily="18" charset="0"/>
                          <a:cs typeface="Arial" charset="0"/>
                        </a:rPr>
                        <m:t>𝑜𝑓</m:t>
                      </m:r>
                      <m:r>
                        <a:rPr lang="en-US" altLang="en-US" sz="2400" i="1">
                          <a:latin typeface="Cambria Math" panose="02040503050406030204" pitchFamily="18" charset="0"/>
                          <a:ea typeface="Cambria Math" panose="02040503050406030204" pitchFamily="18" charset="0"/>
                          <a:cs typeface="Arial" charset="0"/>
                        </a:rPr>
                        <m:t> </m:t>
                      </m:r>
                      <m:r>
                        <a:rPr lang="en-US" altLang="en-US" sz="2400" i="1">
                          <a:latin typeface="Cambria Math" panose="02040503050406030204" pitchFamily="18" charset="0"/>
                          <a:ea typeface="Cambria Math" panose="02040503050406030204" pitchFamily="18" charset="0"/>
                          <a:cs typeface="Arial" charset="0"/>
                        </a:rPr>
                        <m:t>𝑠𝑡𝑢𝑑𝑦𝑖𝑛𝑔</m:t>
                      </m:r>
                    </m:oMath>
                  </m:oMathPara>
                </a14:m>
                <a:endParaRPr lang="en-US" sz="2400" dirty="0"/>
              </a:p>
            </p:txBody>
          </p:sp>
        </mc:Choice>
        <mc:Fallback xmlns="">
          <p:sp>
            <p:nvSpPr>
              <p:cNvPr id="6" name="Content Placeholder 5">
                <a:extLst>
                  <a:ext uri="{FF2B5EF4-FFF2-40B4-BE49-F238E27FC236}">
                    <a16:creationId xmlns:a16="http://schemas.microsoft.com/office/drawing/2014/main" id="{4FFC3EF2-7CEF-5942-8729-1558857ACFBE}"/>
                  </a:ext>
                </a:extLst>
              </p:cNvPr>
              <p:cNvSpPr>
                <a:spLocks noGrp="1" noRot="1" noChangeAspect="1" noMove="1" noResize="1" noEditPoints="1" noAdjustHandles="1" noChangeArrowheads="1" noChangeShapeType="1" noTextEdit="1"/>
              </p:cNvSpPr>
              <p:nvPr>
                <p:ph idx="1"/>
              </p:nvPr>
            </p:nvSpPr>
            <p:spPr>
              <a:blipFill>
                <a:blip r:embed="rId2"/>
                <a:stretch>
                  <a:fillRect l="-603" t="-1749"/>
                </a:stretch>
              </a:blipFill>
            </p:spPr>
            <p:txBody>
              <a:bodyPr/>
              <a:lstStyle/>
              <a:p>
                <a:r>
                  <a:rPr lang="en-US">
                    <a:noFill/>
                  </a:rPr>
                  <a:t> </a:t>
                </a:r>
              </a:p>
            </p:txBody>
          </p:sp>
        </mc:Fallback>
      </mc:AlternateContent>
    </p:spTree>
    <p:extLst>
      <p:ext uri="{BB962C8B-B14F-4D97-AF65-F5344CB8AC3E}">
        <p14:creationId xmlns:p14="http://schemas.microsoft.com/office/powerpoint/2010/main" val="258489666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Calibri" charset="0"/>
                <a:cs typeface="Calibri" charset="0"/>
              </a:rPr>
              <a:t>Logistic Regression Classification</a:t>
            </a:r>
          </a:p>
        </p:txBody>
      </p:sp>
      <p:sp>
        <p:nvSpPr>
          <p:cNvPr id="4" name="Slide Number Placeholder 3"/>
          <p:cNvSpPr>
            <a:spLocks noGrp="1"/>
          </p:cNvSpPr>
          <p:nvPr>
            <p:ph type="sldNum" sz="quarter" idx="12"/>
          </p:nvPr>
        </p:nvSpPr>
        <p:spPr/>
        <p:txBody>
          <a:bodyPr/>
          <a:lstStyle/>
          <a:p>
            <a:fld id="{5ACD0CF0-90CC-9C41-A77B-2776398A8C8B}" type="slidenum">
              <a:rPr lang="en-US" smtClean="0">
                <a:latin typeface="Calibri" charset="0"/>
                <a:ea typeface="Calibri" charset="0"/>
                <a:cs typeface="Calibri" charset="0"/>
              </a:rPr>
              <a:pPr/>
              <a:t>154</a:t>
            </a:fld>
            <a:endParaRPr lang="en-US" dirty="0">
              <a:latin typeface="Calibri" charset="0"/>
              <a:ea typeface="Calibri" charset="0"/>
              <a:cs typeface="Calibri" charset="0"/>
            </a:endParaRP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4FFC3EF2-7CEF-5942-8729-1558857ACFBE}"/>
                  </a:ext>
                </a:extLst>
              </p:cNvPr>
              <p:cNvSpPr>
                <a:spLocks noGrp="1"/>
              </p:cNvSpPr>
              <p:nvPr>
                <p:ph idx="1"/>
              </p:nvPr>
            </p:nvSpPr>
            <p:spPr/>
            <p:txBody>
              <a:bodyPr>
                <a:normAutofit/>
              </a:bodyPr>
              <a:lstStyle/>
              <a:p>
                <a:pPr marL="0" indent="0">
                  <a:buNone/>
                </a:pPr>
                <a:endParaRPr lang="en-US" altLang="en-US" sz="2400" b="0" i="0" dirty="0">
                  <a:latin typeface="Cambria Math" panose="02040503050406030204" pitchFamily="18" charset="0"/>
                  <a:ea typeface="Arial" charset="0"/>
                  <a:cs typeface="Arial"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en-US" sz="2400" b="0" i="0" smtClean="0">
                          <a:latin typeface="Cambria Math" panose="02040503050406030204" pitchFamily="18" charset="0"/>
                          <a:ea typeface="Arial" charset="0"/>
                          <a:cs typeface="Arial" charset="0"/>
                        </a:rPr>
                        <m:t>ln</m:t>
                      </m:r>
                      <m:r>
                        <a:rPr lang="en-US" altLang="en-US" sz="2400" b="0" i="1" smtClean="0">
                          <a:latin typeface="Cambria Math" panose="02040503050406030204" pitchFamily="18" charset="0"/>
                          <a:ea typeface="Arial" charset="0"/>
                          <a:cs typeface="Arial" charset="0"/>
                        </a:rPr>
                        <m:t>⁡(</m:t>
                      </m:r>
                      <m:f>
                        <m:fPr>
                          <m:ctrlPr>
                            <a:rPr lang="en-US" altLang="en-US" sz="2400" b="0" i="1" smtClean="0">
                              <a:latin typeface="Cambria Math" panose="02040503050406030204" pitchFamily="18" charset="0"/>
                              <a:cs typeface="Arial" charset="0"/>
                            </a:rPr>
                          </m:ctrlPr>
                        </m:fPr>
                        <m:num>
                          <m:r>
                            <a:rPr lang="en-US" altLang="en-US" sz="2400" b="0" i="1" smtClean="0">
                              <a:latin typeface="Cambria Math" panose="02040503050406030204" pitchFamily="18" charset="0"/>
                              <a:cs typeface="Arial" charset="0"/>
                            </a:rPr>
                            <m:t>𝑝</m:t>
                          </m:r>
                        </m:num>
                        <m:den>
                          <m:r>
                            <a:rPr lang="en-US" altLang="en-US" sz="2400" b="0" i="1" smtClean="0">
                              <a:latin typeface="Cambria Math" panose="02040503050406030204" pitchFamily="18" charset="0"/>
                              <a:cs typeface="Arial" charset="0"/>
                            </a:rPr>
                            <m:t>1−</m:t>
                          </m:r>
                          <m:r>
                            <a:rPr lang="en-US" altLang="en-US" sz="2400" b="0" i="1" smtClean="0">
                              <a:latin typeface="Cambria Math" panose="02040503050406030204" pitchFamily="18" charset="0"/>
                              <a:cs typeface="Arial" charset="0"/>
                            </a:rPr>
                            <m:t>𝑝</m:t>
                          </m:r>
                        </m:den>
                      </m:f>
                      <m:r>
                        <a:rPr lang="en-US" altLang="en-US" sz="2400" b="0" i="1" smtClean="0">
                          <a:latin typeface="Cambria Math" panose="02040503050406030204" pitchFamily="18" charset="0"/>
                          <a:cs typeface="Arial" charset="0"/>
                        </a:rPr>
                        <m:t>)</m:t>
                      </m:r>
                      <m:r>
                        <a:rPr lang="en-US" altLang="en-US" sz="2400" i="1">
                          <a:latin typeface="Cambria Math" panose="02040503050406030204" pitchFamily="18" charset="0"/>
                          <a:ea typeface="Arial" charset="0"/>
                          <a:cs typeface="Arial" charset="0"/>
                        </a:rPr>
                        <m:t>=</m:t>
                      </m:r>
                      <m:sSub>
                        <m:sSubPr>
                          <m:ctrlPr>
                            <a:rPr lang="en-US" altLang="en-US" sz="2400" i="1">
                              <a:latin typeface="Cambria Math" panose="02040503050406030204" pitchFamily="18" charset="0"/>
                              <a:ea typeface="Cambria Math" panose="02040503050406030204" pitchFamily="18" charset="0"/>
                              <a:cs typeface="Arial" charset="0"/>
                            </a:rPr>
                          </m:ctrlPr>
                        </m:sSubPr>
                        <m:e>
                          <m:r>
                            <a:rPr lang="en-US" altLang="en-US" sz="2400" i="1">
                              <a:latin typeface="Cambria Math" panose="02040503050406030204" pitchFamily="18" charset="0"/>
                              <a:ea typeface="Cambria Math" panose="02040503050406030204" pitchFamily="18" charset="0"/>
                              <a:cs typeface="Arial" charset="0"/>
                            </a:rPr>
                            <m:t>𝛽</m:t>
                          </m:r>
                        </m:e>
                        <m:sub>
                          <m:r>
                            <a:rPr lang="en-US" altLang="en-US" sz="2400" i="1">
                              <a:latin typeface="Cambria Math" panose="02040503050406030204" pitchFamily="18" charset="0"/>
                              <a:ea typeface="Cambria Math" panose="02040503050406030204" pitchFamily="18" charset="0"/>
                              <a:cs typeface="Arial" charset="0"/>
                            </a:rPr>
                            <m:t>0</m:t>
                          </m:r>
                        </m:sub>
                      </m:sSub>
                      <m:r>
                        <a:rPr lang="en-US" altLang="en-US" sz="2400" i="1">
                          <a:latin typeface="Cambria Math" panose="02040503050406030204" pitchFamily="18" charset="0"/>
                          <a:ea typeface="Cambria Math" panose="02040503050406030204" pitchFamily="18" charset="0"/>
                          <a:cs typeface="Arial" charset="0"/>
                        </a:rPr>
                        <m:t>+</m:t>
                      </m:r>
                      <m:sSub>
                        <m:sSubPr>
                          <m:ctrlPr>
                            <a:rPr lang="en-US" altLang="en-US" sz="2400" i="1">
                              <a:latin typeface="Cambria Math" panose="02040503050406030204" pitchFamily="18" charset="0"/>
                              <a:ea typeface="Cambria Math" panose="02040503050406030204" pitchFamily="18" charset="0"/>
                              <a:cs typeface="Arial" charset="0"/>
                            </a:rPr>
                          </m:ctrlPr>
                        </m:sSubPr>
                        <m:e>
                          <m:r>
                            <a:rPr lang="en-US" altLang="en-US" sz="2400" i="1">
                              <a:latin typeface="Cambria Math" panose="02040503050406030204" pitchFamily="18" charset="0"/>
                              <a:ea typeface="Cambria Math" panose="02040503050406030204" pitchFamily="18" charset="0"/>
                              <a:cs typeface="Arial" charset="0"/>
                            </a:rPr>
                            <m:t>𝛽</m:t>
                          </m:r>
                        </m:e>
                        <m:sub>
                          <m:r>
                            <a:rPr lang="en-US" altLang="en-US" sz="2400" i="1">
                              <a:latin typeface="Cambria Math" panose="02040503050406030204" pitchFamily="18" charset="0"/>
                              <a:ea typeface="Cambria Math" panose="02040503050406030204" pitchFamily="18" charset="0"/>
                              <a:cs typeface="Arial" charset="0"/>
                            </a:rPr>
                            <m:t>1</m:t>
                          </m:r>
                        </m:sub>
                      </m:sSub>
                      <m:r>
                        <a:rPr lang="en-US" altLang="en-US" sz="2400" i="1">
                          <a:latin typeface="Cambria Math" panose="02040503050406030204" pitchFamily="18" charset="0"/>
                          <a:ea typeface="Cambria Math" panose="02040503050406030204" pitchFamily="18" charset="0"/>
                          <a:cs typeface="Arial" charset="0"/>
                        </a:rPr>
                        <m:t>∗</m:t>
                      </m:r>
                      <m:r>
                        <a:rPr lang="en-US" altLang="en-US" sz="2400" i="1">
                          <a:latin typeface="Cambria Math" panose="02040503050406030204" pitchFamily="18" charset="0"/>
                          <a:ea typeface="Cambria Math" panose="02040503050406030204" pitchFamily="18" charset="0"/>
                          <a:cs typeface="Arial" charset="0"/>
                        </a:rPr>
                        <m:t>h𝑜𝑢𝑟𝑠</m:t>
                      </m:r>
                      <m:r>
                        <a:rPr lang="en-US" altLang="en-US" sz="2400" i="1">
                          <a:latin typeface="Cambria Math" panose="02040503050406030204" pitchFamily="18" charset="0"/>
                          <a:ea typeface="Cambria Math" panose="02040503050406030204" pitchFamily="18" charset="0"/>
                          <a:cs typeface="Arial" charset="0"/>
                        </a:rPr>
                        <m:t> </m:t>
                      </m:r>
                      <m:r>
                        <a:rPr lang="en-US" altLang="en-US" sz="2400" i="1">
                          <a:latin typeface="Cambria Math" panose="02040503050406030204" pitchFamily="18" charset="0"/>
                          <a:ea typeface="Cambria Math" panose="02040503050406030204" pitchFamily="18" charset="0"/>
                          <a:cs typeface="Arial" charset="0"/>
                        </a:rPr>
                        <m:t>𝑜𝑓</m:t>
                      </m:r>
                      <m:r>
                        <a:rPr lang="en-US" altLang="en-US" sz="2400" i="1">
                          <a:latin typeface="Cambria Math" panose="02040503050406030204" pitchFamily="18" charset="0"/>
                          <a:ea typeface="Cambria Math" panose="02040503050406030204" pitchFamily="18" charset="0"/>
                          <a:cs typeface="Arial" charset="0"/>
                        </a:rPr>
                        <m:t> </m:t>
                      </m:r>
                      <m:r>
                        <a:rPr lang="en-US" altLang="en-US" sz="2400" i="1">
                          <a:latin typeface="Cambria Math" panose="02040503050406030204" pitchFamily="18" charset="0"/>
                          <a:ea typeface="Cambria Math" panose="02040503050406030204" pitchFamily="18" charset="0"/>
                          <a:cs typeface="Arial" charset="0"/>
                        </a:rPr>
                        <m:t>𝑠𝑡𝑢𝑑𝑦𝑖𝑛𝑔</m:t>
                      </m:r>
                    </m:oMath>
                  </m:oMathPara>
                </a14:m>
                <a:endParaRPr lang="en-US" sz="2400" dirty="0"/>
              </a:p>
              <a:p>
                <a:endParaRPr lang="en-US" sz="2400" dirty="0"/>
              </a:p>
              <a:p>
                <a:r>
                  <a:rPr lang="en-US" sz="2400" dirty="0"/>
                  <a:t>Does this look familiar?</a:t>
                </a:r>
              </a:p>
              <a:p>
                <a:pPr lvl="1"/>
                <a:r>
                  <a:rPr lang="en-US" dirty="0"/>
                  <a:t>Yes!</a:t>
                </a:r>
              </a:p>
              <a:p>
                <a:pPr lvl="1"/>
                <a:r>
                  <a:rPr lang="en-US" dirty="0"/>
                  <a:t>It’s in the form of a standard linear model</a:t>
                </a:r>
              </a:p>
              <a:p>
                <a:r>
                  <a:rPr lang="en-US" sz="2400" dirty="0"/>
                  <a:t>So, even though the probability of a student passing is not a linear function of study-hours, the simple transformation is a linear function of study-hours</a:t>
                </a:r>
              </a:p>
              <a:p>
                <a:r>
                  <a:rPr lang="en-US" sz="2400" dirty="0"/>
                  <a:t>This is the equation used in logistic regression</a:t>
                </a:r>
              </a:p>
              <a:p>
                <a:pPr marL="0" indent="0">
                  <a:buNone/>
                </a:pPr>
                <a:endParaRPr lang="en-US" sz="2400" dirty="0"/>
              </a:p>
            </p:txBody>
          </p:sp>
        </mc:Choice>
        <mc:Fallback xmlns="">
          <p:sp>
            <p:nvSpPr>
              <p:cNvPr id="6" name="Content Placeholder 5">
                <a:extLst>
                  <a:ext uri="{FF2B5EF4-FFF2-40B4-BE49-F238E27FC236}">
                    <a16:creationId xmlns:a16="http://schemas.microsoft.com/office/drawing/2014/main" id="{4FFC3EF2-7CEF-5942-8729-1558857ACFBE}"/>
                  </a:ext>
                </a:extLst>
              </p:cNvPr>
              <p:cNvSpPr>
                <a:spLocks noGrp="1" noRot="1" noChangeAspect="1" noMove="1" noResize="1" noEditPoints="1" noAdjustHandles="1" noChangeArrowheads="1" noChangeShapeType="1" noTextEdit="1"/>
              </p:cNvSpPr>
              <p:nvPr>
                <p:ph idx="1"/>
              </p:nvPr>
            </p:nvSpPr>
            <p:spPr>
              <a:blipFill>
                <a:blip r:embed="rId2"/>
                <a:stretch>
                  <a:fillRect l="-603"/>
                </a:stretch>
              </a:blipFill>
            </p:spPr>
            <p:txBody>
              <a:bodyPr/>
              <a:lstStyle/>
              <a:p>
                <a:r>
                  <a:rPr lang="en-US">
                    <a:noFill/>
                  </a:rPr>
                  <a:t> </a:t>
                </a:r>
              </a:p>
            </p:txBody>
          </p:sp>
        </mc:Fallback>
      </mc:AlternateContent>
    </p:spTree>
    <p:extLst>
      <p:ext uri="{BB962C8B-B14F-4D97-AF65-F5344CB8AC3E}">
        <p14:creationId xmlns:p14="http://schemas.microsoft.com/office/powerpoint/2010/main" val="240586410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Calibri" charset="0"/>
                <a:cs typeface="Calibri" charset="0"/>
              </a:rPr>
              <a:t>Logistic Regression Classification</a:t>
            </a:r>
          </a:p>
        </p:txBody>
      </p:sp>
      <p:sp>
        <p:nvSpPr>
          <p:cNvPr id="4" name="Slide Number Placeholder 3"/>
          <p:cNvSpPr>
            <a:spLocks noGrp="1"/>
          </p:cNvSpPr>
          <p:nvPr>
            <p:ph type="sldNum" sz="quarter" idx="12"/>
          </p:nvPr>
        </p:nvSpPr>
        <p:spPr/>
        <p:txBody>
          <a:bodyPr/>
          <a:lstStyle/>
          <a:p>
            <a:fld id="{5ACD0CF0-90CC-9C41-A77B-2776398A8C8B}" type="slidenum">
              <a:rPr lang="en-US" smtClean="0">
                <a:latin typeface="Calibri" charset="0"/>
                <a:ea typeface="Calibri" charset="0"/>
                <a:cs typeface="Calibri" charset="0"/>
              </a:rPr>
              <a:pPr/>
              <a:t>155</a:t>
            </a:fld>
            <a:endParaRPr lang="en-US" dirty="0">
              <a:latin typeface="Calibri" charset="0"/>
              <a:ea typeface="Calibri" charset="0"/>
              <a:cs typeface="Calibri" charset="0"/>
            </a:endParaRPr>
          </a:p>
        </p:txBody>
      </p:sp>
      <p:sp>
        <p:nvSpPr>
          <p:cNvPr id="6" name="Line 3"/>
          <p:cNvSpPr>
            <a:spLocks noChangeShapeType="1"/>
          </p:cNvSpPr>
          <p:nvPr/>
        </p:nvSpPr>
        <p:spPr bwMode="auto">
          <a:xfrm>
            <a:off x="3366803" y="1650048"/>
            <a:ext cx="0" cy="4267200"/>
          </a:xfrm>
          <a:prstGeom prst="line">
            <a:avLst/>
          </a:prstGeom>
          <a:noFill/>
          <a:ln w="76200">
            <a:solidFill>
              <a:schemeClr val="accent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7" name="Line 4"/>
          <p:cNvSpPr>
            <a:spLocks noChangeShapeType="1"/>
          </p:cNvSpPr>
          <p:nvPr/>
        </p:nvSpPr>
        <p:spPr bwMode="auto">
          <a:xfrm>
            <a:off x="2833403" y="4774248"/>
            <a:ext cx="6858000" cy="0"/>
          </a:xfrm>
          <a:prstGeom prst="line">
            <a:avLst/>
          </a:prstGeom>
          <a:noFill/>
          <a:ln w="76200">
            <a:solidFill>
              <a:schemeClr val="accent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8" name="Line 5"/>
          <p:cNvSpPr>
            <a:spLocks noChangeShapeType="1"/>
          </p:cNvSpPr>
          <p:nvPr/>
        </p:nvSpPr>
        <p:spPr bwMode="auto">
          <a:xfrm>
            <a:off x="2755044" y="2466370"/>
            <a:ext cx="6705600" cy="0"/>
          </a:xfrm>
          <a:prstGeom prst="line">
            <a:avLst/>
          </a:prstGeom>
          <a:noFill/>
          <a:ln w="28575">
            <a:solidFill>
              <a:schemeClr val="bg2">
                <a:lumMod val="90000"/>
              </a:schemeClr>
            </a:solidFill>
            <a:prstDash val="sys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9" name="Text Box 7"/>
          <p:cNvSpPr txBox="1">
            <a:spLocks noChangeArrowheads="1"/>
          </p:cNvSpPr>
          <p:nvPr/>
        </p:nvSpPr>
        <p:spPr bwMode="auto">
          <a:xfrm>
            <a:off x="2376203" y="4550411"/>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b="1" dirty="0">
                <a:solidFill>
                  <a:schemeClr val="accent1"/>
                </a:solidFill>
                <a:latin typeface="Calibri" charset="0"/>
                <a:ea typeface="Calibri" charset="0"/>
                <a:cs typeface="Calibri" charset="0"/>
              </a:rPr>
              <a:t>0</a:t>
            </a:r>
          </a:p>
        </p:txBody>
      </p:sp>
      <p:sp>
        <p:nvSpPr>
          <p:cNvPr id="10" name="Text Box 8"/>
          <p:cNvSpPr txBox="1">
            <a:spLocks noChangeArrowheads="1"/>
          </p:cNvSpPr>
          <p:nvPr/>
        </p:nvSpPr>
        <p:spPr bwMode="auto">
          <a:xfrm>
            <a:off x="2374044" y="2237770"/>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b="1" dirty="0">
                <a:solidFill>
                  <a:schemeClr val="accent1"/>
                </a:solidFill>
                <a:latin typeface="Calibri" charset="0"/>
                <a:ea typeface="Calibri" charset="0"/>
                <a:cs typeface="Calibri" charset="0"/>
              </a:rPr>
              <a:t>1</a:t>
            </a:r>
          </a:p>
        </p:txBody>
      </p:sp>
      <p:sp>
        <p:nvSpPr>
          <p:cNvPr id="20" name="TextBox 19"/>
          <p:cNvSpPr txBox="1"/>
          <p:nvPr/>
        </p:nvSpPr>
        <p:spPr>
          <a:xfrm>
            <a:off x="3104336" y="3411115"/>
            <a:ext cx="184731" cy="369332"/>
          </a:xfrm>
          <a:prstGeom prst="rect">
            <a:avLst/>
          </a:prstGeom>
          <a:noFill/>
        </p:spPr>
        <p:txBody>
          <a:bodyPr wrap="none" rtlCol="0">
            <a:spAutoFit/>
          </a:bodyPr>
          <a:lstStyle/>
          <a:p>
            <a:endParaRPr lang="en-US" dirty="0">
              <a:latin typeface="Calibri" charset="0"/>
              <a:ea typeface="Calibri" charset="0"/>
              <a:cs typeface="Calibri" charset="0"/>
            </a:endParaRPr>
          </a:p>
        </p:txBody>
      </p:sp>
      <p:sp>
        <p:nvSpPr>
          <p:cNvPr id="22" name="TextBox 21"/>
          <p:cNvSpPr txBox="1"/>
          <p:nvPr/>
        </p:nvSpPr>
        <p:spPr>
          <a:xfrm>
            <a:off x="9411763" y="4746001"/>
            <a:ext cx="559279" cy="523220"/>
          </a:xfrm>
          <a:prstGeom prst="rect">
            <a:avLst/>
          </a:prstGeom>
          <a:noFill/>
        </p:spPr>
        <p:txBody>
          <a:bodyPr wrap="square" rtlCol="0">
            <a:spAutoFit/>
          </a:bodyPr>
          <a:lstStyle/>
          <a:p>
            <a:r>
              <a:rPr lang="en-US" sz="2800" dirty="0">
                <a:solidFill>
                  <a:schemeClr val="accent1"/>
                </a:solidFill>
                <a:latin typeface="Calibri" charset="0"/>
                <a:ea typeface="Calibri" charset="0"/>
                <a:cs typeface="Calibri" charset="0"/>
              </a:rPr>
              <a:t>x</a:t>
            </a:r>
          </a:p>
        </p:txBody>
      </p:sp>
      <p:sp>
        <p:nvSpPr>
          <p:cNvPr id="23" name="TextBox 22"/>
          <p:cNvSpPr txBox="1"/>
          <p:nvPr/>
        </p:nvSpPr>
        <p:spPr>
          <a:xfrm>
            <a:off x="2959924" y="1661716"/>
            <a:ext cx="559279" cy="523220"/>
          </a:xfrm>
          <a:prstGeom prst="rect">
            <a:avLst/>
          </a:prstGeom>
          <a:noFill/>
        </p:spPr>
        <p:txBody>
          <a:bodyPr wrap="square" rtlCol="0">
            <a:spAutoFit/>
          </a:bodyPr>
          <a:lstStyle/>
          <a:p>
            <a:r>
              <a:rPr lang="en-US" sz="2800" dirty="0">
                <a:solidFill>
                  <a:schemeClr val="accent1"/>
                </a:solidFill>
                <a:latin typeface="Calibri" charset="0"/>
                <a:ea typeface="Calibri" charset="0"/>
                <a:cs typeface="Calibri" charset="0"/>
              </a:rPr>
              <a:t>y</a:t>
            </a:r>
          </a:p>
        </p:txBody>
      </p:sp>
      <p:sp>
        <p:nvSpPr>
          <p:cNvPr id="41" name="Oval 25"/>
          <p:cNvSpPr>
            <a:spLocks noChangeArrowheads="1"/>
          </p:cNvSpPr>
          <p:nvPr/>
        </p:nvSpPr>
        <p:spPr bwMode="auto">
          <a:xfrm flipH="1">
            <a:off x="7250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2" name="Oval 26"/>
          <p:cNvSpPr>
            <a:spLocks noChangeArrowheads="1"/>
          </p:cNvSpPr>
          <p:nvPr/>
        </p:nvSpPr>
        <p:spPr bwMode="auto">
          <a:xfrm flipH="1">
            <a:off x="7402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3" name="Oval 27"/>
          <p:cNvSpPr>
            <a:spLocks noChangeArrowheads="1"/>
          </p:cNvSpPr>
          <p:nvPr/>
        </p:nvSpPr>
        <p:spPr bwMode="auto">
          <a:xfrm flipH="1">
            <a:off x="7555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4" name="Oval 28"/>
          <p:cNvSpPr>
            <a:spLocks noChangeArrowheads="1"/>
          </p:cNvSpPr>
          <p:nvPr/>
        </p:nvSpPr>
        <p:spPr bwMode="auto">
          <a:xfrm flipH="1">
            <a:off x="8545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5" name="Oval 29"/>
          <p:cNvSpPr>
            <a:spLocks noChangeArrowheads="1"/>
          </p:cNvSpPr>
          <p:nvPr/>
        </p:nvSpPr>
        <p:spPr bwMode="auto">
          <a:xfrm flipH="1">
            <a:off x="77077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6" name="Oval 30"/>
          <p:cNvSpPr>
            <a:spLocks noChangeArrowheads="1"/>
          </p:cNvSpPr>
          <p:nvPr/>
        </p:nvSpPr>
        <p:spPr bwMode="auto">
          <a:xfrm flipH="1">
            <a:off x="8926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7" name="Oval 31"/>
          <p:cNvSpPr>
            <a:spLocks noChangeArrowheads="1"/>
          </p:cNvSpPr>
          <p:nvPr/>
        </p:nvSpPr>
        <p:spPr bwMode="auto">
          <a:xfrm flipH="1">
            <a:off x="7098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8" name="Oval 32"/>
          <p:cNvSpPr>
            <a:spLocks noChangeArrowheads="1"/>
          </p:cNvSpPr>
          <p:nvPr/>
        </p:nvSpPr>
        <p:spPr bwMode="auto">
          <a:xfrm flipH="1">
            <a:off x="9307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9" name="Oval 33"/>
          <p:cNvSpPr>
            <a:spLocks noChangeArrowheads="1"/>
          </p:cNvSpPr>
          <p:nvPr/>
        </p:nvSpPr>
        <p:spPr bwMode="auto">
          <a:xfrm flipH="1">
            <a:off x="8012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0" name="Oval 34"/>
          <p:cNvSpPr>
            <a:spLocks noChangeArrowheads="1"/>
          </p:cNvSpPr>
          <p:nvPr/>
        </p:nvSpPr>
        <p:spPr bwMode="auto">
          <a:xfrm flipH="1">
            <a:off x="8241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1" name="Oval 35"/>
          <p:cNvSpPr>
            <a:spLocks noChangeArrowheads="1"/>
          </p:cNvSpPr>
          <p:nvPr/>
        </p:nvSpPr>
        <p:spPr bwMode="auto">
          <a:xfrm flipH="1">
            <a:off x="7860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2" name="Oval 36"/>
          <p:cNvSpPr>
            <a:spLocks noChangeArrowheads="1"/>
          </p:cNvSpPr>
          <p:nvPr/>
        </p:nvSpPr>
        <p:spPr bwMode="auto">
          <a:xfrm flipH="1">
            <a:off x="6793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3" name="Oval 37"/>
          <p:cNvSpPr>
            <a:spLocks noChangeArrowheads="1"/>
          </p:cNvSpPr>
          <p:nvPr/>
        </p:nvSpPr>
        <p:spPr bwMode="auto">
          <a:xfrm flipH="1">
            <a:off x="9536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4" name="Oval 38"/>
          <p:cNvSpPr>
            <a:spLocks noChangeArrowheads="1"/>
          </p:cNvSpPr>
          <p:nvPr/>
        </p:nvSpPr>
        <p:spPr bwMode="auto">
          <a:xfrm flipH="1">
            <a:off x="8698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5" name="Oval 39"/>
          <p:cNvSpPr>
            <a:spLocks noChangeArrowheads="1"/>
          </p:cNvSpPr>
          <p:nvPr/>
        </p:nvSpPr>
        <p:spPr bwMode="auto">
          <a:xfrm flipH="1">
            <a:off x="9079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6" name="Oval 40"/>
          <p:cNvSpPr>
            <a:spLocks noChangeArrowheads="1"/>
          </p:cNvSpPr>
          <p:nvPr/>
        </p:nvSpPr>
        <p:spPr bwMode="auto">
          <a:xfrm flipH="1">
            <a:off x="9155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7" name="Oval 41"/>
          <p:cNvSpPr>
            <a:spLocks noChangeArrowheads="1"/>
          </p:cNvSpPr>
          <p:nvPr/>
        </p:nvSpPr>
        <p:spPr bwMode="auto">
          <a:xfrm flipH="1">
            <a:off x="54217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8" name="Oval 43"/>
          <p:cNvSpPr>
            <a:spLocks noChangeArrowheads="1"/>
          </p:cNvSpPr>
          <p:nvPr/>
        </p:nvSpPr>
        <p:spPr bwMode="auto">
          <a:xfrm flipH="1">
            <a:off x="4735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9" name="Oval 12"/>
          <p:cNvSpPr>
            <a:spLocks noChangeArrowheads="1"/>
          </p:cNvSpPr>
          <p:nvPr/>
        </p:nvSpPr>
        <p:spPr bwMode="auto">
          <a:xfrm>
            <a:off x="40451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0" name="Oval 13"/>
          <p:cNvSpPr>
            <a:spLocks noChangeArrowheads="1"/>
          </p:cNvSpPr>
          <p:nvPr/>
        </p:nvSpPr>
        <p:spPr bwMode="auto">
          <a:xfrm>
            <a:off x="4121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1" name="Oval 14"/>
          <p:cNvSpPr>
            <a:spLocks noChangeArrowheads="1"/>
          </p:cNvSpPr>
          <p:nvPr/>
        </p:nvSpPr>
        <p:spPr bwMode="auto">
          <a:xfrm flipV="1">
            <a:off x="4197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2" name="Oval 15"/>
          <p:cNvSpPr>
            <a:spLocks noChangeArrowheads="1"/>
          </p:cNvSpPr>
          <p:nvPr/>
        </p:nvSpPr>
        <p:spPr bwMode="auto">
          <a:xfrm flipV="1">
            <a:off x="4502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3" name="Oval 16"/>
          <p:cNvSpPr>
            <a:spLocks noChangeArrowheads="1"/>
          </p:cNvSpPr>
          <p:nvPr/>
        </p:nvSpPr>
        <p:spPr bwMode="auto">
          <a:xfrm flipV="1">
            <a:off x="46547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4" name="Oval 17"/>
          <p:cNvSpPr>
            <a:spLocks noChangeArrowheads="1"/>
          </p:cNvSpPr>
          <p:nvPr/>
        </p:nvSpPr>
        <p:spPr bwMode="auto">
          <a:xfrm flipV="1">
            <a:off x="4883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5" name="Oval 18"/>
          <p:cNvSpPr>
            <a:spLocks noChangeArrowheads="1"/>
          </p:cNvSpPr>
          <p:nvPr/>
        </p:nvSpPr>
        <p:spPr bwMode="auto">
          <a:xfrm flipV="1">
            <a:off x="3816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6" name="Oval 19"/>
          <p:cNvSpPr>
            <a:spLocks noChangeArrowheads="1"/>
          </p:cNvSpPr>
          <p:nvPr/>
        </p:nvSpPr>
        <p:spPr bwMode="auto">
          <a:xfrm flipV="1">
            <a:off x="43499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7" name="Oval 20"/>
          <p:cNvSpPr>
            <a:spLocks noChangeArrowheads="1"/>
          </p:cNvSpPr>
          <p:nvPr/>
        </p:nvSpPr>
        <p:spPr bwMode="auto">
          <a:xfrm flipV="1">
            <a:off x="51881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8" name="Oval 21"/>
          <p:cNvSpPr>
            <a:spLocks noChangeArrowheads="1"/>
          </p:cNvSpPr>
          <p:nvPr/>
        </p:nvSpPr>
        <p:spPr bwMode="auto">
          <a:xfrm flipV="1">
            <a:off x="5340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9" name="Oval 22"/>
          <p:cNvSpPr>
            <a:spLocks noChangeArrowheads="1"/>
          </p:cNvSpPr>
          <p:nvPr/>
        </p:nvSpPr>
        <p:spPr bwMode="auto">
          <a:xfrm flipV="1">
            <a:off x="54929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0" name="Oval 23"/>
          <p:cNvSpPr>
            <a:spLocks noChangeArrowheads="1"/>
          </p:cNvSpPr>
          <p:nvPr/>
        </p:nvSpPr>
        <p:spPr bwMode="auto">
          <a:xfrm flipV="1">
            <a:off x="65597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1" name="Oval 24"/>
          <p:cNvSpPr>
            <a:spLocks noChangeArrowheads="1"/>
          </p:cNvSpPr>
          <p:nvPr/>
        </p:nvSpPr>
        <p:spPr bwMode="auto">
          <a:xfrm flipV="1">
            <a:off x="4959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2" name="Oval 42"/>
          <p:cNvSpPr>
            <a:spLocks noChangeArrowheads="1"/>
          </p:cNvSpPr>
          <p:nvPr/>
        </p:nvSpPr>
        <p:spPr bwMode="auto">
          <a:xfrm flipV="1">
            <a:off x="7931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3" name="Rectangle 2"/>
          <p:cNvSpPr txBox="1">
            <a:spLocks noChangeArrowheads="1"/>
          </p:cNvSpPr>
          <p:nvPr/>
        </p:nvSpPr>
        <p:spPr>
          <a:xfrm>
            <a:off x="393755" y="678100"/>
            <a:ext cx="77724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endParaRPr lang="en-US" altLang="en-US" dirty="0">
              <a:latin typeface="Calibri" charset="0"/>
              <a:ea typeface="Calibri" charset="0"/>
              <a:cs typeface="Calibri" charset="0"/>
            </a:endParaRPr>
          </a:p>
        </p:txBody>
      </p:sp>
      <p:sp>
        <p:nvSpPr>
          <p:cNvPr id="76" name="Freeform 75"/>
          <p:cNvSpPr>
            <a:spLocks/>
          </p:cNvSpPr>
          <p:nvPr/>
        </p:nvSpPr>
        <p:spPr bwMode="auto">
          <a:xfrm>
            <a:off x="5809534" y="2466370"/>
            <a:ext cx="3117372" cy="1445613"/>
          </a:xfrm>
          <a:custGeom>
            <a:avLst/>
            <a:gdLst>
              <a:gd name="T0" fmla="*/ 2536 w 2536"/>
              <a:gd name="T1" fmla="*/ 24 h 864"/>
              <a:gd name="T2" fmla="*/ 904 w 2536"/>
              <a:gd name="T3" fmla="*/ 120 h 864"/>
              <a:gd name="T4" fmla="*/ 136 w 2536"/>
              <a:gd name="T5" fmla="*/ 744 h 864"/>
              <a:gd name="T6" fmla="*/ 88 w 2536"/>
              <a:gd name="T7" fmla="*/ 840 h 864"/>
            </a:gdLst>
            <a:ahLst/>
            <a:cxnLst>
              <a:cxn ang="0">
                <a:pos x="T0" y="T1"/>
              </a:cxn>
              <a:cxn ang="0">
                <a:pos x="T2" y="T3"/>
              </a:cxn>
              <a:cxn ang="0">
                <a:pos x="T4" y="T5"/>
              </a:cxn>
              <a:cxn ang="0">
                <a:pos x="T6" y="T7"/>
              </a:cxn>
            </a:cxnLst>
            <a:rect l="0" t="0" r="r" b="b"/>
            <a:pathLst>
              <a:path w="2536" h="864">
                <a:moveTo>
                  <a:pt x="2536" y="24"/>
                </a:moveTo>
                <a:cubicBezTo>
                  <a:pt x="1920" y="12"/>
                  <a:pt x="1304" y="0"/>
                  <a:pt x="904" y="120"/>
                </a:cubicBezTo>
                <a:cubicBezTo>
                  <a:pt x="504" y="240"/>
                  <a:pt x="272" y="624"/>
                  <a:pt x="136" y="744"/>
                </a:cubicBezTo>
                <a:cubicBezTo>
                  <a:pt x="0" y="864"/>
                  <a:pt x="44" y="852"/>
                  <a:pt x="88" y="840"/>
                </a:cubicBezTo>
              </a:path>
            </a:pathLst>
          </a:custGeom>
          <a:noFill/>
          <a:ln w="88900" cap="flat" cmpd="sng">
            <a:solidFill>
              <a:schemeClr val="accent1"/>
            </a:solidFill>
            <a:prstDash val="solid"/>
            <a:bevel/>
            <a:headEnd type="triangle" w="sm" len="sm"/>
            <a:tailEnd type="none" w="sm" len="sm"/>
          </a:ln>
          <a:effectLst/>
        </p:spPr>
        <p:txBody>
          <a:bodyPr/>
          <a:lstStyle/>
          <a:p>
            <a:endParaRPr lang="en-US" dirty="0">
              <a:latin typeface="Calibri" charset="0"/>
              <a:ea typeface="Calibri" charset="0"/>
              <a:cs typeface="Calibri" charset="0"/>
            </a:endParaRPr>
          </a:p>
        </p:txBody>
      </p:sp>
      <p:sp>
        <p:nvSpPr>
          <p:cNvPr id="77" name="Freeform 76"/>
          <p:cNvSpPr>
            <a:spLocks/>
          </p:cNvSpPr>
          <p:nvPr/>
        </p:nvSpPr>
        <p:spPr bwMode="auto">
          <a:xfrm flipH="1" flipV="1">
            <a:off x="3444540" y="3460171"/>
            <a:ext cx="2734169" cy="1285829"/>
          </a:xfrm>
          <a:custGeom>
            <a:avLst/>
            <a:gdLst>
              <a:gd name="T0" fmla="*/ 2536 w 2536"/>
              <a:gd name="T1" fmla="*/ 24 h 864"/>
              <a:gd name="T2" fmla="*/ 904 w 2536"/>
              <a:gd name="T3" fmla="*/ 120 h 864"/>
              <a:gd name="T4" fmla="*/ 136 w 2536"/>
              <a:gd name="T5" fmla="*/ 744 h 864"/>
              <a:gd name="T6" fmla="*/ 88 w 2536"/>
              <a:gd name="T7" fmla="*/ 840 h 864"/>
            </a:gdLst>
            <a:ahLst/>
            <a:cxnLst>
              <a:cxn ang="0">
                <a:pos x="T0" y="T1"/>
              </a:cxn>
              <a:cxn ang="0">
                <a:pos x="T2" y="T3"/>
              </a:cxn>
              <a:cxn ang="0">
                <a:pos x="T4" y="T5"/>
              </a:cxn>
              <a:cxn ang="0">
                <a:pos x="T6" y="T7"/>
              </a:cxn>
            </a:cxnLst>
            <a:rect l="0" t="0" r="r" b="b"/>
            <a:pathLst>
              <a:path w="2536" h="864">
                <a:moveTo>
                  <a:pt x="2536" y="24"/>
                </a:moveTo>
                <a:cubicBezTo>
                  <a:pt x="1920" y="12"/>
                  <a:pt x="1304" y="0"/>
                  <a:pt x="904" y="120"/>
                </a:cubicBezTo>
                <a:cubicBezTo>
                  <a:pt x="504" y="240"/>
                  <a:pt x="272" y="624"/>
                  <a:pt x="136" y="744"/>
                </a:cubicBezTo>
                <a:cubicBezTo>
                  <a:pt x="0" y="864"/>
                  <a:pt x="44" y="852"/>
                  <a:pt x="88" y="840"/>
                </a:cubicBezTo>
              </a:path>
            </a:pathLst>
          </a:custGeom>
          <a:noFill/>
          <a:ln w="88900" cap="flat" cmpd="sng">
            <a:solidFill>
              <a:schemeClr val="accent1"/>
            </a:solidFill>
            <a:prstDash val="solid"/>
            <a:bevel/>
            <a:headEnd type="triangle" w="sm" len="sm"/>
            <a:tailEnd type="none" w="med" len="med"/>
          </a:ln>
          <a:effectLst/>
        </p:spPr>
        <p:txBody>
          <a:bodyPr/>
          <a:lstStyle/>
          <a:p>
            <a:endParaRPr lang="en-US" dirty="0">
              <a:latin typeface="Calibri" charset="0"/>
              <a:ea typeface="Calibri" charset="0"/>
              <a:cs typeface="Calibri" charset="0"/>
            </a:endParaRPr>
          </a:p>
        </p:txBody>
      </p:sp>
      <mc:AlternateContent xmlns:mc="http://schemas.openxmlformats.org/markup-compatibility/2006" xmlns:a14="http://schemas.microsoft.com/office/drawing/2010/main">
        <mc:Choice Requires="a14">
          <p:sp>
            <p:nvSpPr>
              <p:cNvPr id="78" name="Text Box 24"/>
              <p:cNvSpPr txBox="1">
                <a:spLocks noChangeArrowheads="1"/>
              </p:cNvSpPr>
              <p:nvPr/>
            </p:nvSpPr>
            <p:spPr bwMode="auto">
              <a:xfrm>
                <a:off x="6840454" y="3004511"/>
                <a:ext cx="4806114" cy="717248"/>
              </a:xfrm>
              <a:prstGeom prst="rect">
                <a:avLst/>
              </a:prstGeom>
              <a:solidFill>
                <a:schemeClr val="bg1"/>
              </a:solidFill>
              <a:ln>
                <a:noFill/>
              </a:ln>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altLang="en-US" i="1" smtClean="0">
                          <a:solidFill>
                            <a:schemeClr val="accent1"/>
                          </a:solidFill>
                          <a:latin typeface="Cambria Math" panose="02040503050406030204" pitchFamily="18" charset="0"/>
                          <a:ea typeface="Arial" charset="0"/>
                          <a:cs typeface="Arial" charset="0"/>
                        </a:rPr>
                        <m:t>𝑝</m:t>
                      </m:r>
                      <m:r>
                        <a:rPr lang="en-US" altLang="en-US" i="1" smtClean="0">
                          <a:solidFill>
                            <a:schemeClr val="accent1"/>
                          </a:solidFill>
                          <a:latin typeface="Cambria Math" panose="02040503050406030204" pitchFamily="18" charset="0"/>
                          <a:ea typeface="Arial" charset="0"/>
                          <a:cs typeface="Arial" charset="0"/>
                        </a:rPr>
                        <m:t>(</m:t>
                      </m:r>
                      <m:r>
                        <a:rPr lang="en-US" altLang="en-US" i="1" smtClean="0">
                          <a:solidFill>
                            <a:schemeClr val="accent1"/>
                          </a:solidFill>
                          <a:latin typeface="Cambria Math" panose="02040503050406030204" pitchFamily="18" charset="0"/>
                          <a:ea typeface="Arial" charset="0"/>
                          <a:cs typeface="Arial" charset="0"/>
                        </a:rPr>
                        <m:t>𝑝𝑎𝑠𝑠</m:t>
                      </m:r>
                      <m:r>
                        <a:rPr lang="en-US" altLang="en-US" i="1" smtClean="0">
                          <a:solidFill>
                            <a:schemeClr val="accent1"/>
                          </a:solidFill>
                          <a:latin typeface="Cambria Math" panose="02040503050406030204" pitchFamily="18" charset="0"/>
                          <a:ea typeface="Arial" charset="0"/>
                          <a:cs typeface="Arial" charset="0"/>
                        </a:rPr>
                        <m:t>)=</m:t>
                      </m:r>
                      <m:f>
                        <m:fPr>
                          <m:ctrlPr>
                            <a:rPr lang="en-US" altLang="en-US" i="1">
                              <a:solidFill>
                                <a:schemeClr val="accent1"/>
                              </a:solidFill>
                              <a:latin typeface="Cambria Math" panose="02040503050406030204" pitchFamily="18" charset="0"/>
                              <a:ea typeface="Cambria Math" panose="02040503050406030204" pitchFamily="18" charset="0"/>
                              <a:cs typeface="Arial" charset="0"/>
                            </a:rPr>
                          </m:ctrlPr>
                        </m:fPr>
                        <m:num>
                          <m:r>
                            <a:rPr lang="en-US" altLang="en-US" i="1">
                              <a:solidFill>
                                <a:schemeClr val="accent1"/>
                              </a:solidFill>
                              <a:latin typeface="Cambria Math" panose="02040503050406030204" pitchFamily="18" charset="0"/>
                              <a:ea typeface="Cambria Math" panose="02040503050406030204" pitchFamily="18" charset="0"/>
                              <a:cs typeface="Arial" charset="0"/>
                            </a:rPr>
                            <m:t>(</m:t>
                          </m:r>
                          <m:sSup>
                            <m:sSupPr>
                              <m:ctrlPr>
                                <a:rPr lang="en-US" altLang="en-US" i="1">
                                  <a:solidFill>
                                    <a:schemeClr val="accent1"/>
                                  </a:solidFill>
                                  <a:latin typeface="Cambria Math" panose="02040503050406030204" pitchFamily="18" charset="0"/>
                                  <a:ea typeface="Arial" charset="0"/>
                                  <a:cs typeface="Arial" charset="0"/>
                                </a:rPr>
                              </m:ctrlPr>
                            </m:sSupPr>
                            <m:e>
                              <m:r>
                                <a:rPr lang="en-US" altLang="en-US" i="1">
                                  <a:solidFill>
                                    <a:schemeClr val="accent1"/>
                                  </a:solidFill>
                                  <a:latin typeface="Cambria Math" panose="02040503050406030204" pitchFamily="18" charset="0"/>
                                  <a:ea typeface="Arial" charset="0"/>
                                  <a:cs typeface="Arial" charset="0"/>
                                </a:rPr>
                                <m:t>𝑒</m:t>
                              </m:r>
                            </m:e>
                            <m:sup>
                              <m:sSub>
                                <m:sSubPr>
                                  <m:ctrlPr>
                                    <a:rPr lang="en-US" altLang="en-US" i="1">
                                      <a:solidFill>
                                        <a:schemeClr val="accent1"/>
                                      </a:solidFill>
                                      <a:latin typeface="Cambria Math" panose="02040503050406030204" pitchFamily="18" charset="0"/>
                                      <a:ea typeface="Cambria Math" panose="02040503050406030204" pitchFamily="18" charset="0"/>
                                      <a:cs typeface="Arial" charset="0"/>
                                    </a:rPr>
                                  </m:ctrlPr>
                                </m:sSubPr>
                                <m:e>
                                  <m:r>
                                    <a:rPr lang="en-US" altLang="en-US" i="1">
                                      <a:solidFill>
                                        <a:schemeClr val="accent1"/>
                                      </a:solidFill>
                                      <a:latin typeface="Cambria Math" panose="02040503050406030204" pitchFamily="18" charset="0"/>
                                      <a:ea typeface="Cambria Math" panose="02040503050406030204" pitchFamily="18" charset="0"/>
                                      <a:cs typeface="Arial" charset="0"/>
                                    </a:rPr>
                                    <m:t>𝛽</m:t>
                                  </m:r>
                                </m:e>
                                <m:sub>
                                  <m:r>
                                    <a:rPr lang="en-US" altLang="en-US" i="1">
                                      <a:solidFill>
                                        <a:schemeClr val="accent1"/>
                                      </a:solidFill>
                                      <a:latin typeface="Cambria Math" panose="02040503050406030204" pitchFamily="18" charset="0"/>
                                      <a:ea typeface="Cambria Math" panose="02040503050406030204" pitchFamily="18" charset="0"/>
                                      <a:cs typeface="Arial" charset="0"/>
                                    </a:rPr>
                                    <m:t>0</m:t>
                                  </m:r>
                                </m:sub>
                              </m:sSub>
                              <m:r>
                                <a:rPr lang="en-US" altLang="en-US" i="1">
                                  <a:solidFill>
                                    <a:schemeClr val="accent1"/>
                                  </a:solidFill>
                                  <a:latin typeface="Cambria Math" panose="02040503050406030204" pitchFamily="18" charset="0"/>
                                  <a:ea typeface="Cambria Math" panose="02040503050406030204" pitchFamily="18" charset="0"/>
                                  <a:cs typeface="Arial" charset="0"/>
                                </a:rPr>
                                <m:t>+</m:t>
                              </m:r>
                              <m:sSub>
                                <m:sSubPr>
                                  <m:ctrlPr>
                                    <a:rPr lang="en-US" altLang="en-US" i="1">
                                      <a:solidFill>
                                        <a:schemeClr val="accent1"/>
                                      </a:solidFill>
                                      <a:latin typeface="Cambria Math" panose="02040503050406030204" pitchFamily="18" charset="0"/>
                                      <a:ea typeface="Cambria Math" panose="02040503050406030204" pitchFamily="18" charset="0"/>
                                      <a:cs typeface="Arial" charset="0"/>
                                    </a:rPr>
                                  </m:ctrlPr>
                                </m:sSubPr>
                                <m:e>
                                  <m:r>
                                    <a:rPr lang="en-US" altLang="en-US" i="1">
                                      <a:solidFill>
                                        <a:schemeClr val="accent1"/>
                                      </a:solidFill>
                                      <a:latin typeface="Cambria Math" panose="02040503050406030204" pitchFamily="18" charset="0"/>
                                      <a:ea typeface="Cambria Math" panose="02040503050406030204" pitchFamily="18" charset="0"/>
                                      <a:cs typeface="Arial" charset="0"/>
                                    </a:rPr>
                                    <m:t>𝛽</m:t>
                                  </m:r>
                                </m:e>
                                <m:sub>
                                  <m:r>
                                    <a:rPr lang="en-US" altLang="en-US" i="1">
                                      <a:solidFill>
                                        <a:schemeClr val="accent1"/>
                                      </a:solidFill>
                                      <a:latin typeface="Cambria Math" panose="02040503050406030204" pitchFamily="18" charset="0"/>
                                      <a:ea typeface="Cambria Math" panose="02040503050406030204" pitchFamily="18" charset="0"/>
                                      <a:cs typeface="Arial" charset="0"/>
                                    </a:rPr>
                                    <m:t>1</m:t>
                                  </m:r>
                                </m:sub>
                              </m:sSub>
                              <m:r>
                                <a:rPr lang="en-US" altLang="en-US" i="1">
                                  <a:solidFill>
                                    <a:schemeClr val="accent1"/>
                                  </a:solidFill>
                                  <a:latin typeface="Cambria Math" panose="02040503050406030204" pitchFamily="18" charset="0"/>
                                  <a:ea typeface="Cambria Math" panose="02040503050406030204" pitchFamily="18" charset="0"/>
                                  <a:cs typeface="Arial" charset="0"/>
                                </a:rPr>
                                <m:t>∗</m:t>
                              </m:r>
                              <m:r>
                                <a:rPr lang="en-US" altLang="en-US" i="1">
                                  <a:solidFill>
                                    <a:schemeClr val="accent1"/>
                                  </a:solidFill>
                                  <a:latin typeface="Cambria Math" panose="02040503050406030204" pitchFamily="18" charset="0"/>
                                  <a:ea typeface="Cambria Math" panose="02040503050406030204" pitchFamily="18" charset="0"/>
                                  <a:cs typeface="Arial" charset="0"/>
                                </a:rPr>
                                <m:t>h𝑜𝑢𝑟𝑠</m:t>
                              </m:r>
                              <m:r>
                                <a:rPr lang="en-US" altLang="en-US" i="1">
                                  <a:solidFill>
                                    <a:schemeClr val="accent1"/>
                                  </a:solidFill>
                                  <a:latin typeface="Cambria Math" panose="02040503050406030204" pitchFamily="18" charset="0"/>
                                  <a:ea typeface="Cambria Math" panose="02040503050406030204" pitchFamily="18" charset="0"/>
                                  <a:cs typeface="Arial" charset="0"/>
                                </a:rPr>
                                <m:t> </m:t>
                              </m:r>
                              <m:r>
                                <a:rPr lang="en-US" altLang="en-US" i="1">
                                  <a:solidFill>
                                    <a:schemeClr val="accent1"/>
                                  </a:solidFill>
                                  <a:latin typeface="Cambria Math" panose="02040503050406030204" pitchFamily="18" charset="0"/>
                                  <a:ea typeface="Cambria Math" panose="02040503050406030204" pitchFamily="18" charset="0"/>
                                  <a:cs typeface="Arial" charset="0"/>
                                </a:rPr>
                                <m:t>𝑜𝑓</m:t>
                              </m:r>
                              <m:r>
                                <a:rPr lang="en-US" altLang="en-US" i="1">
                                  <a:solidFill>
                                    <a:schemeClr val="accent1"/>
                                  </a:solidFill>
                                  <a:latin typeface="Cambria Math" panose="02040503050406030204" pitchFamily="18" charset="0"/>
                                  <a:ea typeface="Cambria Math" panose="02040503050406030204" pitchFamily="18" charset="0"/>
                                  <a:cs typeface="Arial" charset="0"/>
                                </a:rPr>
                                <m:t> </m:t>
                              </m:r>
                              <m:r>
                                <a:rPr lang="en-US" altLang="en-US" i="1">
                                  <a:solidFill>
                                    <a:schemeClr val="accent1"/>
                                  </a:solidFill>
                                  <a:latin typeface="Cambria Math" panose="02040503050406030204" pitchFamily="18" charset="0"/>
                                  <a:ea typeface="Cambria Math" panose="02040503050406030204" pitchFamily="18" charset="0"/>
                                  <a:cs typeface="Arial" charset="0"/>
                                </a:rPr>
                                <m:t>𝑠𝑡𝑢𝑑𝑦𝑖𝑛𝑔</m:t>
                              </m:r>
                            </m:sup>
                          </m:sSup>
                          <m:r>
                            <a:rPr lang="en-US" altLang="en-US" i="1">
                              <a:solidFill>
                                <a:schemeClr val="accent1"/>
                              </a:solidFill>
                              <a:latin typeface="Cambria Math" panose="02040503050406030204" pitchFamily="18" charset="0"/>
                              <a:ea typeface="Cambria Math" panose="02040503050406030204" pitchFamily="18" charset="0"/>
                              <a:cs typeface="Arial" charset="0"/>
                            </a:rPr>
                            <m:t>)</m:t>
                          </m:r>
                        </m:num>
                        <m:den>
                          <m:sSup>
                            <m:sSupPr>
                              <m:ctrlPr>
                                <a:rPr lang="en-US" altLang="en-US" i="1">
                                  <a:solidFill>
                                    <a:schemeClr val="accent1"/>
                                  </a:solidFill>
                                  <a:latin typeface="Cambria Math" panose="02040503050406030204" pitchFamily="18" charset="0"/>
                                  <a:ea typeface="Arial" charset="0"/>
                                  <a:cs typeface="Arial" charset="0"/>
                                </a:rPr>
                              </m:ctrlPr>
                            </m:sSupPr>
                            <m:e>
                              <m:r>
                                <a:rPr lang="en-US" altLang="en-US" i="1">
                                  <a:solidFill>
                                    <a:schemeClr val="accent1"/>
                                  </a:solidFill>
                                  <a:latin typeface="Cambria Math" panose="02040503050406030204" pitchFamily="18" charset="0"/>
                                  <a:ea typeface="Arial" charset="0"/>
                                  <a:cs typeface="Arial" charset="0"/>
                                </a:rPr>
                                <m:t>(</m:t>
                              </m:r>
                              <m:r>
                                <a:rPr lang="en-US" altLang="en-US" i="1">
                                  <a:solidFill>
                                    <a:schemeClr val="accent1"/>
                                  </a:solidFill>
                                  <a:latin typeface="Cambria Math" panose="02040503050406030204" pitchFamily="18" charset="0"/>
                                  <a:ea typeface="Arial" charset="0"/>
                                  <a:cs typeface="Arial" charset="0"/>
                                </a:rPr>
                                <m:t>𝑒</m:t>
                              </m:r>
                            </m:e>
                            <m:sup>
                              <m:sSub>
                                <m:sSubPr>
                                  <m:ctrlPr>
                                    <a:rPr lang="en-US" altLang="en-US" i="1">
                                      <a:solidFill>
                                        <a:schemeClr val="accent1"/>
                                      </a:solidFill>
                                      <a:latin typeface="Cambria Math" panose="02040503050406030204" pitchFamily="18" charset="0"/>
                                      <a:ea typeface="Cambria Math" panose="02040503050406030204" pitchFamily="18" charset="0"/>
                                      <a:cs typeface="Arial" charset="0"/>
                                    </a:rPr>
                                  </m:ctrlPr>
                                </m:sSubPr>
                                <m:e>
                                  <m:r>
                                    <a:rPr lang="en-US" altLang="en-US" i="1">
                                      <a:solidFill>
                                        <a:schemeClr val="accent1"/>
                                      </a:solidFill>
                                      <a:latin typeface="Cambria Math" panose="02040503050406030204" pitchFamily="18" charset="0"/>
                                      <a:ea typeface="Cambria Math" panose="02040503050406030204" pitchFamily="18" charset="0"/>
                                      <a:cs typeface="Arial" charset="0"/>
                                    </a:rPr>
                                    <m:t>𝛽</m:t>
                                  </m:r>
                                </m:e>
                                <m:sub>
                                  <m:r>
                                    <a:rPr lang="en-US" altLang="en-US" i="1">
                                      <a:solidFill>
                                        <a:schemeClr val="accent1"/>
                                      </a:solidFill>
                                      <a:latin typeface="Cambria Math" panose="02040503050406030204" pitchFamily="18" charset="0"/>
                                      <a:ea typeface="Cambria Math" panose="02040503050406030204" pitchFamily="18" charset="0"/>
                                      <a:cs typeface="Arial" charset="0"/>
                                    </a:rPr>
                                    <m:t>0</m:t>
                                  </m:r>
                                </m:sub>
                              </m:sSub>
                              <m:r>
                                <a:rPr lang="en-US" altLang="en-US" i="1">
                                  <a:solidFill>
                                    <a:schemeClr val="accent1"/>
                                  </a:solidFill>
                                  <a:latin typeface="Cambria Math" panose="02040503050406030204" pitchFamily="18" charset="0"/>
                                  <a:ea typeface="Cambria Math" panose="02040503050406030204" pitchFamily="18" charset="0"/>
                                  <a:cs typeface="Arial" charset="0"/>
                                </a:rPr>
                                <m:t>+</m:t>
                              </m:r>
                              <m:sSub>
                                <m:sSubPr>
                                  <m:ctrlPr>
                                    <a:rPr lang="en-US" altLang="en-US" i="1">
                                      <a:solidFill>
                                        <a:schemeClr val="accent1"/>
                                      </a:solidFill>
                                      <a:latin typeface="Cambria Math" panose="02040503050406030204" pitchFamily="18" charset="0"/>
                                      <a:ea typeface="Cambria Math" panose="02040503050406030204" pitchFamily="18" charset="0"/>
                                      <a:cs typeface="Arial" charset="0"/>
                                    </a:rPr>
                                  </m:ctrlPr>
                                </m:sSubPr>
                                <m:e>
                                  <m:r>
                                    <a:rPr lang="en-US" altLang="en-US" i="1">
                                      <a:solidFill>
                                        <a:schemeClr val="accent1"/>
                                      </a:solidFill>
                                      <a:latin typeface="Cambria Math" panose="02040503050406030204" pitchFamily="18" charset="0"/>
                                      <a:ea typeface="Cambria Math" panose="02040503050406030204" pitchFamily="18" charset="0"/>
                                      <a:cs typeface="Arial" charset="0"/>
                                    </a:rPr>
                                    <m:t>𝛽</m:t>
                                  </m:r>
                                </m:e>
                                <m:sub>
                                  <m:r>
                                    <a:rPr lang="en-US" altLang="en-US" i="1">
                                      <a:solidFill>
                                        <a:schemeClr val="accent1"/>
                                      </a:solidFill>
                                      <a:latin typeface="Cambria Math" panose="02040503050406030204" pitchFamily="18" charset="0"/>
                                      <a:ea typeface="Cambria Math" panose="02040503050406030204" pitchFamily="18" charset="0"/>
                                      <a:cs typeface="Arial" charset="0"/>
                                    </a:rPr>
                                    <m:t>1</m:t>
                                  </m:r>
                                </m:sub>
                              </m:sSub>
                              <m:r>
                                <a:rPr lang="en-US" altLang="en-US" i="1">
                                  <a:solidFill>
                                    <a:schemeClr val="accent1"/>
                                  </a:solidFill>
                                  <a:latin typeface="Cambria Math" panose="02040503050406030204" pitchFamily="18" charset="0"/>
                                  <a:ea typeface="Cambria Math" panose="02040503050406030204" pitchFamily="18" charset="0"/>
                                  <a:cs typeface="Arial" charset="0"/>
                                </a:rPr>
                                <m:t>∗</m:t>
                              </m:r>
                              <m:r>
                                <a:rPr lang="en-US" altLang="en-US" i="1">
                                  <a:solidFill>
                                    <a:schemeClr val="accent1"/>
                                  </a:solidFill>
                                  <a:latin typeface="Cambria Math" panose="02040503050406030204" pitchFamily="18" charset="0"/>
                                  <a:ea typeface="Cambria Math" panose="02040503050406030204" pitchFamily="18" charset="0"/>
                                  <a:cs typeface="Arial" charset="0"/>
                                </a:rPr>
                                <m:t>h𝑜𝑢𝑟𝑠</m:t>
                              </m:r>
                              <m:r>
                                <a:rPr lang="en-US" altLang="en-US" i="1">
                                  <a:solidFill>
                                    <a:schemeClr val="accent1"/>
                                  </a:solidFill>
                                  <a:latin typeface="Cambria Math" panose="02040503050406030204" pitchFamily="18" charset="0"/>
                                  <a:ea typeface="Cambria Math" panose="02040503050406030204" pitchFamily="18" charset="0"/>
                                  <a:cs typeface="Arial" charset="0"/>
                                </a:rPr>
                                <m:t> </m:t>
                              </m:r>
                              <m:r>
                                <a:rPr lang="en-US" altLang="en-US" i="1">
                                  <a:solidFill>
                                    <a:schemeClr val="accent1"/>
                                  </a:solidFill>
                                  <a:latin typeface="Cambria Math" panose="02040503050406030204" pitchFamily="18" charset="0"/>
                                  <a:ea typeface="Cambria Math" panose="02040503050406030204" pitchFamily="18" charset="0"/>
                                  <a:cs typeface="Arial" charset="0"/>
                                </a:rPr>
                                <m:t>𝑜𝑓</m:t>
                              </m:r>
                              <m:r>
                                <a:rPr lang="en-US" altLang="en-US" i="1">
                                  <a:solidFill>
                                    <a:schemeClr val="accent1"/>
                                  </a:solidFill>
                                  <a:latin typeface="Cambria Math" panose="02040503050406030204" pitchFamily="18" charset="0"/>
                                  <a:ea typeface="Cambria Math" panose="02040503050406030204" pitchFamily="18" charset="0"/>
                                  <a:cs typeface="Arial" charset="0"/>
                                </a:rPr>
                                <m:t> </m:t>
                              </m:r>
                              <m:r>
                                <a:rPr lang="en-US" altLang="en-US" i="1">
                                  <a:solidFill>
                                    <a:schemeClr val="accent1"/>
                                  </a:solidFill>
                                  <a:latin typeface="Cambria Math" panose="02040503050406030204" pitchFamily="18" charset="0"/>
                                  <a:ea typeface="Cambria Math" panose="02040503050406030204" pitchFamily="18" charset="0"/>
                                  <a:cs typeface="Arial" charset="0"/>
                                </a:rPr>
                                <m:t>𝑠𝑡𝑢𝑑𝑦𝑖𝑛𝑔</m:t>
                              </m:r>
                            </m:sup>
                          </m:sSup>
                          <m:r>
                            <a:rPr lang="en-US" altLang="en-US" i="1">
                              <a:solidFill>
                                <a:schemeClr val="accent1"/>
                              </a:solidFill>
                              <a:latin typeface="Cambria Math" panose="02040503050406030204" pitchFamily="18" charset="0"/>
                              <a:ea typeface="Cambria Math" panose="02040503050406030204" pitchFamily="18" charset="0"/>
                              <a:cs typeface="Arial" charset="0"/>
                            </a:rPr>
                            <m:t>)+1</m:t>
                          </m:r>
                        </m:den>
                      </m:f>
                    </m:oMath>
                  </m:oMathPara>
                </a14:m>
                <a:endParaRPr lang="en-US" altLang="en-US" dirty="0">
                  <a:solidFill>
                    <a:schemeClr val="accent1"/>
                  </a:solidFill>
                  <a:latin typeface="Calibri" charset="0"/>
                  <a:ea typeface="Calibri" charset="0"/>
                  <a:cs typeface="Calibri" charset="0"/>
                </a:endParaRPr>
              </a:p>
            </p:txBody>
          </p:sp>
        </mc:Choice>
        <mc:Fallback xmlns="">
          <p:sp>
            <p:nvSpPr>
              <p:cNvPr id="78" name="Text Box 24"/>
              <p:cNvSpPr txBox="1">
                <a:spLocks noRot="1" noChangeAspect="1" noMove="1" noResize="1" noEditPoints="1" noAdjustHandles="1" noChangeArrowheads="1" noChangeShapeType="1" noTextEdit="1"/>
              </p:cNvSpPr>
              <p:nvPr/>
            </p:nvSpPr>
            <p:spPr bwMode="auto">
              <a:xfrm>
                <a:off x="6840454" y="3004511"/>
                <a:ext cx="4806114" cy="717248"/>
              </a:xfrm>
              <a:prstGeom prst="rect">
                <a:avLst/>
              </a:prstGeom>
              <a:blipFill>
                <a:blip r:embed="rId2"/>
                <a:stretch>
                  <a:fillRect b="-7018"/>
                </a:stretch>
              </a:blipFill>
              <a:ln>
                <a:noFill/>
              </a:ln>
              <a:effectLst/>
            </p:spPr>
            <p:txBody>
              <a:bodyPr/>
              <a:lstStyle/>
              <a:p>
                <a:r>
                  <a:rPr lang="en-US">
                    <a:noFill/>
                  </a:rPr>
                  <a:t> </a:t>
                </a:r>
              </a:p>
            </p:txBody>
          </p:sp>
        </mc:Fallback>
      </mc:AlternateContent>
      <p:sp>
        <p:nvSpPr>
          <p:cNvPr id="79" name="Rectangle 2"/>
          <p:cNvSpPr txBox="1">
            <a:spLocks noChangeArrowheads="1"/>
          </p:cNvSpPr>
          <p:nvPr/>
        </p:nvSpPr>
        <p:spPr>
          <a:xfrm>
            <a:off x="463709" y="694616"/>
            <a:ext cx="77724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r>
              <a:rPr lang="en-US" altLang="en-US" dirty="0">
                <a:latin typeface="Calibri" charset="0"/>
                <a:ea typeface="Calibri" charset="0"/>
                <a:cs typeface="Calibri" charset="0"/>
              </a:rPr>
              <a:t>Logistic Regression</a:t>
            </a:r>
          </a:p>
        </p:txBody>
      </p:sp>
      <p:sp>
        <p:nvSpPr>
          <p:cNvPr id="80" name="TextBox 79"/>
          <p:cNvSpPr txBox="1"/>
          <p:nvPr/>
        </p:nvSpPr>
        <p:spPr>
          <a:xfrm>
            <a:off x="5421706" y="5090160"/>
            <a:ext cx="3276600" cy="369332"/>
          </a:xfrm>
          <a:prstGeom prst="rect">
            <a:avLst/>
          </a:prstGeom>
          <a:noFill/>
        </p:spPr>
        <p:txBody>
          <a:bodyPr wrap="square" rtlCol="0">
            <a:spAutoFit/>
          </a:bodyPr>
          <a:lstStyle/>
          <a:p>
            <a:r>
              <a:rPr lang="en-US" dirty="0">
                <a:solidFill>
                  <a:schemeClr val="accent1"/>
                </a:solidFill>
              </a:rPr>
              <a:t>Hours of Studying</a:t>
            </a:r>
          </a:p>
        </p:txBody>
      </p:sp>
      <p:sp>
        <p:nvSpPr>
          <p:cNvPr id="81" name="TextBox 80"/>
          <p:cNvSpPr txBox="1"/>
          <p:nvPr/>
        </p:nvSpPr>
        <p:spPr>
          <a:xfrm>
            <a:off x="1308155" y="3200232"/>
            <a:ext cx="3276600" cy="369332"/>
          </a:xfrm>
          <a:prstGeom prst="rect">
            <a:avLst/>
          </a:prstGeom>
          <a:noFill/>
        </p:spPr>
        <p:txBody>
          <a:bodyPr wrap="square" rtlCol="0">
            <a:spAutoFit/>
          </a:bodyPr>
          <a:lstStyle/>
          <a:p>
            <a:r>
              <a:rPr lang="en-US">
                <a:solidFill>
                  <a:schemeClr val="accent1"/>
                </a:solidFill>
              </a:rPr>
              <a:t>Passed Exam?</a:t>
            </a:r>
            <a:endParaRPr lang="en-US" dirty="0">
              <a:solidFill>
                <a:schemeClr val="accent1"/>
              </a:solidFill>
            </a:endParaRPr>
          </a:p>
        </p:txBody>
      </p:sp>
    </p:spTree>
    <p:extLst>
      <p:ext uri="{BB962C8B-B14F-4D97-AF65-F5344CB8AC3E}">
        <p14:creationId xmlns:p14="http://schemas.microsoft.com/office/powerpoint/2010/main" val="284862276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Calibri" charset="0"/>
                <a:cs typeface="Calibri" charset="0"/>
              </a:rPr>
              <a:t>Logistic Regression Classification</a:t>
            </a:r>
          </a:p>
        </p:txBody>
      </p:sp>
      <p:sp>
        <p:nvSpPr>
          <p:cNvPr id="4" name="Slide Number Placeholder 3"/>
          <p:cNvSpPr>
            <a:spLocks noGrp="1"/>
          </p:cNvSpPr>
          <p:nvPr>
            <p:ph type="sldNum" sz="quarter" idx="12"/>
          </p:nvPr>
        </p:nvSpPr>
        <p:spPr/>
        <p:txBody>
          <a:bodyPr/>
          <a:lstStyle/>
          <a:p>
            <a:fld id="{5ACD0CF0-90CC-9C41-A77B-2776398A8C8B}" type="slidenum">
              <a:rPr lang="en-US" smtClean="0">
                <a:latin typeface="Calibri" charset="0"/>
                <a:ea typeface="Calibri" charset="0"/>
                <a:cs typeface="Calibri" charset="0"/>
              </a:rPr>
              <a:pPr/>
              <a:t>156</a:t>
            </a:fld>
            <a:endParaRPr lang="en-US" dirty="0">
              <a:latin typeface="Calibri" charset="0"/>
              <a:ea typeface="Calibri" charset="0"/>
              <a:cs typeface="Calibri" charset="0"/>
            </a:endParaRPr>
          </a:p>
        </p:txBody>
      </p:sp>
      <p:sp>
        <p:nvSpPr>
          <p:cNvPr id="6" name="Line 3"/>
          <p:cNvSpPr>
            <a:spLocks noChangeShapeType="1"/>
          </p:cNvSpPr>
          <p:nvPr/>
        </p:nvSpPr>
        <p:spPr bwMode="auto">
          <a:xfrm>
            <a:off x="3366803" y="1650048"/>
            <a:ext cx="0" cy="4267200"/>
          </a:xfrm>
          <a:prstGeom prst="line">
            <a:avLst/>
          </a:prstGeom>
          <a:noFill/>
          <a:ln w="76200">
            <a:solidFill>
              <a:schemeClr val="accent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7" name="Line 4"/>
          <p:cNvSpPr>
            <a:spLocks noChangeShapeType="1"/>
          </p:cNvSpPr>
          <p:nvPr/>
        </p:nvSpPr>
        <p:spPr bwMode="auto">
          <a:xfrm>
            <a:off x="2833403" y="4774248"/>
            <a:ext cx="6858000" cy="0"/>
          </a:xfrm>
          <a:prstGeom prst="line">
            <a:avLst/>
          </a:prstGeom>
          <a:noFill/>
          <a:ln w="76200">
            <a:solidFill>
              <a:schemeClr val="accent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8" name="Line 5"/>
          <p:cNvSpPr>
            <a:spLocks noChangeShapeType="1"/>
          </p:cNvSpPr>
          <p:nvPr/>
        </p:nvSpPr>
        <p:spPr bwMode="auto">
          <a:xfrm>
            <a:off x="2755044" y="2466370"/>
            <a:ext cx="6705600" cy="0"/>
          </a:xfrm>
          <a:prstGeom prst="line">
            <a:avLst/>
          </a:prstGeom>
          <a:noFill/>
          <a:ln w="28575">
            <a:solidFill>
              <a:schemeClr val="bg2">
                <a:lumMod val="90000"/>
              </a:schemeClr>
            </a:solidFill>
            <a:prstDash val="sys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9" name="Text Box 7"/>
          <p:cNvSpPr txBox="1">
            <a:spLocks noChangeArrowheads="1"/>
          </p:cNvSpPr>
          <p:nvPr/>
        </p:nvSpPr>
        <p:spPr bwMode="auto">
          <a:xfrm>
            <a:off x="2376203" y="4550411"/>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b="1" dirty="0">
                <a:solidFill>
                  <a:schemeClr val="accent1"/>
                </a:solidFill>
                <a:latin typeface="Calibri" charset="0"/>
                <a:ea typeface="Calibri" charset="0"/>
                <a:cs typeface="Calibri" charset="0"/>
              </a:rPr>
              <a:t>0</a:t>
            </a:r>
          </a:p>
        </p:txBody>
      </p:sp>
      <p:sp>
        <p:nvSpPr>
          <p:cNvPr id="10" name="Text Box 8"/>
          <p:cNvSpPr txBox="1">
            <a:spLocks noChangeArrowheads="1"/>
          </p:cNvSpPr>
          <p:nvPr/>
        </p:nvSpPr>
        <p:spPr bwMode="auto">
          <a:xfrm>
            <a:off x="2374044" y="2237770"/>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b="1" dirty="0">
                <a:solidFill>
                  <a:schemeClr val="accent1"/>
                </a:solidFill>
                <a:latin typeface="Calibri" charset="0"/>
                <a:ea typeface="Calibri" charset="0"/>
                <a:cs typeface="Calibri" charset="0"/>
              </a:rPr>
              <a:t>1</a:t>
            </a:r>
          </a:p>
        </p:txBody>
      </p:sp>
      <p:sp>
        <p:nvSpPr>
          <p:cNvPr id="20" name="TextBox 19"/>
          <p:cNvSpPr txBox="1"/>
          <p:nvPr/>
        </p:nvSpPr>
        <p:spPr>
          <a:xfrm>
            <a:off x="3104336" y="3411115"/>
            <a:ext cx="184731" cy="369332"/>
          </a:xfrm>
          <a:prstGeom prst="rect">
            <a:avLst/>
          </a:prstGeom>
          <a:noFill/>
        </p:spPr>
        <p:txBody>
          <a:bodyPr wrap="none" rtlCol="0">
            <a:spAutoFit/>
          </a:bodyPr>
          <a:lstStyle/>
          <a:p>
            <a:endParaRPr lang="en-US" dirty="0">
              <a:latin typeface="Calibri" charset="0"/>
              <a:ea typeface="Calibri" charset="0"/>
              <a:cs typeface="Calibri" charset="0"/>
            </a:endParaRPr>
          </a:p>
        </p:txBody>
      </p:sp>
      <p:sp>
        <p:nvSpPr>
          <p:cNvPr id="22" name="TextBox 21"/>
          <p:cNvSpPr txBox="1"/>
          <p:nvPr/>
        </p:nvSpPr>
        <p:spPr>
          <a:xfrm>
            <a:off x="9411763" y="4746001"/>
            <a:ext cx="559279" cy="523220"/>
          </a:xfrm>
          <a:prstGeom prst="rect">
            <a:avLst/>
          </a:prstGeom>
          <a:noFill/>
        </p:spPr>
        <p:txBody>
          <a:bodyPr wrap="square" rtlCol="0">
            <a:spAutoFit/>
          </a:bodyPr>
          <a:lstStyle/>
          <a:p>
            <a:r>
              <a:rPr lang="en-US" sz="2800" dirty="0">
                <a:solidFill>
                  <a:schemeClr val="accent1"/>
                </a:solidFill>
                <a:latin typeface="Calibri" charset="0"/>
                <a:ea typeface="Calibri" charset="0"/>
                <a:cs typeface="Calibri" charset="0"/>
              </a:rPr>
              <a:t>x</a:t>
            </a:r>
          </a:p>
        </p:txBody>
      </p:sp>
      <p:sp>
        <p:nvSpPr>
          <p:cNvPr id="23" name="TextBox 22"/>
          <p:cNvSpPr txBox="1"/>
          <p:nvPr/>
        </p:nvSpPr>
        <p:spPr>
          <a:xfrm>
            <a:off x="2959924" y="1661716"/>
            <a:ext cx="559279" cy="523220"/>
          </a:xfrm>
          <a:prstGeom prst="rect">
            <a:avLst/>
          </a:prstGeom>
          <a:noFill/>
        </p:spPr>
        <p:txBody>
          <a:bodyPr wrap="square" rtlCol="0">
            <a:spAutoFit/>
          </a:bodyPr>
          <a:lstStyle/>
          <a:p>
            <a:r>
              <a:rPr lang="en-US" sz="2800" dirty="0">
                <a:solidFill>
                  <a:schemeClr val="accent1"/>
                </a:solidFill>
                <a:latin typeface="Calibri" charset="0"/>
                <a:ea typeface="Calibri" charset="0"/>
                <a:cs typeface="Calibri" charset="0"/>
              </a:rPr>
              <a:t>y</a:t>
            </a:r>
          </a:p>
        </p:txBody>
      </p:sp>
      <p:sp>
        <p:nvSpPr>
          <p:cNvPr id="41" name="Oval 25"/>
          <p:cNvSpPr>
            <a:spLocks noChangeArrowheads="1"/>
          </p:cNvSpPr>
          <p:nvPr/>
        </p:nvSpPr>
        <p:spPr bwMode="auto">
          <a:xfrm flipH="1">
            <a:off x="7250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2" name="Oval 26"/>
          <p:cNvSpPr>
            <a:spLocks noChangeArrowheads="1"/>
          </p:cNvSpPr>
          <p:nvPr/>
        </p:nvSpPr>
        <p:spPr bwMode="auto">
          <a:xfrm flipH="1">
            <a:off x="7402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3" name="Oval 27"/>
          <p:cNvSpPr>
            <a:spLocks noChangeArrowheads="1"/>
          </p:cNvSpPr>
          <p:nvPr/>
        </p:nvSpPr>
        <p:spPr bwMode="auto">
          <a:xfrm flipH="1">
            <a:off x="7555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4" name="Oval 28"/>
          <p:cNvSpPr>
            <a:spLocks noChangeArrowheads="1"/>
          </p:cNvSpPr>
          <p:nvPr/>
        </p:nvSpPr>
        <p:spPr bwMode="auto">
          <a:xfrm flipH="1">
            <a:off x="8545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5" name="Oval 29"/>
          <p:cNvSpPr>
            <a:spLocks noChangeArrowheads="1"/>
          </p:cNvSpPr>
          <p:nvPr/>
        </p:nvSpPr>
        <p:spPr bwMode="auto">
          <a:xfrm flipH="1">
            <a:off x="77077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6" name="Oval 30"/>
          <p:cNvSpPr>
            <a:spLocks noChangeArrowheads="1"/>
          </p:cNvSpPr>
          <p:nvPr/>
        </p:nvSpPr>
        <p:spPr bwMode="auto">
          <a:xfrm flipH="1">
            <a:off x="8926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7" name="Oval 31"/>
          <p:cNvSpPr>
            <a:spLocks noChangeArrowheads="1"/>
          </p:cNvSpPr>
          <p:nvPr/>
        </p:nvSpPr>
        <p:spPr bwMode="auto">
          <a:xfrm flipH="1">
            <a:off x="7098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8" name="Oval 32"/>
          <p:cNvSpPr>
            <a:spLocks noChangeArrowheads="1"/>
          </p:cNvSpPr>
          <p:nvPr/>
        </p:nvSpPr>
        <p:spPr bwMode="auto">
          <a:xfrm flipH="1">
            <a:off x="9307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9" name="Oval 33"/>
          <p:cNvSpPr>
            <a:spLocks noChangeArrowheads="1"/>
          </p:cNvSpPr>
          <p:nvPr/>
        </p:nvSpPr>
        <p:spPr bwMode="auto">
          <a:xfrm flipH="1">
            <a:off x="8012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0" name="Oval 34"/>
          <p:cNvSpPr>
            <a:spLocks noChangeArrowheads="1"/>
          </p:cNvSpPr>
          <p:nvPr/>
        </p:nvSpPr>
        <p:spPr bwMode="auto">
          <a:xfrm flipH="1">
            <a:off x="8241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1" name="Oval 35"/>
          <p:cNvSpPr>
            <a:spLocks noChangeArrowheads="1"/>
          </p:cNvSpPr>
          <p:nvPr/>
        </p:nvSpPr>
        <p:spPr bwMode="auto">
          <a:xfrm flipH="1">
            <a:off x="7860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2" name="Oval 36"/>
          <p:cNvSpPr>
            <a:spLocks noChangeArrowheads="1"/>
          </p:cNvSpPr>
          <p:nvPr/>
        </p:nvSpPr>
        <p:spPr bwMode="auto">
          <a:xfrm flipH="1">
            <a:off x="6793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3" name="Oval 37"/>
          <p:cNvSpPr>
            <a:spLocks noChangeArrowheads="1"/>
          </p:cNvSpPr>
          <p:nvPr/>
        </p:nvSpPr>
        <p:spPr bwMode="auto">
          <a:xfrm flipH="1">
            <a:off x="9536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4" name="Oval 38"/>
          <p:cNvSpPr>
            <a:spLocks noChangeArrowheads="1"/>
          </p:cNvSpPr>
          <p:nvPr/>
        </p:nvSpPr>
        <p:spPr bwMode="auto">
          <a:xfrm flipH="1">
            <a:off x="8698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5" name="Oval 39"/>
          <p:cNvSpPr>
            <a:spLocks noChangeArrowheads="1"/>
          </p:cNvSpPr>
          <p:nvPr/>
        </p:nvSpPr>
        <p:spPr bwMode="auto">
          <a:xfrm flipH="1">
            <a:off x="9079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6" name="Oval 40"/>
          <p:cNvSpPr>
            <a:spLocks noChangeArrowheads="1"/>
          </p:cNvSpPr>
          <p:nvPr/>
        </p:nvSpPr>
        <p:spPr bwMode="auto">
          <a:xfrm flipH="1">
            <a:off x="9155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7" name="Oval 41"/>
          <p:cNvSpPr>
            <a:spLocks noChangeArrowheads="1"/>
          </p:cNvSpPr>
          <p:nvPr/>
        </p:nvSpPr>
        <p:spPr bwMode="auto">
          <a:xfrm flipH="1">
            <a:off x="54217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8" name="Oval 43"/>
          <p:cNvSpPr>
            <a:spLocks noChangeArrowheads="1"/>
          </p:cNvSpPr>
          <p:nvPr/>
        </p:nvSpPr>
        <p:spPr bwMode="auto">
          <a:xfrm flipH="1">
            <a:off x="4735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9" name="Oval 12"/>
          <p:cNvSpPr>
            <a:spLocks noChangeArrowheads="1"/>
          </p:cNvSpPr>
          <p:nvPr/>
        </p:nvSpPr>
        <p:spPr bwMode="auto">
          <a:xfrm>
            <a:off x="40451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0" name="Oval 13"/>
          <p:cNvSpPr>
            <a:spLocks noChangeArrowheads="1"/>
          </p:cNvSpPr>
          <p:nvPr/>
        </p:nvSpPr>
        <p:spPr bwMode="auto">
          <a:xfrm>
            <a:off x="4121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1" name="Oval 14"/>
          <p:cNvSpPr>
            <a:spLocks noChangeArrowheads="1"/>
          </p:cNvSpPr>
          <p:nvPr/>
        </p:nvSpPr>
        <p:spPr bwMode="auto">
          <a:xfrm flipV="1">
            <a:off x="4197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2" name="Oval 15"/>
          <p:cNvSpPr>
            <a:spLocks noChangeArrowheads="1"/>
          </p:cNvSpPr>
          <p:nvPr/>
        </p:nvSpPr>
        <p:spPr bwMode="auto">
          <a:xfrm flipV="1">
            <a:off x="4502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3" name="Oval 16"/>
          <p:cNvSpPr>
            <a:spLocks noChangeArrowheads="1"/>
          </p:cNvSpPr>
          <p:nvPr/>
        </p:nvSpPr>
        <p:spPr bwMode="auto">
          <a:xfrm flipV="1">
            <a:off x="46547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4" name="Oval 17"/>
          <p:cNvSpPr>
            <a:spLocks noChangeArrowheads="1"/>
          </p:cNvSpPr>
          <p:nvPr/>
        </p:nvSpPr>
        <p:spPr bwMode="auto">
          <a:xfrm flipV="1">
            <a:off x="4883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5" name="Oval 18"/>
          <p:cNvSpPr>
            <a:spLocks noChangeArrowheads="1"/>
          </p:cNvSpPr>
          <p:nvPr/>
        </p:nvSpPr>
        <p:spPr bwMode="auto">
          <a:xfrm flipV="1">
            <a:off x="3816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6" name="Oval 19"/>
          <p:cNvSpPr>
            <a:spLocks noChangeArrowheads="1"/>
          </p:cNvSpPr>
          <p:nvPr/>
        </p:nvSpPr>
        <p:spPr bwMode="auto">
          <a:xfrm flipV="1">
            <a:off x="43499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7" name="Oval 20"/>
          <p:cNvSpPr>
            <a:spLocks noChangeArrowheads="1"/>
          </p:cNvSpPr>
          <p:nvPr/>
        </p:nvSpPr>
        <p:spPr bwMode="auto">
          <a:xfrm flipV="1">
            <a:off x="51881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8" name="Oval 21"/>
          <p:cNvSpPr>
            <a:spLocks noChangeArrowheads="1"/>
          </p:cNvSpPr>
          <p:nvPr/>
        </p:nvSpPr>
        <p:spPr bwMode="auto">
          <a:xfrm flipV="1">
            <a:off x="5340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9" name="Oval 22"/>
          <p:cNvSpPr>
            <a:spLocks noChangeArrowheads="1"/>
          </p:cNvSpPr>
          <p:nvPr/>
        </p:nvSpPr>
        <p:spPr bwMode="auto">
          <a:xfrm flipV="1">
            <a:off x="54929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0" name="Oval 23"/>
          <p:cNvSpPr>
            <a:spLocks noChangeArrowheads="1"/>
          </p:cNvSpPr>
          <p:nvPr/>
        </p:nvSpPr>
        <p:spPr bwMode="auto">
          <a:xfrm flipV="1">
            <a:off x="65597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1" name="Oval 24"/>
          <p:cNvSpPr>
            <a:spLocks noChangeArrowheads="1"/>
          </p:cNvSpPr>
          <p:nvPr/>
        </p:nvSpPr>
        <p:spPr bwMode="auto">
          <a:xfrm flipV="1">
            <a:off x="4959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2" name="Oval 42"/>
          <p:cNvSpPr>
            <a:spLocks noChangeArrowheads="1"/>
          </p:cNvSpPr>
          <p:nvPr/>
        </p:nvSpPr>
        <p:spPr bwMode="auto">
          <a:xfrm flipV="1">
            <a:off x="7931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3" name="Rectangle 2"/>
          <p:cNvSpPr txBox="1">
            <a:spLocks noChangeArrowheads="1"/>
          </p:cNvSpPr>
          <p:nvPr/>
        </p:nvSpPr>
        <p:spPr>
          <a:xfrm>
            <a:off x="393755" y="678100"/>
            <a:ext cx="77724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endParaRPr lang="en-US" altLang="en-US" dirty="0">
              <a:latin typeface="Calibri" charset="0"/>
              <a:ea typeface="Calibri" charset="0"/>
              <a:cs typeface="Calibri" charset="0"/>
            </a:endParaRPr>
          </a:p>
        </p:txBody>
      </p:sp>
      <p:sp>
        <p:nvSpPr>
          <p:cNvPr id="76" name="Freeform 75"/>
          <p:cNvSpPr>
            <a:spLocks/>
          </p:cNvSpPr>
          <p:nvPr/>
        </p:nvSpPr>
        <p:spPr bwMode="auto">
          <a:xfrm>
            <a:off x="5809534" y="2466370"/>
            <a:ext cx="3117372" cy="1445613"/>
          </a:xfrm>
          <a:custGeom>
            <a:avLst/>
            <a:gdLst>
              <a:gd name="T0" fmla="*/ 2536 w 2536"/>
              <a:gd name="T1" fmla="*/ 24 h 864"/>
              <a:gd name="T2" fmla="*/ 904 w 2536"/>
              <a:gd name="T3" fmla="*/ 120 h 864"/>
              <a:gd name="T4" fmla="*/ 136 w 2536"/>
              <a:gd name="T5" fmla="*/ 744 h 864"/>
              <a:gd name="T6" fmla="*/ 88 w 2536"/>
              <a:gd name="T7" fmla="*/ 840 h 864"/>
            </a:gdLst>
            <a:ahLst/>
            <a:cxnLst>
              <a:cxn ang="0">
                <a:pos x="T0" y="T1"/>
              </a:cxn>
              <a:cxn ang="0">
                <a:pos x="T2" y="T3"/>
              </a:cxn>
              <a:cxn ang="0">
                <a:pos x="T4" y="T5"/>
              </a:cxn>
              <a:cxn ang="0">
                <a:pos x="T6" y="T7"/>
              </a:cxn>
            </a:cxnLst>
            <a:rect l="0" t="0" r="r" b="b"/>
            <a:pathLst>
              <a:path w="2536" h="864">
                <a:moveTo>
                  <a:pt x="2536" y="24"/>
                </a:moveTo>
                <a:cubicBezTo>
                  <a:pt x="1920" y="12"/>
                  <a:pt x="1304" y="0"/>
                  <a:pt x="904" y="120"/>
                </a:cubicBezTo>
                <a:cubicBezTo>
                  <a:pt x="504" y="240"/>
                  <a:pt x="272" y="624"/>
                  <a:pt x="136" y="744"/>
                </a:cubicBezTo>
                <a:cubicBezTo>
                  <a:pt x="0" y="864"/>
                  <a:pt x="44" y="852"/>
                  <a:pt x="88" y="840"/>
                </a:cubicBezTo>
              </a:path>
            </a:pathLst>
          </a:custGeom>
          <a:noFill/>
          <a:ln w="88900" cap="flat" cmpd="sng">
            <a:solidFill>
              <a:schemeClr val="accent1"/>
            </a:solidFill>
            <a:prstDash val="solid"/>
            <a:bevel/>
            <a:headEnd type="triangle" w="sm" len="sm"/>
            <a:tailEnd type="none" w="sm" len="sm"/>
          </a:ln>
          <a:effectLst/>
        </p:spPr>
        <p:txBody>
          <a:bodyPr/>
          <a:lstStyle/>
          <a:p>
            <a:endParaRPr lang="en-US" dirty="0">
              <a:latin typeface="Calibri" charset="0"/>
              <a:ea typeface="Calibri" charset="0"/>
              <a:cs typeface="Calibri" charset="0"/>
            </a:endParaRPr>
          </a:p>
        </p:txBody>
      </p:sp>
      <p:sp>
        <p:nvSpPr>
          <p:cNvPr id="77" name="Freeform 76"/>
          <p:cNvSpPr>
            <a:spLocks/>
          </p:cNvSpPr>
          <p:nvPr/>
        </p:nvSpPr>
        <p:spPr bwMode="auto">
          <a:xfrm flipH="1" flipV="1">
            <a:off x="3444540" y="3460171"/>
            <a:ext cx="2734169" cy="1285829"/>
          </a:xfrm>
          <a:custGeom>
            <a:avLst/>
            <a:gdLst>
              <a:gd name="T0" fmla="*/ 2536 w 2536"/>
              <a:gd name="T1" fmla="*/ 24 h 864"/>
              <a:gd name="T2" fmla="*/ 904 w 2536"/>
              <a:gd name="T3" fmla="*/ 120 h 864"/>
              <a:gd name="T4" fmla="*/ 136 w 2536"/>
              <a:gd name="T5" fmla="*/ 744 h 864"/>
              <a:gd name="T6" fmla="*/ 88 w 2536"/>
              <a:gd name="T7" fmla="*/ 840 h 864"/>
            </a:gdLst>
            <a:ahLst/>
            <a:cxnLst>
              <a:cxn ang="0">
                <a:pos x="T0" y="T1"/>
              </a:cxn>
              <a:cxn ang="0">
                <a:pos x="T2" y="T3"/>
              </a:cxn>
              <a:cxn ang="0">
                <a:pos x="T4" y="T5"/>
              </a:cxn>
              <a:cxn ang="0">
                <a:pos x="T6" y="T7"/>
              </a:cxn>
            </a:cxnLst>
            <a:rect l="0" t="0" r="r" b="b"/>
            <a:pathLst>
              <a:path w="2536" h="864">
                <a:moveTo>
                  <a:pt x="2536" y="24"/>
                </a:moveTo>
                <a:cubicBezTo>
                  <a:pt x="1920" y="12"/>
                  <a:pt x="1304" y="0"/>
                  <a:pt x="904" y="120"/>
                </a:cubicBezTo>
                <a:cubicBezTo>
                  <a:pt x="504" y="240"/>
                  <a:pt x="272" y="624"/>
                  <a:pt x="136" y="744"/>
                </a:cubicBezTo>
                <a:cubicBezTo>
                  <a:pt x="0" y="864"/>
                  <a:pt x="44" y="852"/>
                  <a:pt x="88" y="840"/>
                </a:cubicBezTo>
              </a:path>
            </a:pathLst>
          </a:custGeom>
          <a:noFill/>
          <a:ln w="88900" cap="flat" cmpd="sng">
            <a:solidFill>
              <a:schemeClr val="accent1"/>
            </a:solidFill>
            <a:prstDash val="solid"/>
            <a:bevel/>
            <a:headEnd type="triangle" w="sm" len="sm"/>
            <a:tailEnd type="none" w="med" len="med"/>
          </a:ln>
          <a:effectLst/>
        </p:spPr>
        <p:txBody>
          <a:bodyPr/>
          <a:lstStyle/>
          <a:p>
            <a:endParaRPr lang="en-US" dirty="0">
              <a:latin typeface="Calibri" charset="0"/>
              <a:ea typeface="Calibri" charset="0"/>
              <a:cs typeface="Calibri" charset="0"/>
            </a:endParaRPr>
          </a:p>
        </p:txBody>
      </p:sp>
      <p:sp>
        <p:nvSpPr>
          <p:cNvPr id="78" name="Text Box 24"/>
          <p:cNvSpPr txBox="1">
            <a:spLocks noChangeArrowheads="1"/>
          </p:cNvSpPr>
          <p:nvPr/>
        </p:nvSpPr>
        <p:spPr bwMode="auto">
          <a:xfrm>
            <a:off x="6840455" y="3004511"/>
            <a:ext cx="2248264" cy="369332"/>
          </a:xfrm>
          <a:prstGeom prst="rect">
            <a:avLst/>
          </a:prstGeom>
          <a:solidFill>
            <a:schemeClr val="bg1"/>
          </a:solidFill>
          <a:ln>
            <a:noFill/>
          </a:ln>
          <a:effectLst/>
        </p:spPr>
        <p:txBody>
          <a:bodyPr wrap="square">
            <a:spAutoFit/>
          </a:bodyPr>
          <a:lstStyle/>
          <a:p>
            <a:r>
              <a:rPr lang="en-US" altLang="en-US" dirty="0">
                <a:solidFill>
                  <a:schemeClr val="accent1"/>
                </a:solidFill>
                <a:latin typeface="Calibri" charset="0"/>
                <a:ea typeface="Calibri" charset="0"/>
                <a:cs typeface="Calibri" charset="0"/>
              </a:rPr>
              <a:t>Logistic Function</a:t>
            </a:r>
          </a:p>
        </p:txBody>
      </p:sp>
      <p:sp>
        <p:nvSpPr>
          <p:cNvPr id="79" name="Rectangle 2"/>
          <p:cNvSpPr txBox="1">
            <a:spLocks noChangeArrowheads="1"/>
          </p:cNvSpPr>
          <p:nvPr/>
        </p:nvSpPr>
        <p:spPr>
          <a:xfrm>
            <a:off x="463709" y="694616"/>
            <a:ext cx="77724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r>
              <a:rPr lang="en-US" altLang="en-US" dirty="0">
                <a:latin typeface="Calibri" charset="0"/>
                <a:ea typeface="Calibri" charset="0"/>
                <a:cs typeface="Calibri" charset="0"/>
              </a:rPr>
              <a:t>Logistic Regression</a:t>
            </a:r>
          </a:p>
        </p:txBody>
      </p:sp>
      <p:sp>
        <p:nvSpPr>
          <p:cNvPr id="80" name="TextBox 79"/>
          <p:cNvSpPr txBox="1"/>
          <p:nvPr/>
        </p:nvSpPr>
        <p:spPr>
          <a:xfrm>
            <a:off x="5421706" y="5090160"/>
            <a:ext cx="3276600" cy="369332"/>
          </a:xfrm>
          <a:prstGeom prst="rect">
            <a:avLst/>
          </a:prstGeom>
          <a:noFill/>
        </p:spPr>
        <p:txBody>
          <a:bodyPr wrap="square" rtlCol="0">
            <a:spAutoFit/>
          </a:bodyPr>
          <a:lstStyle/>
          <a:p>
            <a:r>
              <a:rPr lang="en-US" dirty="0">
                <a:solidFill>
                  <a:schemeClr val="accent1"/>
                </a:solidFill>
              </a:rPr>
              <a:t>Hours of Studying</a:t>
            </a:r>
          </a:p>
        </p:txBody>
      </p:sp>
      <p:sp>
        <p:nvSpPr>
          <p:cNvPr id="81" name="TextBox 80"/>
          <p:cNvSpPr txBox="1"/>
          <p:nvPr/>
        </p:nvSpPr>
        <p:spPr>
          <a:xfrm>
            <a:off x="1308155" y="3200232"/>
            <a:ext cx="3276600" cy="369332"/>
          </a:xfrm>
          <a:prstGeom prst="rect">
            <a:avLst/>
          </a:prstGeom>
          <a:noFill/>
        </p:spPr>
        <p:txBody>
          <a:bodyPr wrap="square" rtlCol="0">
            <a:spAutoFit/>
          </a:bodyPr>
          <a:lstStyle/>
          <a:p>
            <a:r>
              <a:rPr lang="en-US">
                <a:solidFill>
                  <a:schemeClr val="accent1"/>
                </a:solidFill>
              </a:rPr>
              <a:t>Passed Exam?</a:t>
            </a:r>
            <a:endParaRPr lang="en-US" dirty="0">
              <a:solidFill>
                <a:schemeClr val="accent1"/>
              </a:solidFill>
            </a:endParaRPr>
          </a:p>
        </p:txBody>
      </p:sp>
    </p:spTree>
    <p:extLst>
      <p:ext uri="{BB962C8B-B14F-4D97-AF65-F5344CB8AC3E}">
        <p14:creationId xmlns:p14="http://schemas.microsoft.com/office/powerpoint/2010/main" val="189307752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Calibri" charset="0"/>
                <a:cs typeface="Calibri" charset="0"/>
              </a:rPr>
              <a:t>Logistic Regression Classification</a:t>
            </a:r>
          </a:p>
        </p:txBody>
      </p:sp>
      <p:sp>
        <p:nvSpPr>
          <p:cNvPr id="4" name="Slide Number Placeholder 3"/>
          <p:cNvSpPr>
            <a:spLocks noGrp="1"/>
          </p:cNvSpPr>
          <p:nvPr>
            <p:ph type="sldNum" sz="quarter" idx="12"/>
          </p:nvPr>
        </p:nvSpPr>
        <p:spPr/>
        <p:txBody>
          <a:bodyPr/>
          <a:lstStyle/>
          <a:p>
            <a:fld id="{5ACD0CF0-90CC-9C41-A77B-2776398A8C8B}" type="slidenum">
              <a:rPr lang="en-US" smtClean="0">
                <a:latin typeface="Calibri" charset="0"/>
                <a:ea typeface="Calibri" charset="0"/>
                <a:cs typeface="Calibri" charset="0"/>
              </a:rPr>
              <a:pPr/>
              <a:t>157</a:t>
            </a:fld>
            <a:endParaRPr lang="en-US" dirty="0">
              <a:latin typeface="Calibri" charset="0"/>
              <a:ea typeface="Calibri" charset="0"/>
              <a:cs typeface="Calibri" charset="0"/>
            </a:endParaRPr>
          </a:p>
        </p:txBody>
      </p:sp>
      <p:sp>
        <p:nvSpPr>
          <p:cNvPr id="6" name="Line 3"/>
          <p:cNvSpPr>
            <a:spLocks noChangeShapeType="1"/>
          </p:cNvSpPr>
          <p:nvPr/>
        </p:nvSpPr>
        <p:spPr bwMode="auto">
          <a:xfrm>
            <a:off x="3366803" y="1650048"/>
            <a:ext cx="0" cy="4267200"/>
          </a:xfrm>
          <a:prstGeom prst="line">
            <a:avLst/>
          </a:prstGeom>
          <a:noFill/>
          <a:ln w="76200">
            <a:solidFill>
              <a:schemeClr val="accent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7" name="Line 4"/>
          <p:cNvSpPr>
            <a:spLocks noChangeShapeType="1"/>
          </p:cNvSpPr>
          <p:nvPr/>
        </p:nvSpPr>
        <p:spPr bwMode="auto">
          <a:xfrm>
            <a:off x="2833403" y="4774248"/>
            <a:ext cx="6858000" cy="0"/>
          </a:xfrm>
          <a:prstGeom prst="line">
            <a:avLst/>
          </a:prstGeom>
          <a:noFill/>
          <a:ln w="76200">
            <a:solidFill>
              <a:schemeClr val="accent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8" name="Line 5"/>
          <p:cNvSpPr>
            <a:spLocks noChangeShapeType="1"/>
          </p:cNvSpPr>
          <p:nvPr/>
        </p:nvSpPr>
        <p:spPr bwMode="auto">
          <a:xfrm>
            <a:off x="2755044" y="2466370"/>
            <a:ext cx="6705600" cy="0"/>
          </a:xfrm>
          <a:prstGeom prst="line">
            <a:avLst/>
          </a:prstGeom>
          <a:noFill/>
          <a:ln w="28575">
            <a:solidFill>
              <a:schemeClr val="bg2">
                <a:lumMod val="90000"/>
              </a:schemeClr>
            </a:solidFill>
            <a:prstDash val="sys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9" name="Text Box 7"/>
          <p:cNvSpPr txBox="1">
            <a:spLocks noChangeArrowheads="1"/>
          </p:cNvSpPr>
          <p:nvPr/>
        </p:nvSpPr>
        <p:spPr bwMode="auto">
          <a:xfrm>
            <a:off x="2376203" y="4550411"/>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b="1" dirty="0">
                <a:solidFill>
                  <a:schemeClr val="accent1"/>
                </a:solidFill>
                <a:latin typeface="Calibri" charset="0"/>
                <a:ea typeface="Calibri" charset="0"/>
                <a:cs typeface="Calibri" charset="0"/>
              </a:rPr>
              <a:t>0</a:t>
            </a:r>
          </a:p>
        </p:txBody>
      </p:sp>
      <p:sp>
        <p:nvSpPr>
          <p:cNvPr id="10" name="Text Box 8"/>
          <p:cNvSpPr txBox="1">
            <a:spLocks noChangeArrowheads="1"/>
          </p:cNvSpPr>
          <p:nvPr/>
        </p:nvSpPr>
        <p:spPr bwMode="auto">
          <a:xfrm>
            <a:off x="2374044" y="2237770"/>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b="1" dirty="0">
                <a:solidFill>
                  <a:schemeClr val="accent1"/>
                </a:solidFill>
                <a:latin typeface="Calibri" charset="0"/>
                <a:ea typeface="Calibri" charset="0"/>
                <a:cs typeface="Calibri" charset="0"/>
              </a:rPr>
              <a:t>1</a:t>
            </a:r>
          </a:p>
        </p:txBody>
      </p:sp>
      <p:sp>
        <p:nvSpPr>
          <p:cNvPr id="20" name="TextBox 19"/>
          <p:cNvSpPr txBox="1"/>
          <p:nvPr/>
        </p:nvSpPr>
        <p:spPr>
          <a:xfrm>
            <a:off x="3104336" y="3411115"/>
            <a:ext cx="184731" cy="369332"/>
          </a:xfrm>
          <a:prstGeom prst="rect">
            <a:avLst/>
          </a:prstGeom>
          <a:noFill/>
        </p:spPr>
        <p:txBody>
          <a:bodyPr wrap="none" rtlCol="0">
            <a:spAutoFit/>
          </a:bodyPr>
          <a:lstStyle/>
          <a:p>
            <a:endParaRPr lang="en-US" dirty="0">
              <a:latin typeface="Calibri" charset="0"/>
              <a:ea typeface="Calibri" charset="0"/>
              <a:cs typeface="Calibri" charset="0"/>
            </a:endParaRPr>
          </a:p>
        </p:txBody>
      </p:sp>
      <p:sp>
        <p:nvSpPr>
          <p:cNvPr id="22" name="TextBox 21"/>
          <p:cNvSpPr txBox="1"/>
          <p:nvPr/>
        </p:nvSpPr>
        <p:spPr>
          <a:xfrm>
            <a:off x="9411763" y="4746001"/>
            <a:ext cx="559279" cy="523220"/>
          </a:xfrm>
          <a:prstGeom prst="rect">
            <a:avLst/>
          </a:prstGeom>
          <a:noFill/>
        </p:spPr>
        <p:txBody>
          <a:bodyPr wrap="square" rtlCol="0">
            <a:spAutoFit/>
          </a:bodyPr>
          <a:lstStyle/>
          <a:p>
            <a:r>
              <a:rPr lang="en-US" sz="2800" dirty="0">
                <a:solidFill>
                  <a:schemeClr val="accent1"/>
                </a:solidFill>
                <a:latin typeface="Calibri" charset="0"/>
                <a:ea typeface="Calibri" charset="0"/>
                <a:cs typeface="Calibri" charset="0"/>
              </a:rPr>
              <a:t>x</a:t>
            </a:r>
          </a:p>
        </p:txBody>
      </p:sp>
      <p:sp>
        <p:nvSpPr>
          <p:cNvPr id="23" name="TextBox 22"/>
          <p:cNvSpPr txBox="1"/>
          <p:nvPr/>
        </p:nvSpPr>
        <p:spPr>
          <a:xfrm>
            <a:off x="2959924" y="1661716"/>
            <a:ext cx="559279" cy="523220"/>
          </a:xfrm>
          <a:prstGeom prst="rect">
            <a:avLst/>
          </a:prstGeom>
          <a:noFill/>
        </p:spPr>
        <p:txBody>
          <a:bodyPr wrap="square" rtlCol="0">
            <a:spAutoFit/>
          </a:bodyPr>
          <a:lstStyle/>
          <a:p>
            <a:r>
              <a:rPr lang="en-US" sz="2800" dirty="0">
                <a:solidFill>
                  <a:schemeClr val="accent1"/>
                </a:solidFill>
                <a:latin typeface="Calibri" charset="0"/>
                <a:ea typeface="Calibri" charset="0"/>
                <a:cs typeface="Calibri" charset="0"/>
              </a:rPr>
              <a:t>y</a:t>
            </a:r>
          </a:p>
        </p:txBody>
      </p:sp>
      <p:sp>
        <p:nvSpPr>
          <p:cNvPr id="41" name="Oval 25"/>
          <p:cNvSpPr>
            <a:spLocks noChangeArrowheads="1"/>
          </p:cNvSpPr>
          <p:nvPr/>
        </p:nvSpPr>
        <p:spPr bwMode="auto">
          <a:xfrm flipH="1">
            <a:off x="7250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2" name="Oval 26"/>
          <p:cNvSpPr>
            <a:spLocks noChangeArrowheads="1"/>
          </p:cNvSpPr>
          <p:nvPr/>
        </p:nvSpPr>
        <p:spPr bwMode="auto">
          <a:xfrm flipH="1">
            <a:off x="7402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3" name="Oval 27"/>
          <p:cNvSpPr>
            <a:spLocks noChangeArrowheads="1"/>
          </p:cNvSpPr>
          <p:nvPr/>
        </p:nvSpPr>
        <p:spPr bwMode="auto">
          <a:xfrm flipH="1">
            <a:off x="7555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4" name="Oval 28"/>
          <p:cNvSpPr>
            <a:spLocks noChangeArrowheads="1"/>
          </p:cNvSpPr>
          <p:nvPr/>
        </p:nvSpPr>
        <p:spPr bwMode="auto">
          <a:xfrm flipH="1">
            <a:off x="8545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5" name="Oval 29"/>
          <p:cNvSpPr>
            <a:spLocks noChangeArrowheads="1"/>
          </p:cNvSpPr>
          <p:nvPr/>
        </p:nvSpPr>
        <p:spPr bwMode="auto">
          <a:xfrm flipH="1">
            <a:off x="77077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6" name="Oval 30"/>
          <p:cNvSpPr>
            <a:spLocks noChangeArrowheads="1"/>
          </p:cNvSpPr>
          <p:nvPr/>
        </p:nvSpPr>
        <p:spPr bwMode="auto">
          <a:xfrm flipH="1">
            <a:off x="8926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7" name="Oval 31"/>
          <p:cNvSpPr>
            <a:spLocks noChangeArrowheads="1"/>
          </p:cNvSpPr>
          <p:nvPr/>
        </p:nvSpPr>
        <p:spPr bwMode="auto">
          <a:xfrm flipH="1">
            <a:off x="7098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8" name="Oval 32"/>
          <p:cNvSpPr>
            <a:spLocks noChangeArrowheads="1"/>
          </p:cNvSpPr>
          <p:nvPr/>
        </p:nvSpPr>
        <p:spPr bwMode="auto">
          <a:xfrm flipH="1">
            <a:off x="9307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9" name="Oval 33"/>
          <p:cNvSpPr>
            <a:spLocks noChangeArrowheads="1"/>
          </p:cNvSpPr>
          <p:nvPr/>
        </p:nvSpPr>
        <p:spPr bwMode="auto">
          <a:xfrm flipH="1">
            <a:off x="8012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0" name="Oval 34"/>
          <p:cNvSpPr>
            <a:spLocks noChangeArrowheads="1"/>
          </p:cNvSpPr>
          <p:nvPr/>
        </p:nvSpPr>
        <p:spPr bwMode="auto">
          <a:xfrm flipH="1">
            <a:off x="8241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1" name="Oval 35"/>
          <p:cNvSpPr>
            <a:spLocks noChangeArrowheads="1"/>
          </p:cNvSpPr>
          <p:nvPr/>
        </p:nvSpPr>
        <p:spPr bwMode="auto">
          <a:xfrm flipH="1">
            <a:off x="7860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2" name="Oval 36"/>
          <p:cNvSpPr>
            <a:spLocks noChangeArrowheads="1"/>
          </p:cNvSpPr>
          <p:nvPr/>
        </p:nvSpPr>
        <p:spPr bwMode="auto">
          <a:xfrm flipH="1">
            <a:off x="6793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3" name="Oval 37"/>
          <p:cNvSpPr>
            <a:spLocks noChangeArrowheads="1"/>
          </p:cNvSpPr>
          <p:nvPr/>
        </p:nvSpPr>
        <p:spPr bwMode="auto">
          <a:xfrm flipH="1">
            <a:off x="9536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4" name="Oval 38"/>
          <p:cNvSpPr>
            <a:spLocks noChangeArrowheads="1"/>
          </p:cNvSpPr>
          <p:nvPr/>
        </p:nvSpPr>
        <p:spPr bwMode="auto">
          <a:xfrm flipH="1">
            <a:off x="8698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5" name="Oval 39"/>
          <p:cNvSpPr>
            <a:spLocks noChangeArrowheads="1"/>
          </p:cNvSpPr>
          <p:nvPr/>
        </p:nvSpPr>
        <p:spPr bwMode="auto">
          <a:xfrm flipH="1">
            <a:off x="9079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6" name="Oval 40"/>
          <p:cNvSpPr>
            <a:spLocks noChangeArrowheads="1"/>
          </p:cNvSpPr>
          <p:nvPr/>
        </p:nvSpPr>
        <p:spPr bwMode="auto">
          <a:xfrm flipH="1">
            <a:off x="9155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7" name="Oval 41"/>
          <p:cNvSpPr>
            <a:spLocks noChangeArrowheads="1"/>
          </p:cNvSpPr>
          <p:nvPr/>
        </p:nvSpPr>
        <p:spPr bwMode="auto">
          <a:xfrm flipH="1">
            <a:off x="54217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8" name="Oval 43"/>
          <p:cNvSpPr>
            <a:spLocks noChangeArrowheads="1"/>
          </p:cNvSpPr>
          <p:nvPr/>
        </p:nvSpPr>
        <p:spPr bwMode="auto">
          <a:xfrm flipH="1">
            <a:off x="4735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9" name="Oval 12"/>
          <p:cNvSpPr>
            <a:spLocks noChangeArrowheads="1"/>
          </p:cNvSpPr>
          <p:nvPr/>
        </p:nvSpPr>
        <p:spPr bwMode="auto">
          <a:xfrm>
            <a:off x="40451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0" name="Oval 13"/>
          <p:cNvSpPr>
            <a:spLocks noChangeArrowheads="1"/>
          </p:cNvSpPr>
          <p:nvPr/>
        </p:nvSpPr>
        <p:spPr bwMode="auto">
          <a:xfrm>
            <a:off x="4121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1" name="Oval 14"/>
          <p:cNvSpPr>
            <a:spLocks noChangeArrowheads="1"/>
          </p:cNvSpPr>
          <p:nvPr/>
        </p:nvSpPr>
        <p:spPr bwMode="auto">
          <a:xfrm flipV="1">
            <a:off x="4197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2" name="Oval 15"/>
          <p:cNvSpPr>
            <a:spLocks noChangeArrowheads="1"/>
          </p:cNvSpPr>
          <p:nvPr/>
        </p:nvSpPr>
        <p:spPr bwMode="auto">
          <a:xfrm flipV="1">
            <a:off x="4502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3" name="Oval 16"/>
          <p:cNvSpPr>
            <a:spLocks noChangeArrowheads="1"/>
          </p:cNvSpPr>
          <p:nvPr/>
        </p:nvSpPr>
        <p:spPr bwMode="auto">
          <a:xfrm flipV="1">
            <a:off x="46547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4" name="Oval 17"/>
          <p:cNvSpPr>
            <a:spLocks noChangeArrowheads="1"/>
          </p:cNvSpPr>
          <p:nvPr/>
        </p:nvSpPr>
        <p:spPr bwMode="auto">
          <a:xfrm flipV="1">
            <a:off x="4883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5" name="Oval 18"/>
          <p:cNvSpPr>
            <a:spLocks noChangeArrowheads="1"/>
          </p:cNvSpPr>
          <p:nvPr/>
        </p:nvSpPr>
        <p:spPr bwMode="auto">
          <a:xfrm flipV="1">
            <a:off x="3816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6" name="Oval 19"/>
          <p:cNvSpPr>
            <a:spLocks noChangeArrowheads="1"/>
          </p:cNvSpPr>
          <p:nvPr/>
        </p:nvSpPr>
        <p:spPr bwMode="auto">
          <a:xfrm flipV="1">
            <a:off x="43499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7" name="Oval 20"/>
          <p:cNvSpPr>
            <a:spLocks noChangeArrowheads="1"/>
          </p:cNvSpPr>
          <p:nvPr/>
        </p:nvSpPr>
        <p:spPr bwMode="auto">
          <a:xfrm flipV="1">
            <a:off x="51881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8" name="Oval 21"/>
          <p:cNvSpPr>
            <a:spLocks noChangeArrowheads="1"/>
          </p:cNvSpPr>
          <p:nvPr/>
        </p:nvSpPr>
        <p:spPr bwMode="auto">
          <a:xfrm flipV="1">
            <a:off x="5340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9" name="Oval 22"/>
          <p:cNvSpPr>
            <a:spLocks noChangeArrowheads="1"/>
          </p:cNvSpPr>
          <p:nvPr/>
        </p:nvSpPr>
        <p:spPr bwMode="auto">
          <a:xfrm flipV="1">
            <a:off x="54929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0" name="Oval 23"/>
          <p:cNvSpPr>
            <a:spLocks noChangeArrowheads="1"/>
          </p:cNvSpPr>
          <p:nvPr/>
        </p:nvSpPr>
        <p:spPr bwMode="auto">
          <a:xfrm flipV="1">
            <a:off x="65597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1" name="Oval 24"/>
          <p:cNvSpPr>
            <a:spLocks noChangeArrowheads="1"/>
          </p:cNvSpPr>
          <p:nvPr/>
        </p:nvSpPr>
        <p:spPr bwMode="auto">
          <a:xfrm flipV="1">
            <a:off x="4959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2" name="Oval 42"/>
          <p:cNvSpPr>
            <a:spLocks noChangeArrowheads="1"/>
          </p:cNvSpPr>
          <p:nvPr/>
        </p:nvSpPr>
        <p:spPr bwMode="auto">
          <a:xfrm flipV="1">
            <a:off x="7931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3" name="Rectangle 2"/>
          <p:cNvSpPr txBox="1">
            <a:spLocks noChangeArrowheads="1"/>
          </p:cNvSpPr>
          <p:nvPr/>
        </p:nvSpPr>
        <p:spPr>
          <a:xfrm>
            <a:off x="393755" y="678100"/>
            <a:ext cx="77724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endParaRPr lang="en-US" altLang="en-US" dirty="0">
              <a:latin typeface="Calibri" charset="0"/>
              <a:ea typeface="Calibri" charset="0"/>
              <a:cs typeface="Calibri" charset="0"/>
            </a:endParaRPr>
          </a:p>
        </p:txBody>
      </p:sp>
      <p:sp>
        <p:nvSpPr>
          <p:cNvPr id="76" name="Freeform 75"/>
          <p:cNvSpPr>
            <a:spLocks/>
          </p:cNvSpPr>
          <p:nvPr/>
        </p:nvSpPr>
        <p:spPr bwMode="auto">
          <a:xfrm>
            <a:off x="5809534" y="2466370"/>
            <a:ext cx="3117372" cy="1445613"/>
          </a:xfrm>
          <a:custGeom>
            <a:avLst/>
            <a:gdLst>
              <a:gd name="T0" fmla="*/ 2536 w 2536"/>
              <a:gd name="T1" fmla="*/ 24 h 864"/>
              <a:gd name="T2" fmla="*/ 904 w 2536"/>
              <a:gd name="T3" fmla="*/ 120 h 864"/>
              <a:gd name="T4" fmla="*/ 136 w 2536"/>
              <a:gd name="T5" fmla="*/ 744 h 864"/>
              <a:gd name="T6" fmla="*/ 88 w 2536"/>
              <a:gd name="T7" fmla="*/ 840 h 864"/>
            </a:gdLst>
            <a:ahLst/>
            <a:cxnLst>
              <a:cxn ang="0">
                <a:pos x="T0" y="T1"/>
              </a:cxn>
              <a:cxn ang="0">
                <a:pos x="T2" y="T3"/>
              </a:cxn>
              <a:cxn ang="0">
                <a:pos x="T4" y="T5"/>
              </a:cxn>
              <a:cxn ang="0">
                <a:pos x="T6" y="T7"/>
              </a:cxn>
            </a:cxnLst>
            <a:rect l="0" t="0" r="r" b="b"/>
            <a:pathLst>
              <a:path w="2536" h="864">
                <a:moveTo>
                  <a:pt x="2536" y="24"/>
                </a:moveTo>
                <a:cubicBezTo>
                  <a:pt x="1920" y="12"/>
                  <a:pt x="1304" y="0"/>
                  <a:pt x="904" y="120"/>
                </a:cubicBezTo>
                <a:cubicBezTo>
                  <a:pt x="504" y="240"/>
                  <a:pt x="272" y="624"/>
                  <a:pt x="136" y="744"/>
                </a:cubicBezTo>
                <a:cubicBezTo>
                  <a:pt x="0" y="864"/>
                  <a:pt x="44" y="852"/>
                  <a:pt x="88" y="840"/>
                </a:cubicBezTo>
              </a:path>
            </a:pathLst>
          </a:custGeom>
          <a:noFill/>
          <a:ln w="88900" cap="flat" cmpd="sng">
            <a:solidFill>
              <a:schemeClr val="accent1"/>
            </a:solidFill>
            <a:prstDash val="solid"/>
            <a:bevel/>
            <a:headEnd type="triangle" w="sm" len="sm"/>
            <a:tailEnd type="none" w="sm" len="sm"/>
          </a:ln>
          <a:effectLst/>
        </p:spPr>
        <p:txBody>
          <a:bodyPr/>
          <a:lstStyle/>
          <a:p>
            <a:endParaRPr lang="en-US" dirty="0">
              <a:latin typeface="Calibri" charset="0"/>
              <a:ea typeface="Calibri" charset="0"/>
              <a:cs typeface="Calibri" charset="0"/>
            </a:endParaRPr>
          </a:p>
        </p:txBody>
      </p:sp>
      <p:sp>
        <p:nvSpPr>
          <p:cNvPr id="77" name="Freeform 76"/>
          <p:cNvSpPr>
            <a:spLocks/>
          </p:cNvSpPr>
          <p:nvPr/>
        </p:nvSpPr>
        <p:spPr bwMode="auto">
          <a:xfrm flipH="1" flipV="1">
            <a:off x="3444540" y="3460171"/>
            <a:ext cx="2734169" cy="1285829"/>
          </a:xfrm>
          <a:custGeom>
            <a:avLst/>
            <a:gdLst>
              <a:gd name="T0" fmla="*/ 2536 w 2536"/>
              <a:gd name="T1" fmla="*/ 24 h 864"/>
              <a:gd name="T2" fmla="*/ 904 w 2536"/>
              <a:gd name="T3" fmla="*/ 120 h 864"/>
              <a:gd name="T4" fmla="*/ 136 w 2536"/>
              <a:gd name="T5" fmla="*/ 744 h 864"/>
              <a:gd name="T6" fmla="*/ 88 w 2536"/>
              <a:gd name="T7" fmla="*/ 840 h 864"/>
            </a:gdLst>
            <a:ahLst/>
            <a:cxnLst>
              <a:cxn ang="0">
                <a:pos x="T0" y="T1"/>
              </a:cxn>
              <a:cxn ang="0">
                <a:pos x="T2" y="T3"/>
              </a:cxn>
              <a:cxn ang="0">
                <a:pos x="T4" y="T5"/>
              </a:cxn>
              <a:cxn ang="0">
                <a:pos x="T6" y="T7"/>
              </a:cxn>
            </a:cxnLst>
            <a:rect l="0" t="0" r="r" b="b"/>
            <a:pathLst>
              <a:path w="2536" h="864">
                <a:moveTo>
                  <a:pt x="2536" y="24"/>
                </a:moveTo>
                <a:cubicBezTo>
                  <a:pt x="1920" y="12"/>
                  <a:pt x="1304" y="0"/>
                  <a:pt x="904" y="120"/>
                </a:cubicBezTo>
                <a:cubicBezTo>
                  <a:pt x="504" y="240"/>
                  <a:pt x="272" y="624"/>
                  <a:pt x="136" y="744"/>
                </a:cubicBezTo>
                <a:cubicBezTo>
                  <a:pt x="0" y="864"/>
                  <a:pt x="44" y="852"/>
                  <a:pt x="88" y="840"/>
                </a:cubicBezTo>
              </a:path>
            </a:pathLst>
          </a:custGeom>
          <a:noFill/>
          <a:ln w="88900" cap="flat" cmpd="sng">
            <a:solidFill>
              <a:schemeClr val="accent1"/>
            </a:solidFill>
            <a:prstDash val="solid"/>
            <a:bevel/>
            <a:headEnd type="triangle" w="sm" len="sm"/>
            <a:tailEnd type="none" w="med" len="med"/>
          </a:ln>
          <a:effectLst/>
        </p:spPr>
        <p:txBody>
          <a:bodyPr/>
          <a:lstStyle/>
          <a:p>
            <a:endParaRPr lang="en-US" dirty="0">
              <a:latin typeface="Calibri" charset="0"/>
              <a:ea typeface="Calibri" charset="0"/>
              <a:cs typeface="Calibri" charset="0"/>
            </a:endParaRPr>
          </a:p>
        </p:txBody>
      </p:sp>
      <mc:AlternateContent xmlns:mc="http://schemas.openxmlformats.org/markup-compatibility/2006" xmlns:a14="http://schemas.microsoft.com/office/drawing/2010/main">
        <mc:Choice Requires="a14">
          <p:sp>
            <p:nvSpPr>
              <p:cNvPr id="78" name="Text Box 24"/>
              <p:cNvSpPr txBox="1">
                <a:spLocks noChangeArrowheads="1"/>
              </p:cNvSpPr>
              <p:nvPr/>
            </p:nvSpPr>
            <p:spPr bwMode="auto">
              <a:xfrm>
                <a:off x="6840454" y="3004511"/>
                <a:ext cx="4806114" cy="623504"/>
              </a:xfrm>
              <a:prstGeom prst="rect">
                <a:avLst/>
              </a:prstGeom>
              <a:solidFill>
                <a:schemeClr val="bg1"/>
              </a:solidFill>
              <a:ln>
                <a:noFill/>
              </a:ln>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altLang="en-US" i="1" smtClean="0">
                          <a:solidFill>
                            <a:schemeClr val="accent1"/>
                          </a:solidFill>
                          <a:latin typeface="Cambria Math" panose="02040503050406030204" pitchFamily="18" charset="0"/>
                          <a:ea typeface="Arial" charset="0"/>
                          <a:cs typeface="Arial" charset="0"/>
                        </a:rPr>
                        <m:t>𝑝</m:t>
                      </m:r>
                      <m:r>
                        <a:rPr lang="en-US" altLang="en-US" i="1" smtClean="0">
                          <a:solidFill>
                            <a:schemeClr val="accent1"/>
                          </a:solidFill>
                          <a:latin typeface="Cambria Math" panose="02040503050406030204" pitchFamily="18" charset="0"/>
                          <a:ea typeface="Arial" charset="0"/>
                          <a:cs typeface="Arial" charset="0"/>
                        </a:rPr>
                        <m:t>(</m:t>
                      </m:r>
                      <m:r>
                        <a:rPr lang="en-US" altLang="en-US" i="1" smtClean="0">
                          <a:solidFill>
                            <a:schemeClr val="accent1"/>
                          </a:solidFill>
                          <a:latin typeface="Cambria Math" panose="02040503050406030204" pitchFamily="18" charset="0"/>
                          <a:ea typeface="Arial" charset="0"/>
                          <a:cs typeface="Arial" charset="0"/>
                        </a:rPr>
                        <m:t>𝑝𝑎𝑠𝑠</m:t>
                      </m:r>
                      <m:r>
                        <a:rPr lang="en-US" altLang="en-US" i="1" smtClean="0">
                          <a:solidFill>
                            <a:schemeClr val="accent1"/>
                          </a:solidFill>
                          <a:latin typeface="Cambria Math" panose="02040503050406030204" pitchFamily="18" charset="0"/>
                          <a:ea typeface="Arial" charset="0"/>
                          <a:cs typeface="Arial" charset="0"/>
                        </a:rPr>
                        <m:t>)=</m:t>
                      </m:r>
                      <m:f>
                        <m:fPr>
                          <m:ctrlPr>
                            <a:rPr lang="en-US" altLang="en-US" i="1">
                              <a:solidFill>
                                <a:schemeClr val="accent1"/>
                              </a:solidFill>
                              <a:latin typeface="Cambria Math" panose="02040503050406030204" pitchFamily="18" charset="0"/>
                              <a:ea typeface="Cambria Math" panose="02040503050406030204" pitchFamily="18" charset="0"/>
                              <a:cs typeface="Arial" charset="0"/>
                            </a:rPr>
                          </m:ctrlPr>
                        </m:fPr>
                        <m:num>
                          <m:r>
                            <a:rPr lang="en-US" altLang="en-US" b="0" i="1" smtClean="0">
                              <a:solidFill>
                                <a:schemeClr val="accent1"/>
                              </a:solidFill>
                              <a:latin typeface="Cambria Math" panose="02040503050406030204" pitchFamily="18" charset="0"/>
                              <a:ea typeface="Cambria Math" panose="02040503050406030204" pitchFamily="18" charset="0"/>
                              <a:cs typeface="Arial" charset="0"/>
                            </a:rPr>
                            <m:t>1</m:t>
                          </m:r>
                        </m:num>
                        <m:den>
                          <m:r>
                            <a:rPr lang="en-US" altLang="en-US" i="1">
                              <a:solidFill>
                                <a:schemeClr val="accent1"/>
                              </a:solidFill>
                              <a:latin typeface="Cambria Math" panose="02040503050406030204" pitchFamily="18" charset="0"/>
                              <a:ea typeface="Cambria Math" panose="02040503050406030204" pitchFamily="18" charset="0"/>
                              <a:cs typeface="Arial" charset="0"/>
                            </a:rPr>
                            <m:t>1</m:t>
                          </m:r>
                          <m:r>
                            <a:rPr lang="en-US" altLang="en-US" b="0" i="1" smtClean="0">
                              <a:solidFill>
                                <a:schemeClr val="accent1"/>
                              </a:solidFill>
                              <a:latin typeface="Cambria Math" panose="02040503050406030204" pitchFamily="18" charset="0"/>
                              <a:ea typeface="Cambria Math" panose="02040503050406030204" pitchFamily="18" charset="0"/>
                              <a:cs typeface="Arial" charset="0"/>
                            </a:rPr>
                            <m:t>+</m:t>
                          </m:r>
                          <m:sSup>
                            <m:sSupPr>
                              <m:ctrlPr>
                                <a:rPr lang="en-US" altLang="en-US" i="1">
                                  <a:solidFill>
                                    <a:schemeClr val="accent1"/>
                                  </a:solidFill>
                                  <a:latin typeface="Cambria Math" panose="02040503050406030204" pitchFamily="18" charset="0"/>
                                  <a:ea typeface="Arial" charset="0"/>
                                  <a:cs typeface="Arial" charset="0"/>
                                </a:rPr>
                              </m:ctrlPr>
                            </m:sSupPr>
                            <m:e>
                              <m:r>
                                <a:rPr lang="en-US" altLang="en-US" i="1">
                                  <a:solidFill>
                                    <a:schemeClr val="accent1"/>
                                  </a:solidFill>
                                  <a:latin typeface="Cambria Math" panose="02040503050406030204" pitchFamily="18" charset="0"/>
                                  <a:ea typeface="Arial" charset="0"/>
                                  <a:cs typeface="Arial" charset="0"/>
                                </a:rPr>
                                <m:t>𝑒</m:t>
                              </m:r>
                            </m:e>
                            <m:sup>
                              <m:sSub>
                                <m:sSubPr>
                                  <m:ctrlPr>
                                    <a:rPr lang="en-US" altLang="en-US" i="1">
                                      <a:solidFill>
                                        <a:schemeClr val="accent1"/>
                                      </a:solidFill>
                                      <a:latin typeface="Cambria Math" panose="02040503050406030204" pitchFamily="18" charset="0"/>
                                      <a:ea typeface="Cambria Math" panose="02040503050406030204" pitchFamily="18" charset="0"/>
                                      <a:cs typeface="Arial" charset="0"/>
                                    </a:rPr>
                                  </m:ctrlPr>
                                </m:sSubPr>
                                <m:e>
                                  <m:r>
                                    <a:rPr lang="en-US" altLang="en-US" b="0" i="1" smtClean="0">
                                      <a:solidFill>
                                        <a:schemeClr val="accent1"/>
                                      </a:solidFill>
                                      <a:latin typeface="Cambria Math" panose="02040503050406030204" pitchFamily="18" charset="0"/>
                                      <a:ea typeface="Cambria Math" panose="02040503050406030204" pitchFamily="18" charset="0"/>
                                      <a:cs typeface="Arial" charset="0"/>
                                    </a:rPr>
                                    <m:t>−(</m:t>
                                  </m:r>
                                  <m:r>
                                    <a:rPr lang="en-US" altLang="en-US" i="1">
                                      <a:solidFill>
                                        <a:schemeClr val="accent1"/>
                                      </a:solidFill>
                                      <a:latin typeface="Cambria Math" panose="02040503050406030204" pitchFamily="18" charset="0"/>
                                      <a:ea typeface="Cambria Math" panose="02040503050406030204" pitchFamily="18" charset="0"/>
                                      <a:cs typeface="Arial" charset="0"/>
                                    </a:rPr>
                                    <m:t>𝛽</m:t>
                                  </m:r>
                                </m:e>
                                <m:sub>
                                  <m:r>
                                    <a:rPr lang="en-US" altLang="en-US" i="1">
                                      <a:solidFill>
                                        <a:schemeClr val="accent1"/>
                                      </a:solidFill>
                                      <a:latin typeface="Cambria Math" panose="02040503050406030204" pitchFamily="18" charset="0"/>
                                      <a:ea typeface="Cambria Math" panose="02040503050406030204" pitchFamily="18" charset="0"/>
                                      <a:cs typeface="Arial" charset="0"/>
                                    </a:rPr>
                                    <m:t>0</m:t>
                                  </m:r>
                                </m:sub>
                              </m:sSub>
                              <m:r>
                                <a:rPr lang="en-US" altLang="en-US" i="1">
                                  <a:solidFill>
                                    <a:schemeClr val="accent1"/>
                                  </a:solidFill>
                                  <a:latin typeface="Cambria Math" panose="02040503050406030204" pitchFamily="18" charset="0"/>
                                  <a:ea typeface="Cambria Math" panose="02040503050406030204" pitchFamily="18" charset="0"/>
                                  <a:cs typeface="Arial" charset="0"/>
                                </a:rPr>
                                <m:t>+</m:t>
                              </m:r>
                              <m:sSub>
                                <m:sSubPr>
                                  <m:ctrlPr>
                                    <a:rPr lang="en-US" altLang="en-US" i="1">
                                      <a:solidFill>
                                        <a:schemeClr val="accent1"/>
                                      </a:solidFill>
                                      <a:latin typeface="Cambria Math" panose="02040503050406030204" pitchFamily="18" charset="0"/>
                                      <a:ea typeface="Cambria Math" panose="02040503050406030204" pitchFamily="18" charset="0"/>
                                      <a:cs typeface="Arial" charset="0"/>
                                    </a:rPr>
                                  </m:ctrlPr>
                                </m:sSubPr>
                                <m:e>
                                  <m:r>
                                    <a:rPr lang="en-US" altLang="en-US" i="1">
                                      <a:solidFill>
                                        <a:schemeClr val="accent1"/>
                                      </a:solidFill>
                                      <a:latin typeface="Cambria Math" panose="02040503050406030204" pitchFamily="18" charset="0"/>
                                      <a:ea typeface="Cambria Math" panose="02040503050406030204" pitchFamily="18" charset="0"/>
                                      <a:cs typeface="Arial" charset="0"/>
                                    </a:rPr>
                                    <m:t>𝛽</m:t>
                                  </m:r>
                                </m:e>
                                <m:sub>
                                  <m:r>
                                    <a:rPr lang="en-US" altLang="en-US" i="1">
                                      <a:solidFill>
                                        <a:schemeClr val="accent1"/>
                                      </a:solidFill>
                                      <a:latin typeface="Cambria Math" panose="02040503050406030204" pitchFamily="18" charset="0"/>
                                      <a:ea typeface="Cambria Math" panose="02040503050406030204" pitchFamily="18" charset="0"/>
                                      <a:cs typeface="Arial" charset="0"/>
                                    </a:rPr>
                                    <m:t>1</m:t>
                                  </m:r>
                                </m:sub>
                              </m:sSub>
                              <m:r>
                                <a:rPr lang="en-US" altLang="en-US" i="1">
                                  <a:solidFill>
                                    <a:schemeClr val="accent1"/>
                                  </a:solidFill>
                                  <a:latin typeface="Cambria Math" panose="02040503050406030204" pitchFamily="18" charset="0"/>
                                  <a:ea typeface="Cambria Math" panose="02040503050406030204" pitchFamily="18" charset="0"/>
                                  <a:cs typeface="Arial" charset="0"/>
                                </a:rPr>
                                <m:t>∗</m:t>
                              </m:r>
                              <m:r>
                                <a:rPr lang="en-US" altLang="en-US" i="1">
                                  <a:solidFill>
                                    <a:schemeClr val="accent1"/>
                                  </a:solidFill>
                                  <a:latin typeface="Cambria Math" panose="02040503050406030204" pitchFamily="18" charset="0"/>
                                  <a:ea typeface="Cambria Math" panose="02040503050406030204" pitchFamily="18" charset="0"/>
                                  <a:cs typeface="Arial" charset="0"/>
                                </a:rPr>
                                <m:t>h𝑜𝑢𝑟𝑠</m:t>
                              </m:r>
                              <m:r>
                                <a:rPr lang="en-US" altLang="en-US" i="1">
                                  <a:solidFill>
                                    <a:schemeClr val="accent1"/>
                                  </a:solidFill>
                                  <a:latin typeface="Cambria Math" panose="02040503050406030204" pitchFamily="18" charset="0"/>
                                  <a:ea typeface="Cambria Math" panose="02040503050406030204" pitchFamily="18" charset="0"/>
                                  <a:cs typeface="Arial" charset="0"/>
                                </a:rPr>
                                <m:t> </m:t>
                              </m:r>
                              <m:r>
                                <a:rPr lang="en-US" altLang="en-US" i="1">
                                  <a:solidFill>
                                    <a:schemeClr val="accent1"/>
                                  </a:solidFill>
                                  <a:latin typeface="Cambria Math" panose="02040503050406030204" pitchFamily="18" charset="0"/>
                                  <a:ea typeface="Cambria Math" panose="02040503050406030204" pitchFamily="18" charset="0"/>
                                  <a:cs typeface="Arial" charset="0"/>
                                </a:rPr>
                                <m:t>𝑜𝑓</m:t>
                              </m:r>
                              <m:r>
                                <a:rPr lang="en-US" altLang="en-US" i="1">
                                  <a:solidFill>
                                    <a:schemeClr val="accent1"/>
                                  </a:solidFill>
                                  <a:latin typeface="Cambria Math" panose="02040503050406030204" pitchFamily="18" charset="0"/>
                                  <a:ea typeface="Cambria Math" panose="02040503050406030204" pitchFamily="18" charset="0"/>
                                  <a:cs typeface="Arial" charset="0"/>
                                </a:rPr>
                                <m:t> </m:t>
                              </m:r>
                              <m:r>
                                <a:rPr lang="en-US" altLang="en-US" i="1">
                                  <a:solidFill>
                                    <a:schemeClr val="accent1"/>
                                  </a:solidFill>
                                  <a:latin typeface="Cambria Math" panose="02040503050406030204" pitchFamily="18" charset="0"/>
                                  <a:ea typeface="Cambria Math" panose="02040503050406030204" pitchFamily="18" charset="0"/>
                                  <a:cs typeface="Arial" charset="0"/>
                                </a:rPr>
                                <m:t>𝑠𝑡𝑢𝑑𝑦𝑖𝑛𝑔</m:t>
                              </m:r>
                              <m:r>
                                <a:rPr lang="en-US" altLang="en-US" b="0" i="1" smtClean="0">
                                  <a:solidFill>
                                    <a:schemeClr val="accent1"/>
                                  </a:solidFill>
                                  <a:latin typeface="Cambria Math" panose="02040503050406030204" pitchFamily="18" charset="0"/>
                                  <a:ea typeface="Cambria Math" panose="02040503050406030204" pitchFamily="18" charset="0"/>
                                  <a:cs typeface="Arial" charset="0"/>
                                </a:rPr>
                                <m:t>)</m:t>
                              </m:r>
                            </m:sup>
                          </m:sSup>
                        </m:den>
                      </m:f>
                    </m:oMath>
                  </m:oMathPara>
                </a14:m>
                <a:endParaRPr lang="en-US" altLang="en-US" dirty="0">
                  <a:solidFill>
                    <a:schemeClr val="accent1"/>
                  </a:solidFill>
                  <a:latin typeface="Calibri" charset="0"/>
                  <a:ea typeface="Calibri" charset="0"/>
                  <a:cs typeface="Calibri" charset="0"/>
                </a:endParaRPr>
              </a:p>
            </p:txBody>
          </p:sp>
        </mc:Choice>
        <mc:Fallback xmlns="">
          <p:sp>
            <p:nvSpPr>
              <p:cNvPr id="78" name="Text Box 24"/>
              <p:cNvSpPr txBox="1">
                <a:spLocks noRot="1" noChangeAspect="1" noMove="1" noResize="1" noEditPoints="1" noAdjustHandles="1" noChangeArrowheads="1" noChangeShapeType="1" noTextEdit="1"/>
              </p:cNvSpPr>
              <p:nvPr/>
            </p:nvSpPr>
            <p:spPr bwMode="auto">
              <a:xfrm>
                <a:off x="6840454" y="3004511"/>
                <a:ext cx="4806114" cy="623504"/>
              </a:xfrm>
              <a:prstGeom prst="rect">
                <a:avLst/>
              </a:prstGeom>
              <a:blipFill>
                <a:blip r:embed="rId2"/>
                <a:stretch>
                  <a:fillRect b="-2000"/>
                </a:stretch>
              </a:blipFill>
              <a:ln>
                <a:noFill/>
              </a:ln>
              <a:effectLst/>
            </p:spPr>
            <p:txBody>
              <a:bodyPr/>
              <a:lstStyle/>
              <a:p>
                <a:r>
                  <a:rPr lang="en-US">
                    <a:noFill/>
                  </a:rPr>
                  <a:t> </a:t>
                </a:r>
              </a:p>
            </p:txBody>
          </p:sp>
        </mc:Fallback>
      </mc:AlternateContent>
      <p:sp>
        <p:nvSpPr>
          <p:cNvPr id="79" name="Rectangle 2"/>
          <p:cNvSpPr txBox="1">
            <a:spLocks noChangeArrowheads="1"/>
          </p:cNvSpPr>
          <p:nvPr/>
        </p:nvSpPr>
        <p:spPr>
          <a:xfrm>
            <a:off x="463709" y="694616"/>
            <a:ext cx="77724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r>
              <a:rPr lang="en-US" altLang="en-US" dirty="0">
                <a:latin typeface="Calibri" charset="0"/>
                <a:ea typeface="Calibri" charset="0"/>
                <a:cs typeface="Calibri" charset="0"/>
              </a:rPr>
              <a:t>Logistic Regression</a:t>
            </a:r>
          </a:p>
        </p:txBody>
      </p:sp>
      <p:sp>
        <p:nvSpPr>
          <p:cNvPr id="80" name="TextBox 79"/>
          <p:cNvSpPr txBox="1"/>
          <p:nvPr/>
        </p:nvSpPr>
        <p:spPr>
          <a:xfrm>
            <a:off x="5421706" y="5090160"/>
            <a:ext cx="3276600" cy="369332"/>
          </a:xfrm>
          <a:prstGeom prst="rect">
            <a:avLst/>
          </a:prstGeom>
          <a:noFill/>
        </p:spPr>
        <p:txBody>
          <a:bodyPr wrap="square" rtlCol="0">
            <a:spAutoFit/>
          </a:bodyPr>
          <a:lstStyle/>
          <a:p>
            <a:r>
              <a:rPr lang="en-US" dirty="0">
                <a:solidFill>
                  <a:schemeClr val="accent1"/>
                </a:solidFill>
              </a:rPr>
              <a:t>Hours of Studying</a:t>
            </a:r>
          </a:p>
        </p:txBody>
      </p:sp>
      <p:sp>
        <p:nvSpPr>
          <p:cNvPr id="81" name="TextBox 80"/>
          <p:cNvSpPr txBox="1"/>
          <p:nvPr/>
        </p:nvSpPr>
        <p:spPr>
          <a:xfrm>
            <a:off x="1308155" y="3200232"/>
            <a:ext cx="3276600" cy="369332"/>
          </a:xfrm>
          <a:prstGeom prst="rect">
            <a:avLst/>
          </a:prstGeom>
          <a:noFill/>
        </p:spPr>
        <p:txBody>
          <a:bodyPr wrap="square" rtlCol="0">
            <a:spAutoFit/>
          </a:bodyPr>
          <a:lstStyle/>
          <a:p>
            <a:r>
              <a:rPr lang="en-US">
                <a:solidFill>
                  <a:schemeClr val="accent1"/>
                </a:solidFill>
              </a:rPr>
              <a:t>Passed Exam?</a:t>
            </a:r>
            <a:endParaRPr lang="en-US" dirty="0">
              <a:solidFill>
                <a:schemeClr val="accent1"/>
              </a:solidFill>
            </a:endParaRPr>
          </a:p>
        </p:txBody>
      </p:sp>
    </p:spTree>
    <p:extLst>
      <p:ext uri="{BB962C8B-B14F-4D97-AF65-F5344CB8AC3E}">
        <p14:creationId xmlns:p14="http://schemas.microsoft.com/office/powerpoint/2010/main" val="341277658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3379BF-03D7-FD40-A72F-B02E10702B60}"/>
              </a:ext>
            </a:extLst>
          </p:cNvPr>
          <p:cNvPicPr>
            <a:picLocks noChangeAspect="1"/>
          </p:cNvPicPr>
          <p:nvPr/>
        </p:nvPicPr>
        <p:blipFill>
          <a:blip r:embed="rId2"/>
          <a:stretch>
            <a:fillRect/>
          </a:stretch>
        </p:blipFill>
        <p:spPr>
          <a:xfrm>
            <a:off x="5546035" y="1998299"/>
            <a:ext cx="6049065" cy="2653938"/>
          </a:xfrm>
          <a:prstGeom prst="rect">
            <a:avLst/>
          </a:prstGeom>
        </p:spPr>
      </p:pic>
      <p:sp>
        <p:nvSpPr>
          <p:cNvPr id="2" name="Title 1"/>
          <p:cNvSpPr>
            <a:spLocks noGrp="1"/>
          </p:cNvSpPr>
          <p:nvPr>
            <p:ph type="title"/>
          </p:nvPr>
        </p:nvSpPr>
        <p:spPr/>
        <p:txBody>
          <a:bodyPr/>
          <a:lstStyle/>
          <a:p>
            <a:r>
              <a:rPr lang="en-US" dirty="0">
                <a:latin typeface="Calibri" charset="0"/>
                <a:ea typeface="Calibri" charset="0"/>
                <a:cs typeface="Calibri" charset="0"/>
              </a:rPr>
              <a:t>Logistic Regression Classification</a:t>
            </a:r>
          </a:p>
        </p:txBody>
      </p:sp>
      <p:sp>
        <p:nvSpPr>
          <p:cNvPr id="4" name="Slide Number Placeholder 3"/>
          <p:cNvSpPr>
            <a:spLocks noGrp="1"/>
          </p:cNvSpPr>
          <p:nvPr>
            <p:ph type="sldNum" sz="quarter" idx="12"/>
          </p:nvPr>
        </p:nvSpPr>
        <p:spPr/>
        <p:txBody>
          <a:bodyPr/>
          <a:lstStyle/>
          <a:p>
            <a:fld id="{5ACD0CF0-90CC-9C41-A77B-2776398A8C8B}" type="slidenum">
              <a:rPr lang="en-US" smtClean="0">
                <a:latin typeface="Calibri" charset="0"/>
                <a:ea typeface="Calibri" charset="0"/>
                <a:cs typeface="Calibri" charset="0"/>
              </a:rPr>
              <a:pPr/>
              <a:t>158</a:t>
            </a:fld>
            <a:endParaRPr lang="en-US" dirty="0">
              <a:latin typeface="Calibri" charset="0"/>
              <a:ea typeface="Calibri" charset="0"/>
              <a:cs typeface="Calibri" charset="0"/>
            </a:endParaRPr>
          </a:p>
        </p:txBody>
      </p:sp>
      <p:sp>
        <p:nvSpPr>
          <p:cNvPr id="73" name="Rectangle 2"/>
          <p:cNvSpPr txBox="1">
            <a:spLocks noChangeArrowheads="1"/>
          </p:cNvSpPr>
          <p:nvPr/>
        </p:nvSpPr>
        <p:spPr>
          <a:xfrm>
            <a:off x="393755" y="678100"/>
            <a:ext cx="77724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endParaRPr lang="en-US" altLang="en-US" dirty="0">
              <a:latin typeface="Calibri" charset="0"/>
              <a:ea typeface="Calibri" charset="0"/>
              <a:cs typeface="Calibri" charset="0"/>
            </a:endParaRPr>
          </a:p>
        </p:txBody>
      </p:sp>
      <mc:AlternateContent xmlns:mc="http://schemas.openxmlformats.org/markup-compatibility/2006" xmlns:a14="http://schemas.microsoft.com/office/drawing/2010/main">
        <mc:Choice Requires="a14">
          <p:sp>
            <p:nvSpPr>
              <p:cNvPr id="74" name="Content Placeholder 2">
                <a:extLst>
                  <a:ext uri="{FF2B5EF4-FFF2-40B4-BE49-F238E27FC236}">
                    <a16:creationId xmlns:a16="http://schemas.microsoft.com/office/drawing/2014/main" id="{C78EAF43-13A0-2948-950D-4AFC8EA8639E}"/>
                  </a:ext>
                </a:extLst>
              </p:cNvPr>
              <p:cNvSpPr>
                <a:spLocks noGrp="1"/>
              </p:cNvSpPr>
              <p:nvPr>
                <p:ph idx="1"/>
              </p:nvPr>
            </p:nvSpPr>
            <p:spPr>
              <a:xfrm>
                <a:off x="80555" y="1066868"/>
                <a:ext cx="5907763" cy="4351338"/>
              </a:xfrm>
            </p:spPr>
            <p:txBody>
              <a:bodyPr>
                <a:normAutofit/>
              </a:bodyPr>
              <a:lstStyle/>
              <a:p>
                <a:pPr>
                  <a:spcBef>
                    <a:spcPct val="50000"/>
                  </a:spcBef>
                  <a:defRPr/>
                </a:pPr>
                <a:r>
                  <a:rPr lang="en-US" altLang="en-US" sz="2000" dirty="0">
                    <a:ea typeface="Arial" charset="0"/>
                    <a:cs typeface="Arial" charset="0"/>
                  </a:rPr>
                  <a:t>Note that the probability of passing is now between 0 and 1</a:t>
                </a:r>
              </a:p>
              <a:p>
                <a:pPr lvl="1">
                  <a:spcBef>
                    <a:spcPct val="50000"/>
                  </a:spcBef>
                  <a:defRPr/>
                </a:pPr>
                <a14:m>
                  <m:oMath xmlns:m="http://schemas.openxmlformats.org/officeDocument/2006/math">
                    <m:r>
                      <a:rPr lang="en-US" altLang="en-US" sz="1600" i="1">
                        <a:latin typeface="Cambria Math" panose="02040503050406030204" pitchFamily="18" charset="0"/>
                        <a:ea typeface="Arial" charset="0"/>
                        <a:cs typeface="Arial" charset="0"/>
                      </a:rPr>
                      <m:t>0</m:t>
                    </m:r>
                    <m:r>
                      <a:rPr lang="en-US" altLang="en-US" sz="1600" i="1">
                        <a:latin typeface="Cambria Math" panose="02040503050406030204" pitchFamily="18" charset="0"/>
                        <a:ea typeface="Cambria Math" panose="02040503050406030204" pitchFamily="18" charset="0"/>
                        <a:cs typeface="Arial" charset="0"/>
                      </a:rPr>
                      <m:t>≤</m:t>
                    </m:r>
                    <m:r>
                      <a:rPr lang="en-US" altLang="en-US" sz="1600" i="1">
                        <a:latin typeface="Cambria Math" panose="02040503050406030204" pitchFamily="18" charset="0"/>
                        <a:ea typeface="Cambria Math" panose="02040503050406030204" pitchFamily="18" charset="0"/>
                        <a:cs typeface="Arial" charset="0"/>
                      </a:rPr>
                      <m:t>𝑝</m:t>
                    </m:r>
                    <m:r>
                      <a:rPr lang="en-US" altLang="en-US" sz="1600" i="1">
                        <a:latin typeface="Cambria Math" panose="02040503050406030204" pitchFamily="18" charset="0"/>
                        <a:ea typeface="Cambria Math" panose="02040503050406030204" pitchFamily="18" charset="0"/>
                        <a:cs typeface="Arial" charset="0"/>
                      </a:rPr>
                      <m:t>≤1</m:t>
                    </m:r>
                  </m:oMath>
                </a14:m>
                <a:endParaRPr lang="en-US" altLang="en-US" sz="1600" dirty="0">
                  <a:ea typeface="Arial" charset="0"/>
                  <a:cs typeface="Arial" charset="0"/>
                </a:endParaRPr>
              </a:p>
              <a:p>
                <a:pPr>
                  <a:spcBef>
                    <a:spcPct val="50000"/>
                  </a:spcBef>
                  <a:defRPr/>
                </a:pPr>
                <a:r>
                  <a:rPr lang="en-US" altLang="en-US" sz="2000" dirty="0">
                    <a:ea typeface="Arial" charset="0"/>
                    <a:cs typeface="Arial" charset="0"/>
                  </a:rPr>
                  <a:t>We now have a continuous function</a:t>
                </a:r>
              </a:p>
              <a:p>
                <a:pPr>
                  <a:spcBef>
                    <a:spcPct val="50000"/>
                  </a:spcBef>
                  <a:defRPr/>
                </a:pPr>
                <a:r>
                  <a:rPr lang="en-US" altLang="en-US" sz="2000" dirty="0">
                    <a:ea typeface="Arial" charset="0"/>
                    <a:cs typeface="Arial" charset="0"/>
                  </a:rPr>
                  <a:t>As study-hours approach 0, the probability of passing goes (asymptotically) to zero</a:t>
                </a:r>
              </a:p>
              <a:p>
                <a:pPr>
                  <a:spcBef>
                    <a:spcPct val="50000"/>
                  </a:spcBef>
                  <a:defRPr/>
                </a:pPr>
                <a:r>
                  <a:rPr lang="en-US" altLang="en-US" sz="2000" dirty="0">
                    <a:ea typeface="Arial" charset="0"/>
                    <a:cs typeface="Arial" charset="0"/>
                  </a:rPr>
                  <a:t>As study-hours approach infinity, probability of passing goes (asymptotically)  to 1</a:t>
                </a:r>
              </a:p>
            </p:txBody>
          </p:sp>
        </mc:Choice>
        <mc:Fallback xmlns="">
          <p:sp>
            <p:nvSpPr>
              <p:cNvPr id="74" name="Content Placeholder 2">
                <a:extLst>
                  <a:ext uri="{FF2B5EF4-FFF2-40B4-BE49-F238E27FC236}">
                    <a16:creationId xmlns:a16="http://schemas.microsoft.com/office/drawing/2014/main" id="{C78EAF43-13A0-2948-950D-4AFC8EA8639E}"/>
                  </a:ext>
                </a:extLst>
              </p:cNvPr>
              <p:cNvSpPr>
                <a:spLocks noGrp="1" noRot="1" noChangeAspect="1" noMove="1" noResize="1" noEditPoints="1" noAdjustHandles="1" noChangeArrowheads="1" noChangeShapeType="1" noTextEdit="1"/>
              </p:cNvSpPr>
              <p:nvPr>
                <p:ph idx="1"/>
              </p:nvPr>
            </p:nvSpPr>
            <p:spPr>
              <a:xfrm>
                <a:off x="80555" y="1066868"/>
                <a:ext cx="5907763" cy="4351338"/>
              </a:xfrm>
              <a:blipFill>
                <a:blip r:embed="rId3"/>
                <a:stretch>
                  <a:fillRect l="-642" t="-1749" r="-1499"/>
                </a:stretch>
              </a:blipFill>
            </p:spPr>
            <p:txBody>
              <a:bodyPr/>
              <a:lstStyle/>
              <a:p>
                <a:r>
                  <a:rPr lang="en-US">
                    <a:noFill/>
                  </a:rPr>
                  <a:t> </a:t>
                </a:r>
              </a:p>
            </p:txBody>
          </p:sp>
        </mc:Fallback>
      </mc:AlternateContent>
    </p:spTree>
    <p:extLst>
      <p:ext uri="{BB962C8B-B14F-4D97-AF65-F5344CB8AC3E}">
        <p14:creationId xmlns:p14="http://schemas.microsoft.com/office/powerpoint/2010/main" val="373383467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Calibri" charset="0"/>
                <a:cs typeface="Calibri" charset="0"/>
              </a:rPr>
              <a:t>Logistic Regression Classification</a:t>
            </a:r>
          </a:p>
        </p:txBody>
      </p:sp>
      <p:sp>
        <p:nvSpPr>
          <p:cNvPr id="4" name="Slide Number Placeholder 3"/>
          <p:cNvSpPr>
            <a:spLocks noGrp="1"/>
          </p:cNvSpPr>
          <p:nvPr>
            <p:ph type="sldNum" sz="quarter" idx="12"/>
          </p:nvPr>
        </p:nvSpPr>
        <p:spPr/>
        <p:txBody>
          <a:bodyPr/>
          <a:lstStyle/>
          <a:p>
            <a:fld id="{5ACD0CF0-90CC-9C41-A77B-2776398A8C8B}" type="slidenum">
              <a:rPr lang="en-US" smtClean="0">
                <a:latin typeface="Calibri" charset="0"/>
                <a:ea typeface="Calibri" charset="0"/>
                <a:cs typeface="Calibri" charset="0"/>
              </a:rPr>
              <a:pPr/>
              <a:t>159</a:t>
            </a:fld>
            <a:endParaRPr lang="en-US" dirty="0">
              <a:latin typeface="Calibri" charset="0"/>
              <a:ea typeface="Calibri" charset="0"/>
              <a:cs typeface="Calibri" charset="0"/>
            </a:endParaRPr>
          </a:p>
        </p:txBody>
      </p:sp>
      <p:sp>
        <p:nvSpPr>
          <p:cNvPr id="6" name="Line 3"/>
          <p:cNvSpPr>
            <a:spLocks noChangeShapeType="1"/>
          </p:cNvSpPr>
          <p:nvPr/>
        </p:nvSpPr>
        <p:spPr bwMode="auto">
          <a:xfrm>
            <a:off x="3366803" y="1650048"/>
            <a:ext cx="0" cy="4267200"/>
          </a:xfrm>
          <a:prstGeom prst="line">
            <a:avLst/>
          </a:prstGeom>
          <a:noFill/>
          <a:ln w="76200">
            <a:solidFill>
              <a:schemeClr val="accent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7" name="Line 4"/>
          <p:cNvSpPr>
            <a:spLocks noChangeShapeType="1"/>
          </p:cNvSpPr>
          <p:nvPr/>
        </p:nvSpPr>
        <p:spPr bwMode="auto">
          <a:xfrm>
            <a:off x="2833403" y="4774248"/>
            <a:ext cx="6858000" cy="0"/>
          </a:xfrm>
          <a:prstGeom prst="line">
            <a:avLst/>
          </a:prstGeom>
          <a:noFill/>
          <a:ln w="76200">
            <a:solidFill>
              <a:schemeClr val="accent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8" name="Line 5"/>
          <p:cNvSpPr>
            <a:spLocks noChangeShapeType="1"/>
          </p:cNvSpPr>
          <p:nvPr/>
        </p:nvSpPr>
        <p:spPr bwMode="auto">
          <a:xfrm flipV="1">
            <a:off x="3366802" y="2449854"/>
            <a:ext cx="6324601" cy="16515"/>
          </a:xfrm>
          <a:prstGeom prst="line">
            <a:avLst/>
          </a:prstGeom>
          <a:noFill/>
          <a:ln w="28575">
            <a:solidFill>
              <a:schemeClr val="bg2">
                <a:lumMod val="90000"/>
              </a:schemeClr>
            </a:solidFill>
            <a:prstDash val="sys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9" name="Text Box 7"/>
          <p:cNvSpPr txBox="1">
            <a:spLocks noChangeArrowheads="1"/>
          </p:cNvSpPr>
          <p:nvPr/>
        </p:nvSpPr>
        <p:spPr bwMode="auto">
          <a:xfrm>
            <a:off x="2376203" y="4550411"/>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b="1" dirty="0">
                <a:solidFill>
                  <a:schemeClr val="accent1"/>
                </a:solidFill>
                <a:latin typeface="Calibri" charset="0"/>
                <a:ea typeface="Calibri" charset="0"/>
                <a:cs typeface="Calibri" charset="0"/>
              </a:rPr>
              <a:t>0</a:t>
            </a:r>
          </a:p>
        </p:txBody>
      </p:sp>
      <p:sp>
        <p:nvSpPr>
          <p:cNvPr id="10" name="Text Box 8"/>
          <p:cNvSpPr txBox="1">
            <a:spLocks noChangeArrowheads="1"/>
          </p:cNvSpPr>
          <p:nvPr/>
        </p:nvSpPr>
        <p:spPr bwMode="auto">
          <a:xfrm>
            <a:off x="2374044" y="2237770"/>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b="1" dirty="0">
                <a:solidFill>
                  <a:schemeClr val="accent1"/>
                </a:solidFill>
                <a:latin typeface="Calibri" charset="0"/>
                <a:ea typeface="Calibri" charset="0"/>
                <a:cs typeface="Calibri" charset="0"/>
              </a:rPr>
              <a:t>1</a:t>
            </a:r>
          </a:p>
        </p:txBody>
      </p:sp>
      <p:sp>
        <p:nvSpPr>
          <p:cNvPr id="20" name="TextBox 19"/>
          <p:cNvSpPr txBox="1"/>
          <p:nvPr/>
        </p:nvSpPr>
        <p:spPr>
          <a:xfrm>
            <a:off x="3104336" y="3411115"/>
            <a:ext cx="184731" cy="369332"/>
          </a:xfrm>
          <a:prstGeom prst="rect">
            <a:avLst/>
          </a:prstGeom>
          <a:noFill/>
        </p:spPr>
        <p:txBody>
          <a:bodyPr wrap="none" rtlCol="0">
            <a:spAutoFit/>
          </a:bodyPr>
          <a:lstStyle/>
          <a:p>
            <a:endParaRPr lang="en-US" dirty="0">
              <a:latin typeface="Calibri" charset="0"/>
              <a:ea typeface="Calibri" charset="0"/>
              <a:cs typeface="Calibri" charset="0"/>
            </a:endParaRPr>
          </a:p>
        </p:txBody>
      </p:sp>
      <p:sp>
        <p:nvSpPr>
          <p:cNvPr id="22" name="TextBox 21"/>
          <p:cNvSpPr txBox="1"/>
          <p:nvPr/>
        </p:nvSpPr>
        <p:spPr>
          <a:xfrm>
            <a:off x="9411763" y="4746001"/>
            <a:ext cx="559279" cy="523220"/>
          </a:xfrm>
          <a:prstGeom prst="rect">
            <a:avLst/>
          </a:prstGeom>
          <a:noFill/>
        </p:spPr>
        <p:txBody>
          <a:bodyPr wrap="square" rtlCol="0">
            <a:spAutoFit/>
          </a:bodyPr>
          <a:lstStyle/>
          <a:p>
            <a:r>
              <a:rPr lang="en-US" sz="2800" dirty="0">
                <a:solidFill>
                  <a:schemeClr val="accent1"/>
                </a:solidFill>
                <a:latin typeface="Calibri" charset="0"/>
                <a:ea typeface="Calibri" charset="0"/>
                <a:cs typeface="Calibri" charset="0"/>
              </a:rPr>
              <a:t>x</a:t>
            </a:r>
          </a:p>
        </p:txBody>
      </p:sp>
      <p:sp>
        <p:nvSpPr>
          <p:cNvPr id="23" name="TextBox 22"/>
          <p:cNvSpPr txBox="1"/>
          <p:nvPr/>
        </p:nvSpPr>
        <p:spPr>
          <a:xfrm>
            <a:off x="2959924" y="1661716"/>
            <a:ext cx="559279" cy="523220"/>
          </a:xfrm>
          <a:prstGeom prst="rect">
            <a:avLst/>
          </a:prstGeom>
          <a:noFill/>
        </p:spPr>
        <p:txBody>
          <a:bodyPr wrap="square" rtlCol="0">
            <a:spAutoFit/>
          </a:bodyPr>
          <a:lstStyle/>
          <a:p>
            <a:r>
              <a:rPr lang="en-US" sz="2800" dirty="0">
                <a:solidFill>
                  <a:schemeClr val="accent1"/>
                </a:solidFill>
                <a:latin typeface="Calibri" charset="0"/>
                <a:ea typeface="Calibri" charset="0"/>
                <a:cs typeface="Calibri" charset="0"/>
              </a:rPr>
              <a:t>y</a:t>
            </a:r>
          </a:p>
        </p:txBody>
      </p:sp>
      <p:sp>
        <p:nvSpPr>
          <p:cNvPr id="41" name="Oval 25"/>
          <p:cNvSpPr>
            <a:spLocks noChangeArrowheads="1"/>
          </p:cNvSpPr>
          <p:nvPr/>
        </p:nvSpPr>
        <p:spPr bwMode="auto">
          <a:xfrm flipH="1">
            <a:off x="7250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2" name="Oval 26"/>
          <p:cNvSpPr>
            <a:spLocks noChangeArrowheads="1"/>
          </p:cNvSpPr>
          <p:nvPr/>
        </p:nvSpPr>
        <p:spPr bwMode="auto">
          <a:xfrm flipH="1">
            <a:off x="7402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3" name="Oval 27"/>
          <p:cNvSpPr>
            <a:spLocks noChangeArrowheads="1"/>
          </p:cNvSpPr>
          <p:nvPr/>
        </p:nvSpPr>
        <p:spPr bwMode="auto">
          <a:xfrm flipH="1">
            <a:off x="7555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4" name="Oval 28"/>
          <p:cNvSpPr>
            <a:spLocks noChangeArrowheads="1"/>
          </p:cNvSpPr>
          <p:nvPr/>
        </p:nvSpPr>
        <p:spPr bwMode="auto">
          <a:xfrm flipH="1">
            <a:off x="8545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5" name="Oval 29"/>
          <p:cNvSpPr>
            <a:spLocks noChangeArrowheads="1"/>
          </p:cNvSpPr>
          <p:nvPr/>
        </p:nvSpPr>
        <p:spPr bwMode="auto">
          <a:xfrm flipH="1">
            <a:off x="77077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6" name="Oval 30"/>
          <p:cNvSpPr>
            <a:spLocks noChangeArrowheads="1"/>
          </p:cNvSpPr>
          <p:nvPr/>
        </p:nvSpPr>
        <p:spPr bwMode="auto">
          <a:xfrm flipH="1">
            <a:off x="8926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7" name="Oval 31"/>
          <p:cNvSpPr>
            <a:spLocks noChangeArrowheads="1"/>
          </p:cNvSpPr>
          <p:nvPr/>
        </p:nvSpPr>
        <p:spPr bwMode="auto">
          <a:xfrm flipH="1">
            <a:off x="7098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8" name="Oval 32"/>
          <p:cNvSpPr>
            <a:spLocks noChangeArrowheads="1"/>
          </p:cNvSpPr>
          <p:nvPr/>
        </p:nvSpPr>
        <p:spPr bwMode="auto">
          <a:xfrm flipH="1">
            <a:off x="9307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9" name="Oval 33"/>
          <p:cNvSpPr>
            <a:spLocks noChangeArrowheads="1"/>
          </p:cNvSpPr>
          <p:nvPr/>
        </p:nvSpPr>
        <p:spPr bwMode="auto">
          <a:xfrm flipH="1">
            <a:off x="8012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0" name="Oval 34"/>
          <p:cNvSpPr>
            <a:spLocks noChangeArrowheads="1"/>
          </p:cNvSpPr>
          <p:nvPr/>
        </p:nvSpPr>
        <p:spPr bwMode="auto">
          <a:xfrm flipH="1">
            <a:off x="8241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1" name="Oval 35"/>
          <p:cNvSpPr>
            <a:spLocks noChangeArrowheads="1"/>
          </p:cNvSpPr>
          <p:nvPr/>
        </p:nvSpPr>
        <p:spPr bwMode="auto">
          <a:xfrm flipH="1">
            <a:off x="7860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2" name="Oval 36"/>
          <p:cNvSpPr>
            <a:spLocks noChangeArrowheads="1"/>
          </p:cNvSpPr>
          <p:nvPr/>
        </p:nvSpPr>
        <p:spPr bwMode="auto">
          <a:xfrm flipH="1">
            <a:off x="6793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3" name="Oval 37"/>
          <p:cNvSpPr>
            <a:spLocks noChangeArrowheads="1"/>
          </p:cNvSpPr>
          <p:nvPr/>
        </p:nvSpPr>
        <p:spPr bwMode="auto">
          <a:xfrm flipH="1">
            <a:off x="9536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4" name="Oval 38"/>
          <p:cNvSpPr>
            <a:spLocks noChangeArrowheads="1"/>
          </p:cNvSpPr>
          <p:nvPr/>
        </p:nvSpPr>
        <p:spPr bwMode="auto">
          <a:xfrm flipH="1">
            <a:off x="8698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5" name="Oval 39"/>
          <p:cNvSpPr>
            <a:spLocks noChangeArrowheads="1"/>
          </p:cNvSpPr>
          <p:nvPr/>
        </p:nvSpPr>
        <p:spPr bwMode="auto">
          <a:xfrm flipH="1">
            <a:off x="9079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6" name="Oval 40"/>
          <p:cNvSpPr>
            <a:spLocks noChangeArrowheads="1"/>
          </p:cNvSpPr>
          <p:nvPr/>
        </p:nvSpPr>
        <p:spPr bwMode="auto">
          <a:xfrm flipH="1">
            <a:off x="9155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7" name="Oval 41"/>
          <p:cNvSpPr>
            <a:spLocks noChangeArrowheads="1"/>
          </p:cNvSpPr>
          <p:nvPr/>
        </p:nvSpPr>
        <p:spPr bwMode="auto">
          <a:xfrm flipH="1">
            <a:off x="54217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8" name="Oval 43"/>
          <p:cNvSpPr>
            <a:spLocks noChangeArrowheads="1"/>
          </p:cNvSpPr>
          <p:nvPr/>
        </p:nvSpPr>
        <p:spPr bwMode="auto">
          <a:xfrm flipH="1">
            <a:off x="4735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9" name="Oval 12"/>
          <p:cNvSpPr>
            <a:spLocks noChangeArrowheads="1"/>
          </p:cNvSpPr>
          <p:nvPr/>
        </p:nvSpPr>
        <p:spPr bwMode="auto">
          <a:xfrm>
            <a:off x="40451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0" name="Oval 13"/>
          <p:cNvSpPr>
            <a:spLocks noChangeArrowheads="1"/>
          </p:cNvSpPr>
          <p:nvPr/>
        </p:nvSpPr>
        <p:spPr bwMode="auto">
          <a:xfrm>
            <a:off x="4121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1" name="Oval 14"/>
          <p:cNvSpPr>
            <a:spLocks noChangeArrowheads="1"/>
          </p:cNvSpPr>
          <p:nvPr/>
        </p:nvSpPr>
        <p:spPr bwMode="auto">
          <a:xfrm flipV="1">
            <a:off x="4197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2" name="Oval 15"/>
          <p:cNvSpPr>
            <a:spLocks noChangeArrowheads="1"/>
          </p:cNvSpPr>
          <p:nvPr/>
        </p:nvSpPr>
        <p:spPr bwMode="auto">
          <a:xfrm flipV="1">
            <a:off x="4502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3" name="Oval 16"/>
          <p:cNvSpPr>
            <a:spLocks noChangeArrowheads="1"/>
          </p:cNvSpPr>
          <p:nvPr/>
        </p:nvSpPr>
        <p:spPr bwMode="auto">
          <a:xfrm flipV="1">
            <a:off x="46547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4" name="Oval 17"/>
          <p:cNvSpPr>
            <a:spLocks noChangeArrowheads="1"/>
          </p:cNvSpPr>
          <p:nvPr/>
        </p:nvSpPr>
        <p:spPr bwMode="auto">
          <a:xfrm flipV="1">
            <a:off x="4883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5" name="Oval 18"/>
          <p:cNvSpPr>
            <a:spLocks noChangeArrowheads="1"/>
          </p:cNvSpPr>
          <p:nvPr/>
        </p:nvSpPr>
        <p:spPr bwMode="auto">
          <a:xfrm flipV="1">
            <a:off x="3816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6" name="Oval 19"/>
          <p:cNvSpPr>
            <a:spLocks noChangeArrowheads="1"/>
          </p:cNvSpPr>
          <p:nvPr/>
        </p:nvSpPr>
        <p:spPr bwMode="auto">
          <a:xfrm flipV="1">
            <a:off x="43499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7" name="Oval 20"/>
          <p:cNvSpPr>
            <a:spLocks noChangeArrowheads="1"/>
          </p:cNvSpPr>
          <p:nvPr/>
        </p:nvSpPr>
        <p:spPr bwMode="auto">
          <a:xfrm flipV="1">
            <a:off x="51881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8" name="Oval 21"/>
          <p:cNvSpPr>
            <a:spLocks noChangeArrowheads="1"/>
          </p:cNvSpPr>
          <p:nvPr/>
        </p:nvSpPr>
        <p:spPr bwMode="auto">
          <a:xfrm flipV="1">
            <a:off x="5340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9" name="Oval 22"/>
          <p:cNvSpPr>
            <a:spLocks noChangeArrowheads="1"/>
          </p:cNvSpPr>
          <p:nvPr/>
        </p:nvSpPr>
        <p:spPr bwMode="auto">
          <a:xfrm flipV="1">
            <a:off x="54929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0" name="Oval 23"/>
          <p:cNvSpPr>
            <a:spLocks noChangeArrowheads="1"/>
          </p:cNvSpPr>
          <p:nvPr/>
        </p:nvSpPr>
        <p:spPr bwMode="auto">
          <a:xfrm flipV="1">
            <a:off x="65597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1" name="Oval 24"/>
          <p:cNvSpPr>
            <a:spLocks noChangeArrowheads="1"/>
          </p:cNvSpPr>
          <p:nvPr/>
        </p:nvSpPr>
        <p:spPr bwMode="auto">
          <a:xfrm flipV="1">
            <a:off x="4959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2" name="Oval 42"/>
          <p:cNvSpPr>
            <a:spLocks noChangeArrowheads="1"/>
          </p:cNvSpPr>
          <p:nvPr/>
        </p:nvSpPr>
        <p:spPr bwMode="auto">
          <a:xfrm flipV="1">
            <a:off x="7931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3" name="Rectangle 2"/>
          <p:cNvSpPr txBox="1">
            <a:spLocks noChangeArrowheads="1"/>
          </p:cNvSpPr>
          <p:nvPr/>
        </p:nvSpPr>
        <p:spPr>
          <a:xfrm>
            <a:off x="393755" y="678100"/>
            <a:ext cx="77724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endParaRPr lang="en-US" altLang="en-US" dirty="0">
              <a:latin typeface="Calibri" charset="0"/>
              <a:ea typeface="Calibri" charset="0"/>
              <a:cs typeface="Calibri" charset="0"/>
            </a:endParaRPr>
          </a:p>
        </p:txBody>
      </p:sp>
      <p:sp>
        <p:nvSpPr>
          <p:cNvPr id="76" name="Freeform 75"/>
          <p:cNvSpPr>
            <a:spLocks/>
          </p:cNvSpPr>
          <p:nvPr/>
        </p:nvSpPr>
        <p:spPr bwMode="auto">
          <a:xfrm>
            <a:off x="5809534" y="2466370"/>
            <a:ext cx="3117372" cy="1445613"/>
          </a:xfrm>
          <a:custGeom>
            <a:avLst/>
            <a:gdLst>
              <a:gd name="T0" fmla="*/ 2536 w 2536"/>
              <a:gd name="T1" fmla="*/ 24 h 864"/>
              <a:gd name="T2" fmla="*/ 904 w 2536"/>
              <a:gd name="T3" fmla="*/ 120 h 864"/>
              <a:gd name="T4" fmla="*/ 136 w 2536"/>
              <a:gd name="T5" fmla="*/ 744 h 864"/>
              <a:gd name="T6" fmla="*/ 88 w 2536"/>
              <a:gd name="T7" fmla="*/ 840 h 864"/>
            </a:gdLst>
            <a:ahLst/>
            <a:cxnLst>
              <a:cxn ang="0">
                <a:pos x="T0" y="T1"/>
              </a:cxn>
              <a:cxn ang="0">
                <a:pos x="T2" y="T3"/>
              </a:cxn>
              <a:cxn ang="0">
                <a:pos x="T4" y="T5"/>
              </a:cxn>
              <a:cxn ang="0">
                <a:pos x="T6" y="T7"/>
              </a:cxn>
            </a:cxnLst>
            <a:rect l="0" t="0" r="r" b="b"/>
            <a:pathLst>
              <a:path w="2536" h="864">
                <a:moveTo>
                  <a:pt x="2536" y="24"/>
                </a:moveTo>
                <a:cubicBezTo>
                  <a:pt x="1920" y="12"/>
                  <a:pt x="1304" y="0"/>
                  <a:pt x="904" y="120"/>
                </a:cubicBezTo>
                <a:cubicBezTo>
                  <a:pt x="504" y="240"/>
                  <a:pt x="272" y="624"/>
                  <a:pt x="136" y="744"/>
                </a:cubicBezTo>
                <a:cubicBezTo>
                  <a:pt x="0" y="864"/>
                  <a:pt x="44" y="852"/>
                  <a:pt x="88" y="840"/>
                </a:cubicBezTo>
              </a:path>
            </a:pathLst>
          </a:custGeom>
          <a:noFill/>
          <a:ln w="88900" cap="flat" cmpd="sng">
            <a:solidFill>
              <a:schemeClr val="accent1"/>
            </a:solidFill>
            <a:prstDash val="solid"/>
            <a:bevel/>
            <a:headEnd type="triangle" w="sm" len="sm"/>
            <a:tailEnd type="none" w="sm" len="sm"/>
          </a:ln>
          <a:effectLst/>
        </p:spPr>
        <p:txBody>
          <a:bodyPr/>
          <a:lstStyle/>
          <a:p>
            <a:endParaRPr lang="en-US" dirty="0">
              <a:latin typeface="Calibri" charset="0"/>
              <a:ea typeface="Calibri" charset="0"/>
              <a:cs typeface="Calibri" charset="0"/>
            </a:endParaRPr>
          </a:p>
        </p:txBody>
      </p:sp>
      <p:sp>
        <p:nvSpPr>
          <p:cNvPr id="77" name="Freeform 76"/>
          <p:cNvSpPr>
            <a:spLocks/>
          </p:cNvSpPr>
          <p:nvPr/>
        </p:nvSpPr>
        <p:spPr bwMode="auto">
          <a:xfrm flipH="1" flipV="1">
            <a:off x="3444540" y="3460171"/>
            <a:ext cx="2734169" cy="1285829"/>
          </a:xfrm>
          <a:custGeom>
            <a:avLst/>
            <a:gdLst>
              <a:gd name="T0" fmla="*/ 2536 w 2536"/>
              <a:gd name="T1" fmla="*/ 24 h 864"/>
              <a:gd name="T2" fmla="*/ 904 w 2536"/>
              <a:gd name="T3" fmla="*/ 120 h 864"/>
              <a:gd name="T4" fmla="*/ 136 w 2536"/>
              <a:gd name="T5" fmla="*/ 744 h 864"/>
              <a:gd name="T6" fmla="*/ 88 w 2536"/>
              <a:gd name="T7" fmla="*/ 840 h 864"/>
            </a:gdLst>
            <a:ahLst/>
            <a:cxnLst>
              <a:cxn ang="0">
                <a:pos x="T0" y="T1"/>
              </a:cxn>
              <a:cxn ang="0">
                <a:pos x="T2" y="T3"/>
              </a:cxn>
              <a:cxn ang="0">
                <a:pos x="T4" y="T5"/>
              </a:cxn>
              <a:cxn ang="0">
                <a:pos x="T6" y="T7"/>
              </a:cxn>
            </a:cxnLst>
            <a:rect l="0" t="0" r="r" b="b"/>
            <a:pathLst>
              <a:path w="2536" h="864">
                <a:moveTo>
                  <a:pt x="2536" y="24"/>
                </a:moveTo>
                <a:cubicBezTo>
                  <a:pt x="1920" y="12"/>
                  <a:pt x="1304" y="0"/>
                  <a:pt x="904" y="120"/>
                </a:cubicBezTo>
                <a:cubicBezTo>
                  <a:pt x="504" y="240"/>
                  <a:pt x="272" y="624"/>
                  <a:pt x="136" y="744"/>
                </a:cubicBezTo>
                <a:cubicBezTo>
                  <a:pt x="0" y="864"/>
                  <a:pt x="44" y="852"/>
                  <a:pt x="88" y="840"/>
                </a:cubicBezTo>
              </a:path>
            </a:pathLst>
          </a:custGeom>
          <a:noFill/>
          <a:ln w="88900" cap="flat" cmpd="sng">
            <a:solidFill>
              <a:schemeClr val="accent1"/>
            </a:solidFill>
            <a:prstDash val="solid"/>
            <a:bevel/>
            <a:headEnd type="triangle" w="sm" len="sm"/>
            <a:tailEnd type="none" w="med" len="med"/>
          </a:ln>
          <a:effectLst/>
        </p:spPr>
        <p:txBody>
          <a:bodyPr/>
          <a:lstStyle/>
          <a:p>
            <a:endParaRPr lang="en-US" dirty="0">
              <a:latin typeface="Calibri" charset="0"/>
              <a:ea typeface="Calibri" charset="0"/>
              <a:cs typeface="Calibri" charset="0"/>
            </a:endParaRPr>
          </a:p>
        </p:txBody>
      </p:sp>
      <mc:AlternateContent xmlns:mc="http://schemas.openxmlformats.org/markup-compatibility/2006" xmlns:a14="http://schemas.microsoft.com/office/drawing/2010/main">
        <mc:Choice Requires="a14">
          <p:sp>
            <p:nvSpPr>
              <p:cNvPr id="78" name="Text Box 24"/>
              <p:cNvSpPr txBox="1">
                <a:spLocks noChangeArrowheads="1"/>
              </p:cNvSpPr>
              <p:nvPr/>
            </p:nvSpPr>
            <p:spPr bwMode="auto">
              <a:xfrm>
                <a:off x="7133449" y="3261322"/>
                <a:ext cx="4806114" cy="646331"/>
              </a:xfrm>
              <a:prstGeom prst="rect">
                <a:avLst/>
              </a:prstGeom>
              <a:solidFill>
                <a:schemeClr val="bg1"/>
              </a:solidFill>
              <a:ln>
                <a:noFill/>
              </a:ln>
              <a:effectLst/>
            </p:spPr>
            <p:txBody>
              <a:bodyPr wrap="square">
                <a:spAutoFit/>
              </a:bodyPr>
              <a:lstStyle/>
              <a:p>
                <a:r>
                  <a:rPr lang="en-US" altLang="en-US" dirty="0">
                    <a:solidFill>
                      <a:schemeClr val="bg2">
                        <a:lumMod val="50000"/>
                      </a:schemeClr>
                    </a:solidFill>
                    <a:latin typeface="Calibri" charset="0"/>
                    <a:ea typeface="Calibri" charset="0"/>
                    <a:cs typeface="Calibri" charset="0"/>
                  </a:rPr>
                  <a:t>Default Decision Boundary</a:t>
                </a:r>
              </a:p>
              <a:p>
                <a:r>
                  <a:rPr lang="en-US" altLang="en-US" dirty="0">
                    <a:solidFill>
                      <a:schemeClr val="bg2">
                        <a:lumMod val="50000"/>
                      </a:schemeClr>
                    </a:solidFill>
                    <a:latin typeface="Calibri" charset="0"/>
                    <a:ea typeface="Calibri" charset="0"/>
                    <a:cs typeface="Calibri" charset="0"/>
                  </a:rPr>
                  <a:t> </a:t>
                </a:r>
                <a14:m>
                  <m:oMath xmlns:m="http://schemas.openxmlformats.org/officeDocument/2006/math">
                    <m:r>
                      <a:rPr lang="en-US" altLang="en-US" i="1" dirty="0" smtClean="0">
                        <a:solidFill>
                          <a:schemeClr val="bg2">
                            <a:lumMod val="50000"/>
                          </a:schemeClr>
                        </a:solidFill>
                        <a:latin typeface="Cambria Math" panose="02040503050406030204" pitchFamily="18" charset="0"/>
                        <a:ea typeface="Calibri" charset="0"/>
                        <a:cs typeface="Calibri" charset="0"/>
                      </a:rPr>
                      <m:t>𝑝</m:t>
                    </m:r>
                    <m:r>
                      <a:rPr lang="en-US" altLang="en-US" i="1" dirty="0" smtClean="0">
                        <a:solidFill>
                          <a:schemeClr val="bg2">
                            <a:lumMod val="50000"/>
                          </a:schemeClr>
                        </a:solidFill>
                        <a:latin typeface="Cambria Math" panose="02040503050406030204" pitchFamily="18" charset="0"/>
                        <a:ea typeface="Calibri" charset="0"/>
                        <a:cs typeface="Calibri" charset="0"/>
                      </a:rPr>
                      <m:t>(</m:t>
                    </m:r>
                    <m:r>
                      <a:rPr lang="en-US" altLang="en-US" i="1" dirty="0" smtClean="0">
                        <a:solidFill>
                          <a:schemeClr val="bg2">
                            <a:lumMod val="50000"/>
                          </a:schemeClr>
                        </a:solidFill>
                        <a:latin typeface="Cambria Math" panose="02040503050406030204" pitchFamily="18" charset="0"/>
                        <a:ea typeface="Calibri" charset="0"/>
                        <a:cs typeface="Calibri" charset="0"/>
                      </a:rPr>
                      <m:t>𝑝𝑎𝑠𝑠</m:t>
                    </m:r>
                    <m:r>
                      <a:rPr lang="en-US" altLang="en-US" i="1" dirty="0" smtClean="0">
                        <a:solidFill>
                          <a:schemeClr val="bg2">
                            <a:lumMod val="50000"/>
                          </a:schemeClr>
                        </a:solidFill>
                        <a:latin typeface="Cambria Math" panose="02040503050406030204" pitchFamily="18" charset="0"/>
                        <a:ea typeface="Calibri" charset="0"/>
                        <a:cs typeface="Calibri" charset="0"/>
                      </a:rPr>
                      <m:t>) = 0.5</m:t>
                    </m:r>
                  </m:oMath>
                </a14:m>
                <a:endParaRPr lang="en-US" altLang="en-US" dirty="0">
                  <a:solidFill>
                    <a:schemeClr val="bg2">
                      <a:lumMod val="50000"/>
                    </a:schemeClr>
                  </a:solidFill>
                  <a:latin typeface="Calibri" charset="0"/>
                  <a:ea typeface="Calibri" charset="0"/>
                  <a:cs typeface="Calibri" charset="0"/>
                </a:endParaRPr>
              </a:p>
            </p:txBody>
          </p:sp>
        </mc:Choice>
        <mc:Fallback xmlns="">
          <p:sp>
            <p:nvSpPr>
              <p:cNvPr id="78" name="Text Box 24"/>
              <p:cNvSpPr txBox="1">
                <a:spLocks noRot="1" noChangeAspect="1" noMove="1" noResize="1" noEditPoints="1" noAdjustHandles="1" noChangeArrowheads="1" noChangeShapeType="1" noTextEdit="1"/>
              </p:cNvSpPr>
              <p:nvPr/>
            </p:nvSpPr>
            <p:spPr bwMode="auto">
              <a:xfrm>
                <a:off x="7133449" y="3261322"/>
                <a:ext cx="4806114" cy="646331"/>
              </a:xfrm>
              <a:prstGeom prst="rect">
                <a:avLst/>
              </a:prstGeom>
              <a:blipFill>
                <a:blip r:embed="rId2"/>
                <a:stretch>
                  <a:fillRect l="-1055" t="-3846" b="-7692"/>
                </a:stretch>
              </a:blipFill>
              <a:ln>
                <a:noFill/>
              </a:ln>
              <a:effectLst/>
            </p:spPr>
            <p:txBody>
              <a:bodyPr/>
              <a:lstStyle/>
              <a:p>
                <a:r>
                  <a:rPr lang="en-US">
                    <a:noFill/>
                  </a:rPr>
                  <a:t> </a:t>
                </a:r>
              </a:p>
            </p:txBody>
          </p:sp>
        </mc:Fallback>
      </mc:AlternateContent>
      <p:sp>
        <p:nvSpPr>
          <p:cNvPr id="79" name="Rectangle 2"/>
          <p:cNvSpPr txBox="1">
            <a:spLocks noChangeArrowheads="1"/>
          </p:cNvSpPr>
          <p:nvPr/>
        </p:nvSpPr>
        <p:spPr>
          <a:xfrm>
            <a:off x="463709" y="694616"/>
            <a:ext cx="77724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r>
              <a:rPr lang="en-US" altLang="en-US" b="0" dirty="0">
                <a:latin typeface="Calibri" charset="0"/>
                <a:ea typeface="Calibri" charset="0"/>
                <a:cs typeface="Calibri" charset="0"/>
              </a:rPr>
              <a:t>Decision Boundary</a:t>
            </a:r>
          </a:p>
        </p:txBody>
      </p:sp>
      <p:sp>
        <p:nvSpPr>
          <p:cNvPr id="80" name="TextBox 79"/>
          <p:cNvSpPr txBox="1"/>
          <p:nvPr/>
        </p:nvSpPr>
        <p:spPr>
          <a:xfrm>
            <a:off x="5421706" y="5090160"/>
            <a:ext cx="3276600" cy="369332"/>
          </a:xfrm>
          <a:prstGeom prst="rect">
            <a:avLst/>
          </a:prstGeom>
          <a:noFill/>
        </p:spPr>
        <p:txBody>
          <a:bodyPr wrap="square" rtlCol="0">
            <a:spAutoFit/>
          </a:bodyPr>
          <a:lstStyle/>
          <a:p>
            <a:r>
              <a:rPr lang="en-US" dirty="0">
                <a:solidFill>
                  <a:schemeClr val="accent1"/>
                </a:solidFill>
              </a:rPr>
              <a:t>Hours of Studying</a:t>
            </a:r>
          </a:p>
        </p:txBody>
      </p:sp>
      <p:sp>
        <p:nvSpPr>
          <p:cNvPr id="81" name="TextBox 80"/>
          <p:cNvSpPr txBox="1"/>
          <p:nvPr/>
        </p:nvSpPr>
        <p:spPr>
          <a:xfrm>
            <a:off x="1558401" y="2844373"/>
            <a:ext cx="3276600" cy="369332"/>
          </a:xfrm>
          <a:prstGeom prst="rect">
            <a:avLst/>
          </a:prstGeom>
          <a:noFill/>
        </p:spPr>
        <p:txBody>
          <a:bodyPr wrap="square" rtlCol="0">
            <a:spAutoFit/>
          </a:bodyPr>
          <a:lstStyle/>
          <a:p>
            <a:r>
              <a:rPr lang="en-US" dirty="0">
                <a:solidFill>
                  <a:schemeClr val="accent1"/>
                </a:solidFill>
              </a:rPr>
              <a:t>Passed Exam?</a:t>
            </a:r>
          </a:p>
        </p:txBody>
      </p:sp>
      <p:sp>
        <p:nvSpPr>
          <p:cNvPr id="74" name="Line 5">
            <a:extLst>
              <a:ext uri="{FF2B5EF4-FFF2-40B4-BE49-F238E27FC236}">
                <a16:creationId xmlns:a16="http://schemas.microsoft.com/office/drawing/2014/main" id="{40BEBB33-9E10-4946-899D-90FD4017DB2F}"/>
              </a:ext>
            </a:extLst>
          </p:cNvPr>
          <p:cNvSpPr>
            <a:spLocks noChangeShapeType="1"/>
          </p:cNvSpPr>
          <p:nvPr/>
        </p:nvSpPr>
        <p:spPr bwMode="auto">
          <a:xfrm>
            <a:off x="3344186" y="3569563"/>
            <a:ext cx="6362207" cy="20919"/>
          </a:xfrm>
          <a:prstGeom prst="line">
            <a:avLst/>
          </a:prstGeom>
          <a:noFill/>
          <a:ln w="28575">
            <a:solidFill>
              <a:schemeClr val="bg2">
                <a:lumMod val="90000"/>
              </a:schemeClr>
            </a:solidFill>
            <a:prstDash val="sys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75" name="Text Box 8">
            <a:extLst>
              <a:ext uri="{FF2B5EF4-FFF2-40B4-BE49-F238E27FC236}">
                <a16:creationId xmlns:a16="http://schemas.microsoft.com/office/drawing/2014/main" id="{E44401FA-B07F-C74D-AC6D-3022C92B12F6}"/>
              </a:ext>
            </a:extLst>
          </p:cNvPr>
          <p:cNvSpPr txBox="1">
            <a:spLocks noChangeArrowheads="1"/>
          </p:cNvSpPr>
          <p:nvPr/>
        </p:nvSpPr>
        <p:spPr bwMode="auto">
          <a:xfrm>
            <a:off x="2284276" y="3395356"/>
            <a:ext cx="4796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b="1" dirty="0">
                <a:solidFill>
                  <a:schemeClr val="accent1"/>
                </a:solidFill>
                <a:latin typeface="Calibri" charset="0"/>
                <a:ea typeface="Calibri" charset="0"/>
                <a:cs typeface="Calibri" charset="0"/>
              </a:rPr>
              <a:t>0.5</a:t>
            </a:r>
          </a:p>
        </p:txBody>
      </p:sp>
    </p:spTree>
    <p:extLst>
      <p:ext uri="{BB962C8B-B14F-4D97-AF65-F5344CB8AC3E}">
        <p14:creationId xmlns:p14="http://schemas.microsoft.com/office/powerpoint/2010/main" val="1454385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Oval 95"/>
          <p:cNvSpPr>
            <a:spLocks noChangeArrowheads="1"/>
          </p:cNvSpPr>
          <p:nvPr/>
        </p:nvSpPr>
        <p:spPr bwMode="auto">
          <a:xfrm>
            <a:off x="3643806" y="4758883"/>
            <a:ext cx="354013" cy="378469"/>
          </a:xfrm>
          <a:prstGeom prst="ellipse">
            <a:avLst/>
          </a:prstGeom>
          <a:solidFill>
            <a:schemeClr val="accent1">
              <a:lumMod val="40000"/>
              <a:lumOff val="60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accent1"/>
              </a:solidFill>
            </a:endParaRPr>
          </a:p>
        </p:txBody>
      </p:sp>
      <p:sp>
        <p:nvSpPr>
          <p:cNvPr id="138" name="Freeform 89"/>
          <p:cNvSpPr>
            <a:spLocks/>
          </p:cNvSpPr>
          <p:nvPr/>
        </p:nvSpPr>
        <p:spPr bwMode="auto">
          <a:xfrm>
            <a:off x="8079282" y="4745389"/>
            <a:ext cx="862013" cy="455613"/>
          </a:xfrm>
          <a:custGeom>
            <a:avLst/>
            <a:gdLst>
              <a:gd name="T0" fmla="*/ 28 w 207"/>
              <a:gd name="T1" fmla="*/ 48 h 287"/>
              <a:gd name="T2" fmla="*/ 14 w 207"/>
              <a:gd name="T3" fmla="*/ 187 h 287"/>
              <a:gd name="T4" fmla="*/ 110 w 207"/>
              <a:gd name="T5" fmla="*/ 283 h 287"/>
              <a:gd name="T6" fmla="*/ 198 w 207"/>
              <a:gd name="T7" fmla="*/ 160 h 287"/>
              <a:gd name="T8" fmla="*/ 163 w 207"/>
              <a:gd name="T9" fmla="*/ 19 h 287"/>
              <a:gd name="T10" fmla="*/ 28 w 207"/>
              <a:gd name="T11" fmla="*/ 48 h 287"/>
            </a:gdLst>
            <a:ahLst/>
            <a:cxnLst>
              <a:cxn ang="0">
                <a:pos x="T0" y="T1"/>
              </a:cxn>
              <a:cxn ang="0">
                <a:pos x="T2" y="T3"/>
              </a:cxn>
              <a:cxn ang="0">
                <a:pos x="T4" y="T5"/>
              </a:cxn>
              <a:cxn ang="0">
                <a:pos x="T6" y="T7"/>
              </a:cxn>
              <a:cxn ang="0">
                <a:pos x="T8" y="T9"/>
              </a:cxn>
              <a:cxn ang="0">
                <a:pos x="T10" y="T11"/>
              </a:cxn>
            </a:cxnLst>
            <a:rect l="0" t="0" r="r" b="b"/>
            <a:pathLst>
              <a:path w="207" h="287">
                <a:moveTo>
                  <a:pt x="28" y="48"/>
                </a:moveTo>
                <a:cubicBezTo>
                  <a:pt x="3" y="76"/>
                  <a:pt x="0" y="148"/>
                  <a:pt x="14" y="187"/>
                </a:cubicBezTo>
                <a:cubicBezTo>
                  <a:pt x="28" y="226"/>
                  <a:pt x="79" y="287"/>
                  <a:pt x="110" y="283"/>
                </a:cubicBezTo>
                <a:cubicBezTo>
                  <a:pt x="141" y="279"/>
                  <a:pt x="189" y="204"/>
                  <a:pt x="198" y="160"/>
                </a:cubicBezTo>
                <a:cubicBezTo>
                  <a:pt x="207" y="116"/>
                  <a:pt x="191" y="38"/>
                  <a:pt x="163" y="19"/>
                </a:cubicBezTo>
                <a:cubicBezTo>
                  <a:pt x="135" y="0"/>
                  <a:pt x="53" y="20"/>
                  <a:pt x="28" y="48"/>
                </a:cubicBezTo>
                <a:close/>
              </a:path>
            </a:pathLst>
          </a:custGeom>
          <a:solidFill>
            <a:schemeClr val="accent1">
              <a:lumMod val="40000"/>
              <a:lumOff val="60000"/>
            </a:schemeClr>
          </a:solidFill>
          <a:ln>
            <a:noFill/>
          </a:ln>
          <a:effectLst/>
        </p:spPr>
        <p:txBody>
          <a:bodyPr/>
          <a:lstStyle/>
          <a:p>
            <a:endParaRPr lang="en-US">
              <a:solidFill>
                <a:schemeClr val="accent1"/>
              </a:solidFill>
            </a:endParaRPr>
          </a:p>
        </p:txBody>
      </p:sp>
      <p:sp>
        <p:nvSpPr>
          <p:cNvPr id="2" name="Title 1"/>
          <p:cNvSpPr>
            <a:spLocks noGrp="1"/>
          </p:cNvSpPr>
          <p:nvPr>
            <p:ph type="title"/>
          </p:nvPr>
        </p:nvSpPr>
        <p:spPr/>
        <p:txBody>
          <a:bodyPr/>
          <a:lstStyle/>
          <a:p>
            <a:r>
              <a:rPr lang="en-US" dirty="0"/>
              <a:t>kNN distance problem</a:t>
            </a:r>
          </a:p>
        </p:txBody>
      </p:sp>
      <p:sp>
        <p:nvSpPr>
          <p:cNvPr id="3" name="Content Placeholder 2"/>
          <p:cNvSpPr>
            <a:spLocks noGrp="1"/>
          </p:cNvSpPr>
          <p:nvPr>
            <p:ph idx="1"/>
          </p:nvPr>
        </p:nvSpPr>
        <p:spPr>
          <a:xfrm>
            <a:off x="80554" y="1066868"/>
            <a:ext cx="8860246" cy="2109753"/>
          </a:xfrm>
        </p:spPr>
        <p:txBody>
          <a:bodyPr>
            <a:noAutofit/>
          </a:bodyPr>
          <a:lstStyle/>
          <a:p>
            <a:pPr>
              <a:lnSpc>
                <a:spcPct val="80000"/>
              </a:lnSpc>
            </a:pPr>
            <a:r>
              <a:rPr lang="en-US" altLang="en-US" sz="2400" dirty="0"/>
              <a:t>Problem:</a:t>
            </a:r>
          </a:p>
          <a:p>
            <a:pPr lvl="1">
              <a:lnSpc>
                <a:spcPct val="80000"/>
              </a:lnSpc>
            </a:pPr>
            <a:r>
              <a:rPr lang="en-US" altLang="en-US" dirty="0"/>
              <a:t>What if the input represents weight in milligrams?</a:t>
            </a:r>
          </a:p>
          <a:p>
            <a:pPr marL="685800" lvl="3">
              <a:lnSpc>
                <a:spcPct val="80000"/>
              </a:lnSpc>
              <a:spcBef>
                <a:spcPts val="1000"/>
              </a:spcBef>
            </a:pPr>
            <a:r>
              <a:rPr lang="en-US" altLang="en-US" sz="2400" dirty="0"/>
              <a:t>Then small differences in physical weight dimension have a huge effect on distances, overwhelming other features</a:t>
            </a:r>
          </a:p>
          <a:p>
            <a:pPr lvl="1"/>
            <a:r>
              <a:rPr lang="en-US" altLang="en-US" dirty="0"/>
              <a:t>Should really correct for these arbitrary “scaling” issues</a:t>
            </a:r>
          </a:p>
          <a:p>
            <a:pPr lvl="2"/>
            <a:r>
              <a:rPr lang="en-US" altLang="en-US" sz="2400" dirty="0"/>
              <a:t>This leads to Standard Scaling (from yesterday) </a:t>
            </a:r>
          </a:p>
          <a:p>
            <a:pPr lvl="2"/>
            <a:r>
              <a:rPr lang="en-US" altLang="en-US" sz="2400" dirty="0"/>
              <a:t>Rescale weights so that standard deviation = 1</a:t>
            </a:r>
          </a:p>
          <a:p>
            <a:pPr marL="0" indent="0">
              <a:lnSpc>
                <a:spcPct val="80000"/>
              </a:lnSpc>
              <a:buNone/>
            </a:pPr>
            <a:endParaRPr lang="en-US" altLang="en-US" sz="2400" dirty="0"/>
          </a:p>
          <a:p>
            <a:pPr>
              <a:lnSpc>
                <a:spcPct val="80000"/>
              </a:lnSpc>
            </a:pPr>
            <a:endParaRPr lang="en-US" altLang="en-US" sz="2400" dirty="0"/>
          </a:p>
          <a:p>
            <a:pPr marL="0" indent="0" fontAlgn="base">
              <a:buNone/>
            </a:pPr>
            <a:endParaRPr lang="en-US" sz="24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16</a:t>
            </a:fld>
            <a:endParaRPr lang="en-US" dirty="0"/>
          </a:p>
        </p:txBody>
      </p:sp>
      <p:grpSp>
        <p:nvGrpSpPr>
          <p:cNvPr id="81" name="Group 96"/>
          <p:cNvGrpSpPr>
            <a:grpSpLocks/>
          </p:cNvGrpSpPr>
          <p:nvPr/>
        </p:nvGrpSpPr>
        <p:grpSpPr bwMode="auto">
          <a:xfrm>
            <a:off x="3234231" y="4943033"/>
            <a:ext cx="4038600" cy="444500"/>
            <a:chOff x="1632" y="1008"/>
            <a:chExt cx="2544" cy="280"/>
          </a:xfrm>
        </p:grpSpPr>
        <p:sp>
          <p:nvSpPr>
            <p:cNvPr id="82" name="Oval 95"/>
            <p:cNvSpPr>
              <a:spLocks noChangeArrowheads="1"/>
            </p:cNvSpPr>
            <p:nvPr/>
          </p:nvSpPr>
          <p:spPr bwMode="auto">
            <a:xfrm>
              <a:off x="3560" y="1008"/>
              <a:ext cx="616" cy="280"/>
            </a:xfrm>
            <a:prstGeom prst="ellipse">
              <a:avLst/>
            </a:prstGeom>
            <a:solidFill>
              <a:schemeClr val="accent1">
                <a:lumMod val="40000"/>
                <a:lumOff val="60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accent1"/>
                </a:solidFill>
              </a:endParaRPr>
            </a:p>
          </p:txBody>
        </p:sp>
        <p:sp>
          <p:nvSpPr>
            <p:cNvPr id="83" name="Oval 94"/>
            <p:cNvSpPr>
              <a:spLocks noChangeArrowheads="1"/>
            </p:cNvSpPr>
            <p:nvPr/>
          </p:nvSpPr>
          <p:spPr bwMode="auto">
            <a:xfrm>
              <a:off x="1632" y="1008"/>
              <a:ext cx="192" cy="240"/>
            </a:xfrm>
            <a:prstGeom prst="ellipse">
              <a:avLst/>
            </a:prstGeom>
            <a:solidFill>
              <a:schemeClr val="accent1">
                <a:lumMod val="40000"/>
                <a:lumOff val="60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accent1"/>
                </a:solidFill>
              </a:endParaRPr>
            </a:p>
          </p:txBody>
        </p:sp>
      </p:grpSp>
      <p:grpSp>
        <p:nvGrpSpPr>
          <p:cNvPr id="84" name="Group 100"/>
          <p:cNvGrpSpPr>
            <a:grpSpLocks/>
          </p:cNvGrpSpPr>
          <p:nvPr/>
        </p:nvGrpSpPr>
        <p:grpSpPr bwMode="auto">
          <a:xfrm>
            <a:off x="2545256" y="4485833"/>
            <a:ext cx="1831975" cy="1631950"/>
            <a:chOff x="1198" y="720"/>
            <a:chExt cx="1154" cy="1028"/>
          </a:xfrm>
        </p:grpSpPr>
        <p:sp>
          <p:nvSpPr>
            <p:cNvPr id="85" name="Text Box 37"/>
            <p:cNvSpPr txBox="1">
              <a:spLocks noChangeArrowheads="1"/>
            </p:cNvSpPr>
            <p:nvPr/>
          </p:nvSpPr>
          <p:spPr bwMode="auto">
            <a:xfrm>
              <a:off x="1584" y="1104"/>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86" name="Text Box 48"/>
            <p:cNvSpPr txBox="1">
              <a:spLocks noChangeArrowheads="1"/>
            </p:cNvSpPr>
            <p:nvPr/>
          </p:nvSpPr>
          <p:spPr bwMode="auto">
            <a:xfrm>
              <a:off x="1582" y="95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dirty="0">
                  <a:solidFill>
                    <a:schemeClr val="accent1"/>
                  </a:solidFill>
                  <a:latin typeface="Times" charset="0"/>
                </a:rPr>
                <a:t>o</a:t>
              </a:r>
            </a:p>
          </p:txBody>
        </p:sp>
        <p:sp>
          <p:nvSpPr>
            <p:cNvPr id="87" name="Text Box 54"/>
            <p:cNvSpPr txBox="1">
              <a:spLocks noChangeArrowheads="1"/>
            </p:cNvSpPr>
            <p:nvPr/>
          </p:nvSpPr>
          <p:spPr bwMode="auto">
            <a:xfrm>
              <a:off x="1692" y="96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88" name="Text Box 43"/>
            <p:cNvSpPr txBox="1">
              <a:spLocks noChangeArrowheads="1"/>
            </p:cNvSpPr>
            <p:nvPr/>
          </p:nvSpPr>
          <p:spPr bwMode="auto">
            <a:xfrm>
              <a:off x="1776" y="1104"/>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grpSp>
          <p:nvGrpSpPr>
            <p:cNvPr id="89" name="Group 30"/>
            <p:cNvGrpSpPr>
              <a:grpSpLocks/>
            </p:cNvGrpSpPr>
            <p:nvPr/>
          </p:nvGrpSpPr>
          <p:grpSpPr bwMode="auto">
            <a:xfrm>
              <a:off x="1198" y="766"/>
              <a:ext cx="1154" cy="982"/>
              <a:chOff x="910" y="2974"/>
              <a:chExt cx="1154" cy="982"/>
            </a:xfrm>
          </p:grpSpPr>
          <p:sp>
            <p:nvSpPr>
              <p:cNvPr id="106" name="Line 31"/>
              <p:cNvSpPr>
                <a:spLocks noChangeShapeType="1"/>
              </p:cNvSpPr>
              <p:nvPr/>
            </p:nvSpPr>
            <p:spPr bwMode="auto">
              <a:xfrm>
                <a:off x="1152" y="2976"/>
                <a:ext cx="0"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accent1"/>
                  </a:solidFill>
                </a:endParaRPr>
              </a:p>
            </p:txBody>
          </p:sp>
          <p:sp>
            <p:nvSpPr>
              <p:cNvPr id="107" name="Line 32"/>
              <p:cNvSpPr>
                <a:spLocks noChangeShapeType="1"/>
              </p:cNvSpPr>
              <p:nvPr/>
            </p:nvSpPr>
            <p:spPr bwMode="auto">
              <a:xfrm>
                <a:off x="1152" y="3744"/>
                <a:ext cx="9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accent1"/>
                  </a:solidFill>
                </a:endParaRPr>
              </a:p>
            </p:txBody>
          </p:sp>
          <p:sp>
            <p:nvSpPr>
              <p:cNvPr id="108" name="Text Box 33"/>
              <p:cNvSpPr txBox="1">
                <a:spLocks noChangeArrowheads="1"/>
              </p:cNvSpPr>
              <p:nvPr/>
            </p:nvSpPr>
            <p:spPr bwMode="auto">
              <a:xfrm>
                <a:off x="980" y="3744"/>
                <a:ext cx="99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ltLang="en-US" sz="1600" i="1">
                    <a:solidFill>
                      <a:schemeClr val="accent1"/>
                    </a:solidFill>
                    <a:latin typeface="Times" charset="0"/>
                  </a:rPr>
                  <a:t>          weight (lb)</a:t>
                </a:r>
              </a:p>
            </p:txBody>
          </p:sp>
          <p:sp>
            <p:nvSpPr>
              <p:cNvPr id="109" name="Text Box 34"/>
              <p:cNvSpPr txBox="1">
                <a:spLocks noChangeArrowheads="1"/>
              </p:cNvSpPr>
              <p:nvPr/>
            </p:nvSpPr>
            <p:spPr bwMode="auto">
              <a:xfrm rot="-5400000">
                <a:off x="672" y="3212"/>
                <a:ext cx="68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attribute_2</a:t>
                </a:r>
              </a:p>
            </p:txBody>
          </p:sp>
        </p:grpSp>
        <p:sp>
          <p:nvSpPr>
            <p:cNvPr id="90" name="Text Box 35"/>
            <p:cNvSpPr txBox="1">
              <a:spLocks noChangeArrowheads="1"/>
            </p:cNvSpPr>
            <p:nvPr/>
          </p:nvSpPr>
          <p:spPr bwMode="auto">
            <a:xfrm>
              <a:off x="1526" y="1199"/>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91" name="Text Box 36"/>
            <p:cNvSpPr txBox="1">
              <a:spLocks noChangeArrowheads="1"/>
            </p:cNvSpPr>
            <p:nvPr/>
          </p:nvSpPr>
          <p:spPr bwMode="auto">
            <a:xfrm>
              <a:off x="1622" y="1295"/>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92" name="Text Box 38"/>
            <p:cNvSpPr txBox="1">
              <a:spLocks noChangeArrowheads="1"/>
            </p:cNvSpPr>
            <p:nvPr/>
          </p:nvSpPr>
          <p:spPr bwMode="auto">
            <a:xfrm>
              <a:off x="1814" y="1487"/>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93" name="Text Box 39"/>
            <p:cNvSpPr txBox="1">
              <a:spLocks noChangeArrowheads="1"/>
            </p:cNvSpPr>
            <p:nvPr/>
          </p:nvSpPr>
          <p:spPr bwMode="auto">
            <a:xfrm>
              <a:off x="2016" y="1296"/>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94" name="Text Box 40"/>
            <p:cNvSpPr txBox="1">
              <a:spLocks noChangeArrowheads="1"/>
            </p:cNvSpPr>
            <p:nvPr/>
          </p:nvSpPr>
          <p:spPr bwMode="auto">
            <a:xfrm>
              <a:off x="1728" y="1200"/>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95" name="Text Box 41"/>
            <p:cNvSpPr txBox="1">
              <a:spLocks noChangeArrowheads="1"/>
            </p:cNvSpPr>
            <p:nvPr/>
          </p:nvSpPr>
          <p:spPr bwMode="auto">
            <a:xfrm>
              <a:off x="1920" y="1200"/>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96" name="Text Box 42"/>
            <p:cNvSpPr txBox="1">
              <a:spLocks noChangeArrowheads="1"/>
            </p:cNvSpPr>
            <p:nvPr/>
          </p:nvSpPr>
          <p:spPr bwMode="auto">
            <a:xfrm>
              <a:off x="1920" y="988"/>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97" name="Text Box 44"/>
            <p:cNvSpPr txBox="1">
              <a:spLocks noChangeArrowheads="1"/>
            </p:cNvSpPr>
            <p:nvPr/>
          </p:nvSpPr>
          <p:spPr bwMode="auto">
            <a:xfrm>
              <a:off x="2054" y="815"/>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98" name="Text Box 45"/>
            <p:cNvSpPr txBox="1">
              <a:spLocks noChangeArrowheads="1"/>
            </p:cNvSpPr>
            <p:nvPr/>
          </p:nvSpPr>
          <p:spPr bwMode="auto">
            <a:xfrm>
              <a:off x="1776" y="96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99" name="Text Box 46"/>
            <p:cNvSpPr txBox="1">
              <a:spLocks noChangeArrowheads="1"/>
            </p:cNvSpPr>
            <p:nvPr/>
          </p:nvSpPr>
          <p:spPr bwMode="auto">
            <a:xfrm>
              <a:off x="2016" y="72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100" name="Text Box 47"/>
            <p:cNvSpPr txBox="1">
              <a:spLocks noChangeArrowheads="1"/>
            </p:cNvSpPr>
            <p:nvPr/>
          </p:nvSpPr>
          <p:spPr bwMode="auto">
            <a:xfrm>
              <a:off x="1776" y="76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101" name="Text Box 49"/>
            <p:cNvSpPr txBox="1">
              <a:spLocks noChangeArrowheads="1"/>
            </p:cNvSpPr>
            <p:nvPr/>
          </p:nvSpPr>
          <p:spPr bwMode="auto">
            <a:xfrm>
              <a:off x="1968" y="72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102" name="Text Box 50"/>
            <p:cNvSpPr txBox="1">
              <a:spLocks noChangeArrowheads="1"/>
            </p:cNvSpPr>
            <p:nvPr/>
          </p:nvSpPr>
          <p:spPr bwMode="auto">
            <a:xfrm>
              <a:off x="1968" y="816"/>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103" name="Text Box 51"/>
            <p:cNvSpPr txBox="1">
              <a:spLocks noChangeArrowheads="1"/>
            </p:cNvSpPr>
            <p:nvPr/>
          </p:nvSpPr>
          <p:spPr bwMode="auto">
            <a:xfrm>
              <a:off x="1872" y="72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104" name="Text Box 52"/>
            <p:cNvSpPr txBox="1">
              <a:spLocks noChangeArrowheads="1"/>
            </p:cNvSpPr>
            <p:nvPr/>
          </p:nvSpPr>
          <p:spPr bwMode="auto">
            <a:xfrm>
              <a:off x="1872" y="844"/>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105" name="Text Box 53"/>
            <p:cNvSpPr txBox="1">
              <a:spLocks noChangeArrowheads="1"/>
            </p:cNvSpPr>
            <p:nvPr/>
          </p:nvSpPr>
          <p:spPr bwMode="auto">
            <a:xfrm>
              <a:off x="1740" y="844"/>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grpSp>
      <p:grpSp>
        <p:nvGrpSpPr>
          <p:cNvPr id="110" name="Group 103"/>
          <p:cNvGrpSpPr>
            <a:grpSpLocks/>
          </p:cNvGrpSpPr>
          <p:nvPr/>
        </p:nvGrpSpPr>
        <p:grpSpPr bwMode="auto">
          <a:xfrm>
            <a:off x="4377231" y="4485833"/>
            <a:ext cx="6477000" cy="1631950"/>
            <a:chOff x="2352" y="720"/>
            <a:chExt cx="4080" cy="1028"/>
          </a:xfrm>
        </p:grpSpPr>
        <p:sp>
          <p:nvSpPr>
            <p:cNvPr id="111" name="Line 97"/>
            <p:cNvSpPr>
              <a:spLocks noChangeShapeType="1"/>
            </p:cNvSpPr>
            <p:nvPr/>
          </p:nvSpPr>
          <p:spPr bwMode="auto">
            <a:xfrm>
              <a:off x="2400" y="1104"/>
              <a:ext cx="336" cy="0"/>
            </a:xfrm>
            <a:prstGeom prst="line">
              <a:avLst/>
            </a:prstGeom>
            <a:noFill/>
            <a:ln w="28575">
              <a:solidFill>
                <a:srgbClr val="FF505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chemeClr val="accent1"/>
                </a:solidFill>
              </a:endParaRPr>
            </a:p>
          </p:txBody>
        </p:sp>
        <p:grpSp>
          <p:nvGrpSpPr>
            <p:cNvPr id="112" name="Group 98"/>
            <p:cNvGrpSpPr>
              <a:grpSpLocks/>
            </p:cNvGrpSpPr>
            <p:nvPr/>
          </p:nvGrpSpPr>
          <p:grpSpPr bwMode="auto">
            <a:xfrm>
              <a:off x="2812" y="720"/>
              <a:ext cx="3620" cy="1028"/>
              <a:chOff x="2812" y="720"/>
              <a:chExt cx="3620" cy="1028"/>
            </a:xfrm>
          </p:grpSpPr>
          <p:sp>
            <p:nvSpPr>
              <p:cNvPr id="114" name="Text Box 61"/>
              <p:cNvSpPr txBox="1">
                <a:spLocks noChangeArrowheads="1"/>
              </p:cNvSpPr>
              <p:nvPr/>
            </p:nvSpPr>
            <p:spPr bwMode="auto">
              <a:xfrm>
                <a:off x="3792" y="1536"/>
                <a:ext cx="73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weight (mg)</a:t>
                </a:r>
              </a:p>
            </p:txBody>
          </p:sp>
          <p:sp>
            <p:nvSpPr>
              <p:cNvPr id="115" name="Text Box 62"/>
              <p:cNvSpPr txBox="1">
                <a:spLocks noChangeArrowheads="1"/>
              </p:cNvSpPr>
              <p:nvPr/>
            </p:nvSpPr>
            <p:spPr bwMode="auto">
              <a:xfrm rot="16200000">
                <a:off x="2572" y="1001"/>
                <a:ext cx="693"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attribute_2</a:t>
                </a:r>
              </a:p>
            </p:txBody>
          </p:sp>
          <p:sp>
            <p:nvSpPr>
              <p:cNvPr id="116" name="Text Box 66"/>
              <p:cNvSpPr txBox="1">
                <a:spLocks noChangeArrowheads="1"/>
              </p:cNvSpPr>
              <p:nvPr/>
            </p:nvSpPr>
            <p:spPr bwMode="auto">
              <a:xfrm>
                <a:off x="3956" y="1487"/>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117" name="Line 59"/>
              <p:cNvSpPr>
                <a:spLocks noChangeShapeType="1"/>
              </p:cNvSpPr>
              <p:nvPr/>
            </p:nvSpPr>
            <p:spPr bwMode="auto">
              <a:xfrm>
                <a:off x="3070" y="768"/>
                <a:ext cx="0"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accent1"/>
                  </a:solidFill>
                </a:endParaRPr>
              </a:p>
            </p:txBody>
          </p:sp>
          <p:sp>
            <p:nvSpPr>
              <p:cNvPr id="118" name="Line 60"/>
              <p:cNvSpPr>
                <a:spLocks noChangeShapeType="1"/>
              </p:cNvSpPr>
              <p:nvPr/>
            </p:nvSpPr>
            <p:spPr bwMode="auto">
              <a:xfrm>
                <a:off x="3070" y="1536"/>
                <a:ext cx="33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chemeClr val="accent1"/>
                  </a:solidFill>
                </a:endParaRPr>
              </a:p>
            </p:txBody>
          </p:sp>
          <p:sp>
            <p:nvSpPr>
              <p:cNvPr id="119" name="Text Box 63"/>
              <p:cNvSpPr txBox="1">
                <a:spLocks noChangeArrowheads="1"/>
              </p:cNvSpPr>
              <p:nvPr/>
            </p:nvSpPr>
            <p:spPr bwMode="auto">
              <a:xfrm>
                <a:off x="3387" y="1199"/>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120" name="Text Box 64"/>
              <p:cNvSpPr txBox="1">
                <a:spLocks noChangeArrowheads="1"/>
              </p:cNvSpPr>
              <p:nvPr/>
            </p:nvSpPr>
            <p:spPr bwMode="auto">
              <a:xfrm>
                <a:off x="3740" y="1295"/>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121" name="Text Box 65"/>
              <p:cNvSpPr txBox="1">
                <a:spLocks noChangeArrowheads="1"/>
              </p:cNvSpPr>
              <p:nvPr/>
            </p:nvSpPr>
            <p:spPr bwMode="auto">
              <a:xfrm>
                <a:off x="3600" y="1104"/>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122" name="Text Box 67"/>
              <p:cNvSpPr txBox="1">
                <a:spLocks noChangeArrowheads="1"/>
              </p:cNvSpPr>
              <p:nvPr/>
            </p:nvSpPr>
            <p:spPr bwMode="auto">
              <a:xfrm>
                <a:off x="5193" y="1296"/>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123" name="Text Box 68"/>
              <p:cNvSpPr txBox="1">
                <a:spLocks noChangeArrowheads="1"/>
              </p:cNvSpPr>
              <p:nvPr/>
            </p:nvSpPr>
            <p:spPr bwMode="auto">
              <a:xfrm>
                <a:off x="4132" y="1200"/>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124" name="Text Box 69"/>
              <p:cNvSpPr txBox="1">
                <a:spLocks noChangeArrowheads="1"/>
              </p:cNvSpPr>
              <p:nvPr/>
            </p:nvSpPr>
            <p:spPr bwMode="auto">
              <a:xfrm>
                <a:off x="4840" y="1200"/>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125" name="Text Box 70"/>
              <p:cNvSpPr txBox="1">
                <a:spLocks noChangeArrowheads="1"/>
              </p:cNvSpPr>
              <p:nvPr/>
            </p:nvSpPr>
            <p:spPr bwMode="auto">
              <a:xfrm>
                <a:off x="4840" y="988"/>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126" name="Text Box 71"/>
              <p:cNvSpPr txBox="1">
                <a:spLocks noChangeArrowheads="1"/>
              </p:cNvSpPr>
              <p:nvPr/>
            </p:nvSpPr>
            <p:spPr bwMode="auto">
              <a:xfrm>
                <a:off x="4308" y="1104"/>
                <a:ext cx="20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a:t>
                </a:r>
              </a:p>
            </p:txBody>
          </p:sp>
          <p:sp>
            <p:nvSpPr>
              <p:cNvPr id="127" name="Text Box 72"/>
              <p:cNvSpPr txBox="1">
                <a:spLocks noChangeArrowheads="1"/>
              </p:cNvSpPr>
              <p:nvPr/>
            </p:nvSpPr>
            <p:spPr bwMode="auto">
              <a:xfrm>
                <a:off x="5333" y="815"/>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128" name="Text Box 73"/>
              <p:cNvSpPr txBox="1">
                <a:spLocks noChangeArrowheads="1"/>
              </p:cNvSpPr>
              <p:nvPr/>
            </p:nvSpPr>
            <p:spPr bwMode="auto">
              <a:xfrm>
                <a:off x="4308" y="96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129" name="Text Box 74"/>
              <p:cNvSpPr txBox="1">
                <a:spLocks noChangeArrowheads="1"/>
              </p:cNvSpPr>
              <p:nvPr/>
            </p:nvSpPr>
            <p:spPr bwMode="auto">
              <a:xfrm>
                <a:off x="5193" y="72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130" name="Text Box 75"/>
              <p:cNvSpPr txBox="1">
                <a:spLocks noChangeArrowheads="1"/>
              </p:cNvSpPr>
              <p:nvPr/>
            </p:nvSpPr>
            <p:spPr bwMode="auto">
              <a:xfrm>
                <a:off x="4308" y="76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131" name="Text Box 76"/>
              <p:cNvSpPr txBox="1">
                <a:spLocks noChangeArrowheads="1"/>
              </p:cNvSpPr>
              <p:nvPr/>
            </p:nvSpPr>
            <p:spPr bwMode="auto">
              <a:xfrm>
                <a:off x="3600" y="960"/>
                <a:ext cx="18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132" name="Text Box 77"/>
              <p:cNvSpPr txBox="1">
                <a:spLocks noChangeArrowheads="1"/>
              </p:cNvSpPr>
              <p:nvPr/>
            </p:nvSpPr>
            <p:spPr bwMode="auto">
              <a:xfrm>
                <a:off x="5017" y="72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133" name="Text Box 78"/>
              <p:cNvSpPr txBox="1">
                <a:spLocks noChangeArrowheads="1"/>
              </p:cNvSpPr>
              <p:nvPr/>
            </p:nvSpPr>
            <p:spPr bwMode="auto">
              <a:xfrm>
                <a:off x="5017" y="816"/>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134" name="Text Box 79"/>
              <p:cNvSpPr txBox="1">
                <a:spLocks noChangeArrowheads="1"/>
              </p:cNvSpPr>
              <p:nvPr/>
            </p:nvSpPr>
            <p:spPr bwMode="auto">
              <a:xfrm>
                <a:off x="4662" y="720"/>
                <a:ext cx="18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135" name="Text Box 80"/>
              <p:cNvSpPr txBox="1">
                <a:spLocks noChangeArrowheads="1"/>
              </p:cNvSpPr>
              <p:nvPr/>
            </p:nvSpPr>
            <p:spPr bwMode="auto">
              <a:xfrm>
                <a:off x="4662" y="844"/>
                <a:ext cx="18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136" name="Text Box 81"/>
              <p:cNvSpPr txBox="1">
                <a:spLocks noChangeArrowheads="1"/>
              </p:cNvSpPr>
              <p:nvPr/>
            </p:nvSpPr>
            <p:spPr bwMode="auto">
              <a:xfrm>
                <a:off x="4176" y="844"/>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sp>
            <p:nvSpPr>
              <p:cNvPr id="137" name="Text Box 82"/>
              <p:cNvSpPr txBox="1">
                <a:spLocks noChangeArrowheads="1"/>
              </p:cNvSpPr>
              <p:nvPr/>
            </p:nvSpPr>
            <p:spPr bwMode="auto">
              <a:xfrm>
                <a:off x="3998" y="960"/>
                <a:ext cx="18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0" hangingPunct="0"/>
                <a:r>
                  <a:rPr lang="en-US" altLang="en-US" sz="1600" i="1">
                    <a:solidFill>
                      <a:schemeClr val="accent1"/>
                    </a:solidFill>
                    <a:latin typeface="Times" charset="0"/>
                  </a:rPr>
                  <a:t>o</a:t>
                </a:r>
              </a:p>
            </p:txBody>
          </p:sp>
        </p:grpSp>
        <p:sp>
          <p:nvSpPr>
            <p:cNvPr id="113" name="Text Box 101"/>
            <p:cNvSpPr txBox="1">
              <a:spLocks noChangeArrowheads="1"/>
            </p:cNvSpPr>
            <p:nvPr/>
          </p:nvSpPr>
          <p:spPr bwMode="auto">
            <a:xfrm>
              <a:off x="2352" y="873"/>
              <a:ext cx="33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en-US" altLang="en-US">
                  <a:solidFill>
                    <a:schemeClr val="accent1"/>
                  </a:solidFill>
                </a:rPr>
                <a:t>bad</a:t>
              </a:r>
            </a:p>
          </p:txBody>
        </p:sp>
      </p:grpSp>
    </p:spTree>
    <p:extLst>
      <p:ext uri="{BB962C8B-B14F-4D97-AF65-F5344CB8AC3E}">
        <p14:creationId xmlns:p14="http://schemas.microsoft.com/office/powerpoint/2010/main" val="213552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p:cTn id="7" dur="500" fill="hold"/>
                                        <p:tgtEl>
                                          <p:spTgt spid="110"/>
                                        </p:tgtEl>
                                        <p:attrNameLst>
                                          <p:attrName>ppt_x</p:attrName>
                                        </p:attrNameLst>
                                      </p:cBhvr>
                                      <p:tavLst>
                                        <p:tav tm="0">
                                          <p:val>
                                            <p:strVal val="#ppt_x-#ppt_w/2"/>
                                          </p:val>
                                        </p:tav>
                                        <p:tav tm="100000">
                                          <p:val>
                                            <p:strVal val="#ppt_x"/>
                                          </p:val>
                                        </p:tav>
                                      </p:tavLst>
                                    </p:anim>
                                    <p:anim calcmode="lin" valueType="num">
                                      <p:cBhvr>
                                        <p:cTn id="8" dur="500" fill="hold"/>
                                        <p:tgtEl>
                                          <p:spTgt spid="110"/>
                                        </p:tgtEl>
                                        <p:attrNameLst>
                                          <p:attrName>ppt_y</p:attrName>
                                        </p:attrNameLst>
                                      </p:cBhvr>
                                      <p:tavLst>
                                        <p:tav tm="0">
                                          <p:val>
                                            <p:strVal val="#ppt_y"/>
                                          </p:val>
                                        </p:tav>
                                        <p:tav tm="100000">
                                          <p:val>
                                            <p:strVal val="#ppt_y"/>
                                          </p:val>
                                        </p:tav>
                                      </p:tavLst>
                                    </p:anim>
                                    <p:anim calcmode="lin" valueType="num">
                                      <p:cBhvr>
                                        <p:cTn id="9" dur="500" fill="hold"/>
                                        <p:tgtEl>
                                          <p:spTgt spid="110"/>
                                        </p:tgtEl>
                                        <p:attrNameLst>
                                          <p:attrName>ppt_w</p:attrName>
                                        </p:attrNameLst>
                                      </p:cBhvr>
                                      <p:tavLst>
                                        <p:tav tm="0">
                                          <p:val>
                                            <p:fltVal val="0"/>
                                          </p:val>
                                        </p:tav>
                                        <p:tav tm="100000">
                                          <p:val>
                                            <p:strVal val="#ppt_w"/>
                                          </p:val>
                                        </p:tav>
                                      </p:tavLst>
                                    </p:anim>
                                    <p:anim calcmode="lin" valueType="num">
                                      <p:cBhvr>
                                        <p:cTn id="10" dur="500" fill="hold"/>
                                        <p:tgtEl>
                                          <p:spTgt spid="110"/>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Calibri" charset="0"/>
                <a:cs typeface="Calibri" charset="0"/>
              </a:rPr>
              <a:t>Logistic Regression Classification</a:t>
            </a:r>
          </a:p>
        </p:txBody>
      </p:sp>
      <p:sp>
        <p:nvSpPr>
          <p:cNvPr id="4" name="Slide Number Placeholder 3"/>
          <p:cNvSpPr>
            <a:spLocks noGrp="1"/>
          </p:cNvSpPr>
          <p:nvPr>
            <p:ph type="sldNum" sz="quarter" idx="12"/>
          </p:nvPr>
        </p:nvSpPr>
        <p:spPr/>
        <p:txBody>
          <a:bodyPr/>
          <a:lstStyle/>
          <a:p>
            <a:fld id="{5ACD0CF0-90CC-9C41-A77B-2776398A8C8B}" type="slidenum">
              <a:rPr lang="en-US" smtClean="0">
                <a:latin typeface="Calibri" charset="0"/>
                <a:ea typeface="Calibri" charset="0"/>
                <a:cs typeface="Calibri" charset="0"/>
              </a:rPr>
              <a:pPr/>
              <a:t>160</a:t>
            </a:fld>
            <a:endParaRPr lang="en-US" dirty="0">
              <a:latin typeface="Calibri" charset="0"/>
              <a:ea typeface="Calibri" charset="0"/>
              <a:cs typeface="Calibri" charset="0"/>
            </a:endParaRPr>
          </a:p>
        </p:txBody>
      </p:sp>
      <p:sp>
        <p:nvSpPr>
          <p:cNvPr id="6" name="Line 3"/>
          <p:cNvSpPr>
            <a:spLocks noChangeShapeType="1"/>
          </p:cNvSpPr>
          <p:nvPr/>
        </p:nvSpPr>
        <p:spPr bwMode="auto">
          <a:xfrm>
            <a:off x="3366803" y="1650048"/>
            <a:ext cx="0" cy="4267200"/>
          </a:xfrm>
          <a:prstGeom prst="line">
            <a:avLst/>
          </a:prstGeom>
          <a:noFill/>
          <a:ln w="76200">
            <a:solidFill>
              <a:schemeClr val="accent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7" name="Line 4"/>
          <p:cNvSpPr>
            <a:spLocks noChangeShapeType="1"/>
          </p:cNvSpPr>
          <p:nvPr/>
        </p:nvSpPr>
        <p:spPr bwMode="auto">
          <a:xfrm>
            <a:off x="2833403" y="4774248"/>
            <a:ext cx="6858000" cy="0"/>
          </a:xfrm>
          <a:prstGeom prst="line">
            <a:avLst/>
          </a:prstGeom>
          <a:noFill/>
          <a:ln w="76200">
            <a:solidFill>
              <a:schemeClr val="accent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8" name="Line 5"/>
          <p:cNvSpPr>
            <a:spLocks noChangeShapeType="1"/>
          </p:cNvSpPr>
          <p:nvPr/>
        </p:nvSpPr>
        <p:spPr bwMode="auto">
          <a:xfrm flipV="1">
            <a:off x="3366802" y="2449854"/>
            <a:ext cx="6324601" cy="16515"/>
          </a:xfrm>
          <a:prstGeom prst="line">
            <a:avLst/>
          </a:prstGeom>
          <a:noFill/>
          <a:ln w="28575">
            <a:solidFill>
              <a:schemeClr val="bg2">
                <a:lumMod val="90000"/>
              </a:schemeClr>
            </a:solidFill>
            <a:prstDash val="sys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9" name="Text Box 7"/>
          <p:cNvSpPr txBox="1">
            <a:spLocks noChangeArrowheads="1"/>
          </p:cNvSpPr>
          <p:nvPr/>
        </p:nvSpPr>
        <p:spPr bwMode="auto">
          <a:xfrm>
            <a:off x="2376203" y="4550411"/>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b="1" dirty="0">
                <a:solidFill>
                  <a:schemeClr val="accent1"/>
                </a:solidFill>
                <a:latin typeface="Calibri" charset="0"/>
                <a:ea typeface="Calibri" charset="0"/>
                <a:cs typeface="Calibri" charset="0"/>
              </a:rPr>
              <a:t>0</a:t>
            </a:r>
          </a:p>
        </p:txBody>
      </p:sp>
      <p:sp>
        <p:nvSpPr>
          <p:cNvPr id="10" name="Text Box 8"/>
          <p:cNvSpPr txBox="1">
            <a:spLocks noChangeArrowheads="1"/>
          </p:cNvSpPr>
          <p:nvPr/>
        </p:nvSpPr>
        <p:spPr bwMode="auto">
          <a:xfrm>
            <a:off x="2374044" y="2237770"/>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b="1" dirty="0">
                <a:solidFill>
                  <a:schemeClr val="accent1"/>
                </a:solidFill>
                <a:latin typeface="Calibri" charset="0"/>
                <a:ea typeface="Calibri" charset="0"/>
                <a:cs typeface="Calibri" charset="0"/>
              </a:rPr>
              <a:t>1</a:t>
            </a:r>
          </a:p>
        </p:txBody>
      </p:sp>
      <p:sp>
        <p:nvSpPr>
          <p:cNvPr id="20" name="TextBox 19"/>
          <p:cNvSpPr txBox="1"/>
          <p:nvPr/>
        </p:nvSpPr>
        <p:spPr>
          <a:xfrm>
            <a:off x="3104336" y="3411115"/>
            <a:ext cx="184731" cy="369332"/>
          </a:xfrm>
          <a:prstGeom prst="rect">
            <a:avLst/>
          </a:prstGeom>
          <a:noFill/>
        </p:spPr>
        <p:txBody>
          <a:bodyPr wrap="none" rtlCol="0">
            <a:spAutoFit/>
          </a:bodyPr>
          <a:lstStyle/>
          <a:p>
            <a:endParaRPr lang="en-US" dirty="0">
              <a:latin typeface="Calibri" charset="0"/>
              <a:ea typeface="Calibri" charset="0"/>
              <a:cs typeface="Calibri" charset="0"/>
            </a:endParaRPr>
          </a:p>
        </p:txBody>
      </p:sp>
      <p:sp>
        <p:nvSpPr>
          <p:cNvPr id="22" name="TextBox 21"/>
          <p:cNvSpPr txBox="1"/>
          <p:nvPr/>
        </p:nvSpPr>
        <p:spPr>
          <a:xfrm>
            <a:off x="9411763" y="4746001"/>
            <a:ext cx="559279" cy="523220"/>
          </a:xfrm>
          <a:prstGeom prst="rect">
            <a:avLst/>
          </a:prstGeom>
          <a:noFill/>
        </p:spPr>
        <p:txBody>
          <a:bodyPr wrap="square" rtlCol="0">
            <a:spAutoFit/>
          </a:bodyPr>
          <a:lstStyle/>
          <a:p>
            <a:r>
              <a:rPr lang="en-US" sz="2800" dirty="0">
                <a:solidFill>
                  <a:schemeClr val="accent1"/>
                </a:solidFill>
                <a:latin typeface="Calibri" charset="0"/>
                <a:ea typeface="Calibri" charset="0"/>
                <a:cs typeface="Calibri" charset="0"/>
              </a:rPr>
              <a:t>x</a:t>
            </a:r>
          </a:p>
        </p:txBody>
      </p:sp>
      <p:sp>
        <p:nvSpPr>
          <p:cNvPr id="23" name="TextBox 22"/>
          <p:cNvSpPr txBox="1"/>
          <p:nvPr/>
        </p:nvSpPr>
        <p:spPr>
          <a:xfrm>
            <a:off x="2959924" y="1661716"/>
            <a:ext cx="559279" cy="523220"/>
          </a:xfrm>
          <a:prstGeom prst="rect">
            <a:avLst/>
          </a:prstGeom>
          <a:noFill/>
        </p:spPr>
        <p:txBody>
          <a:bodyPr wrap="square" rtlCol="0">
            <a:spAutoFit/>
          </a:bodyPr>
          <a:lstStyle/>
          <a:p>
            <a:r>
              <a:rPr lang="en-US" sz="2800" dirty="0">
                <a:solidFill>
                  <a:schemeClr val="accent1"/>
                </a:solidFill>
                <a:latin typeface="Calibri" charset="0"/>
                <a:ea typeface="Calibri" charset="0"/>
                <a:cs typeface="Calibri" charset="0"/>
              </a:rPr>
              <a:t>y</a:t>
            </a:r>
          </a:p>
        </p:txBody>
      </p:sp>
      <p:sp>
        <p:nvSpPr>
          <p:cNvPr id="41" name="Oval 25"/>
          <p:cNvSpPr>
            <a:spLocks noChangeArrowheads="1"/>
          </p:cNvSpPr>
          <p:nvPr/>
        </p:nvSpPr>
        <p:spPr bwMode="auto">
          <a:xfrm flipH="1">
            <a:off x="7250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2" name="Oval 26"/>
          <p:cNvSpPr>
            <a:spLocks noChangeArrowheads="1"/>
          </p:cNvSpPr>
          <p:nvPr/>
        </p:nvSpPr>
        <p:spPr bwMode="auto">
          <a:xfrm flipH="1">
            <a:off x="7402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3" name="Oval 27"/>
          <p:cNvSpPr>
            <a:spLocks noChangeArrowheads="1"/>
          </p:cNvSpPr>
          <p:nvPr/>
        </p:nvSpPr>
        <p:spPr bwMode="auto">
          <a:xfrm flipH="1">
            <a:off x="7555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4" name="Oval 28"/>
          <p:cNvSpPr>
            <a:spLocks noChangeArrowheads="1"/>
          </p:cNvSpPr>
          <p:nvPr/>
        </p:nvSpPr>
        <p:spPr bwMode="auto">
          <a:xfrm flipH="1">
            <a:off x="8545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5" name="Oval 29"/>
          <p:cNvSpPr>
            <a:spLocks noChangeArrowheads="1"/>
          </p:cNvSpPr>
          <p:nvPr/>
        </p:nvSpPr>
        <p:spPr bwMode="auto">
          <a:xfrm flipH="1">
            <a:off x="77077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6" name="Oval 30"/>
          <p:cNvSpPr>
            <a:spLocks noChangeArrowheads="1"/>
          </p:cNvSpPr>
          <p:nvPr/>
        </p:nvSpPr>
        <p:spPr bwMode="auto">
          <a:xfrm flipH="1">
            <a:off x="8926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7" name="Oval 31"/>
          <p:cNvSpPr>
            <a:spLocks noChangeArrowheads="1"/>
          </p:cNvSpPr>
          <p:nvPr/>
        </p:nvSpPr>
        <p:spPr bwMode="auto">
          <a:xfrm flipH="1">
            <a:off x="7098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8" name="Oval 32"/>
          <p:cNvSpPr>
            <a:spLocks noChangeArrowheads="1"/>
          </p:cNvSpPr>
          <p:nvPr/>
        </p:nvSpPr>
        <p:spPr bwMode="auto">
          <a:xfrm flipH="1">
            <a:off x="9307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9" name="Oval 33"/>
          <p:cNvSpPr>
            <a:spLocks noChangeArrowheads="1"/>
          </p:cNvSpPr>
          <p:nvPr/>
        </p:nvSpPr>
        <p:spPr bwMode="auto">
          <a:xfrm flipH="1">
            <a:off x="8012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0" name="Oval 34"/>
          <p:cNvSpPr>
            <a:spLocks noChangeArrowheads="1"/>
          </p:cNvSpPr>
          <p:nvPr/>
        </p:nvSpPr>
        <p:spPr bwMode="auto">
          <a:xfrm flipH="1">
            <a:off x="8241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1" name="Oval 35"/>
          <p:cNvSpPr>
            <a:spLocks noChangeArrowheads="1"/>
          </p:cNvSpPr>
          <p:nvPr/>
        </p:nvSpPr>
        <p:spPr bwMode="auto">
          <a:xfrm flipH="1">
            <a:off x="7860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2" name="Oval 36"/>
          <p:cNvSpPr>
            <a:spLocks noChangeArrowheads="1"/>
          </p:cNvSpPr>
          <p:nvPr/>
        </p:nvSpPr>
        <p:spPr bwMode="auto">
          <a:xfrm flipH="1">
            <a:off x="6793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3" name="Oval 37"/>
          <p:cNvSpPr>
            <a:spLocks noChangeArrowheads="1"/>
          </p:cNvSpPr>
          <p:nvPr/>
        </p:nvSpPr>
        <p:spPr bwMode="auto">
          <a:xfrm flipH="1">
            <a:off x="9536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4" name="Oval 38"/>
          <p:cNvSpPr>
            <a:spLocks noChangeArrowheads="1"/>
          </p:cNvSpPr>
          <p:nvPr/>
        </p:nvSpPr>
        <p:spPr bwMode="auto">
          <a:xfrm flipH="1">
            <a:off x="8698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5" name="Oval 39"/>
          <p:cNvSpPr>
            <a:spLocks noChangeArrowheads="1"/>
          </p:cNvSpPr>
          <p:nvPr/>
        </p:nvSpPr>
        <p:spPr bwMode="auto">
          <a:xfrm flipH="1">
            <a:off x="9079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6" name="Oval 40"/>
          <p:cNvSpPr>
            <a:spLocks noChangeArrowheads="1"/>
          </p:cNvSpPr>
          <p:nvPr/>
        </p:nvSpPr>
        <p:spPr bwMode="auto">
          <a:xfrm flipH="1">
            <a:off x="9155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7" name="Oval 41"/>
          <p:cNvSpPr>
            <a:spLocks noChangeArrowheads="1"/>
          </p:cNvSpPr>
          <p:nvPr/>
        </p:nvSpPr>
        <p:spPr bwMode="auto">
          <a:xfrm flipH="1">
            <a:off x="54217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8" name="Oval 43"/>
          <p:cNvSpPr>
            <a:spLocks noChangeArrowheads="1"/>
          </p:cNvSpPr>
          <p:nvPr/>
        </p:nvSpPr>
        <p:spPr bwMode="auto">
          <a:xfrm flipH="1">
            <a:off x="4735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9" name="Oval 12"/>
          <p:cNvSpPr>
            <a:spLocks noChangeArrowheads="1"/>
          </p:cNvSpPr>
          <p:nvPr/>
        </p:nvSpPr>
        <p:spPr bwMode="auto">
          <a:xfrm>
            <a:off x="40451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0" name="Oval 13"/>
          <p:cNvSpPr>
            <a:spLocks noChangeArrowheads="1"/>
          </p:cNvSpPr>
          <p:nvPr/>
        </p:nvSpPr>
        <p:spPr bwMode="auto">
          <a:xfrm>
            <a:off x="4121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1" name="Oval 14"/>
          <p:cNvSpPr>
            <a:spLocks noChangeArrowheads="1"/>
          </p:cNvSpPr>
          <p:nvPr/>
        </p:nvSpPr>
        <p:spPr bwMode="auto">
          <a:xfrm flipV="1">
            <a:off x="4197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2" name="Oval 15"/>
          <p:cNvSpPr>
            <a:spLocks noChangeArrowheads="1"/>
          </p:cNvSpPr>
          <p:nvPr/>
        </p:nvSpPr>
        <p:spPr bwMode="auto">
          <a:xfrm flipV="1">
            <a:off x="4502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3" name="Oval 16"/>
          <p:cNvSpPr>
            <a:spLocks noChangeArrowheads="1"/>
          </p:cNvSpPr>
          <p:nvPr/>
        </p:nvSpPr>
        <p:spPr bwMode="auto">
          <a:xfrm flipV="1">
            <a:off x="46547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4" name="Oval 17"/>
          <p:cNvSpPr>
            <a:spLocks noChangeArrowheads="1"/>
          </p:cNvSpPr>
          <p:nvPr/>
        </p:nvSpPr>
        <p:spPr bwMode="auto">
          <a:xfrm flipV="1">
            <a:off x="4883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5" name="Oval 18"/>
          <p:cNvSpPr>
            <a:spLocks noChangeArrowheads="1"/>
          </p:cNvSpPr>
          <p:nvPr/>
        </p:nvSpPr>
        <p:spPr bwMode="auto">
          <a:xfrm flipV="1">
            <a:off x="3816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6" name="Oval 19"/>
          <p:cNvSpPr>
            <a:spLocks noChangeArrowheads="1"/>
          </p:cNvSpPr>
          <p:nvPr/>
        </p:nvSpPr>
        <p:spPr bwMode="auto">
          <a:xfrm flipV="1">
            <a:off x="43499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7" name="Oval 20"/>
          <p:cNvSpPr>
            <a:spLocks noChangeArrowheads="1"/>
          </p:cNvSpPr>
          <p:nvPr/>
        </p:nvSpPr>
        <p:spPr bwMode="auto">
          <a:xfrm flipV="1">
            <a:off x="51881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8" name="Oval 21"/>
          <p:cNvSpPr>
            <a:spLocks noChangeArrowheads="1"/>
          </p:cNvSpPr>
          <p:nvPr/>
        </p:nvSpPr>
        <p:spPr bwMode="auto">
          <a:xfrm flipV="1">
            <a:off x="5340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9" name="Oval 22"/>
          <p:cNvSpPr>
            <a:spLocks noChangeArrowheads="1"/>
          </p:cNvSpPr>
          <p:nvPr/>
        </p:nvSpPr>
        <p:spPr bwMode="auto">
          <a:xfrm flipV="1">
            <a:off x="54929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0" name="Oval 23"/>
          <p:cNvSpPr>
            <a:spLocks noChangeArrowheads="1"/>
          </p:cNvSpPr>
          <p:nvPr/>
        </p:nvSpPr>
        <p:spPr bwMode="auto">
          <a:xfrm flipV="1">
            <a:off x="65597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1" name="Oval 24"/>
          <p:cNvSpPr>
            <a:spLocks noChangeArrowheads="1"/>
          </p:cNvSpPr>
          <p:nvPr/>
        </p:nvSpPr>
        <p:spPr bwMode="auto">
          <a:xfrm flipV="1">
            <a:off x="4959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2" name="Oval 42"/>
          <p:cNvSpPr>
            <a:spLocks noChangeArrowheads="1"/>
          </p:cNvSpPr>
          <p:nvPr/>
        </p:nvSpPr>
        <p:spPr bwMode="auto">
          <a:xfrm flipV="1">
            <a:off x="7931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3" name="Rectangle 2"/>
          <p:cNvSpPr txBox="1">
            <a:spLocks noChangeArrowheads="1"/>
          </p:cNvSpPr>
          <p:nvPr/>
        </p:nvSpPr>
        <p:spPr>
          <a:xfrm>
            <a:off x="393755" y="678100"/>
            <a:ext cx="77724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endParaRPr lang="en-US" altLang="en-US" dirty="0">
              <a:latin typeface="Calibri" charset="0"/>
              <a:ea typeface="Calibri" charset="0"/>
              <a:cs typeface="Calibri" charset="0"/>
            </a:endParaRPr>
          </a:p>
        </p:txBody>
      </p:sp>
      <p:sp>
        <p:nvSpPr>
          <p:cNvPr id="76" name="Freeform 75"/>
          <p:cNvSpPr>
            <a:spLocks/>
          </p:cNvSpPr>
          <p:nvPr/>
        </p:nvSpPr>
        <p:spPr bwMode="auto">
          <a:xfrm>
            <a:off x="5809534" y="2466370"/>
            <a:ext cx="3117372" cy="1445613"/>
          </a:xfrm>
          <a:custGeom>
            <a:avLst/>
            <a:gdLst>
              <a:gd name="T0" fmla="*/ 2536 w 2536"/>
              <a:gd name="T1" fmla="*/ 24 h 864"/>
              <a:gd name="T2" fmla="*/ 904 w 2536"/>
              <a:gd name="T3" fmla="*/ 120 h 864"/>
              <a:gd name="T4" fmla="*/ 136 w 2536"/>
              <a:gd name="T5" fmla="*/ 744 h 864"/>
              <a:gd name="T6" fmla="*/ 88 w 2536"/>
              <a:gd name="T7" fmla="*/ 840 h 864"/>
            </a:gdLst>
            <a:ahLst/>
            <a:cxnLst>
              <a:cxn ang="0">
                <a:pos x="T0" y="T1"/>
              </a:cxn>
              <a:cxn ang="0">
                <a:pos x="T2" y="T3"/>
              </a:cxn>
              <a:cxn ang="0">
                <a:pos x="T4" y="T5"/>
              </a:cxn>
              <a:cxn ang="0">
                <a:pos x="T6" y="T7"/>
              </a:cxn>
            </a:cxnLst>
            <a:rect l="0" t="0" r="r" b="b"/>
            <a:pathLst>
              <a:path w="2536" h="864">
                <a:moveTo>
                  <a:pt x="2536" y="24"/>
                </a:moveTo>
                <a:cubicBezTo>
                  <a:pt x="1920" y="12"/>
                  <a:pt x="1304" y="0"/>
                  <a:pt x="904" y="120"/>
                </a:cubicBezTo>
                <a:cubicBezTo>
                  <a:pt x="504" y="240"/>
                  <a:pt x="272" y="624"/>
                  <a:pt x="136" y="744"/>
                </a:cubicBezTo>
                <a:cubicBezTo>
                  <a:pt x="0" y="864"/>
                  <a:pt x="44" y="852"/>
                  <a:pt x="88" y="840"/>
                </a:cubicBezTo>
              </a:path>
            </a:pathLst>
          </a:custGeom>
          <a:noFill/>
          <a:ln w="88900" cap="flat" cmpd="sng">
            <a:solidFill>
              <a:schemeClr val="accent1"/>
            </a:solidFill>
            <a:prstDash val="solid"/>
            <a:bevel/>
            <a:headEnd type="triangle" w="sm" len="sm"/>
            <a:tailEnd type="none" w="sm" len="sm"/>
          </a:ln>
          <a:effectLst/>
        </p:spPr>
        <p:txBody>
          <a:bodyPr/>
          <a:lstStyle/>
          <a:p>
            <a:endParaRPr lang="en-US" dirty="0">
              <a:latin typeface="Calibri" charset="0"/>
              <a:ea typeface="Calibri" charset="0"/>
              <a:cs typeface="Calibri" charset="0"/>
            </a:endParaRPr>
          </a:p>
        </p:txBody>
      </p:sp>
      <p:sp>
        <p:nvSpPr>
          <p:cNvPr id="77" name="Freeform 76"/>
          <p:cNvSpPr>
            <a:spLocks/>
          </p:cNvSpPr>
          <p:nvPr/>
        </p:nvSpPr>
        <p:spPr bwMode="auto">
          <a:xfrm flipH="1" flipV="1">
            <a:off x="3444540" y="3460171"/>
            <a:ext cx="2734169" cy="1285829"/>
          </a:xfrm>
          <a:custGeom>
            <a:avLst/>
            <a:gdLst>
              <a:gd name="T0" fmla="*/ 2536 w 2536"/>
              <a:gd name="T1" fmla="*/ 24 h 864"/>
              <a:gd name="T2" fmla="*/ 904 w 2536"/>
              <a:gd name="T3" fmla="*/ 120 h 864"/>
              <a:gd name="T4" fmla="*/ 136 w 2536"/>
              <a:gd name="T5" fmla="*/ 744 h 864"/>
              <a:gd name="T6" fmla="*/ 88 w 2536"/>
              <a:gd name="T7" fmla="*/ 840 h 864"/>
            </a:gdLst>
            <a:ahLst/>
            <a:cxnLst>
              <a:cxn ang="0">
                <a:pos x="T0" y="T1"/>
              </a:cxn>
              <a:cxn ang="0">
                <a:pos x="T2" y="T3"/>
              </a:cxn>
              <a:cxn ang="0">
                <a:pos x="T4" y="T5"/>
              </a:cxn>
              <a:cxn ang="0">
                <a:pos x="T6" y="T7"/>
              </a:cxn>
            </a:cxnLst>
            <a:rect l="0" t="0" r="r" b="b"/>
            <a:pathLst>
              <a:path w="2536" h="864">
                <a:moveTo>
                  <a:pt x="2536" y="24"/>
                </a:moveTo>
                <a:cubicBezTo>
                  <a:pt x="1920" y="12"/>
                  <a:pt x="1304" y="0"/>
                  <a:pt x="904" y="120"/>
                </a:cubicBezTo>
                <a:cubicBezTo>
                  <a:pt x="504" y="240"/>
                  <a:pt x="272" y="624"/>
                  <a:pt x="136" y="744"/>
                </a:cubicBezTo>
                <a:cubicBezTo>
                  <a:pt x="0" y="864"/>
                  <a:pt x="44" y="852"/>
                  <a:pt x="88" y="840"/>
                </a:cubicBezTo>
              </a:path>
            </a:pathLst>
          </a:custGeom>
          <a:noFill/>
          <a:ln w="88900" cap="flat" cmpd="sng">
            <a:solidFill>
              <a:schemeClr val="accent1"/>
            </a:solidFill>
            <a:prstDash val="solid"/>
            <a:bevel/>
            <a:headEnd type="triangle" w="sm" len="sm"/>
            <a:tailEnd type="none" w="med" len="med"/>
          </a:ln>
          <a:effectLst/>
        </p:spPr>
        <p:txBody>
          <a:bodyPr/>
          <a:lstStyle/>
          <a:p>
            <a:endParaRPr lang="en-US" dirty="0">
              <a:latin typeface="Calibri" charset="0"/>
              <a:ea typeface="Calibri" charset="0"/>
              <a:cs typeface="Calibri" charset="0"/>
            </a:endParaRPr>
          </a:p>
        </p:txBody>
      </p:sp>
      <p:sp>
        <p:nvSpPr>
          <p:cNvPr id="79" name="Rectangle 2"/>
          <p:cNvSpPr txBox="1">
            <a:spLocks noChangeArrowheads="1"/>
          </p:cNvSpPr>
          <p:nvPr/>
        </p:nvSpPr>
        <p:spPr>
          <a:xfrm>
            <a:off x="463709" y="694616"/>
            <a:ext cx="77724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r>
              <a:rPr lang="en-US" altLang="en-US" b="0" dirty="0">
                <a:latin typeface="Calibri" charset="0"/>
                <a:ea typeface="Calibri" charset="0"/>
                <a:cs typeface="Calibri" charset="0"/>
              </a:rPr>
              <a:t>Decision Boundary</a:t>
            </a:r>
          </a:p>
        </p:txBody>
      </p:sp>
      <p:sp>
        <p:nvSpPr>
          <p:cNvPr id="80" name="TextBox 79"/>
          <p:cNvSpPr txBox="1"/>
          <p:nvPr/>
        </p:nvSpPr>
        <p:spPr>
          <a:xfrm>
            <a:off x="5421706" y="5090160"/>
            <a:ext cx="3276600" cy="369332"/>
          </a:xfrm>
          <a:prstGeom prst="rect">
            <a:avLst/>
          </a:prstGeom>
          <a:noFill/>
        </p:spPr>
        <p:txBody>
          <a:bodyPr wrap="square" rtlCol="0">
            <a:spAutoFit/>
          </a:bodyPr>
          <a:lstStyle/>
          <a:p>
            <a:r>
              <a:rPr lang="en-US" dirty="0">
                <a:solidFill>
                  <a:schemeClr val="accent1"/>
                </a:solidFill>
              </a:rPr>
              <a:t>Hours of Studying</a:t>
            </a:r>
          </a:p>
        </p:txBody>
      </p:sp>
      <p:sp>
        <p:nvSpPr>
          <p:cNvPr id="81" name="TextBox 80"/>
          <p:cNvSpPr txBox="1"/>
          <p:nvPr/>
        </p:nvSpPr>
        <p:spPr>
          <a:xfrm>
            <a:off x="1558401" y="2844373"/>
            <a:ext cx="3276600" cy="369332"/>
          </a:xfrm>
          <a:prstGeom prst="rect">
            <a:avLst/>
          </a:prstGeom>
          <a:noFill/>
        </p:spPr>
        <p:txBody>
          <a:bodyPr wrap="square" rtlCol="0">
            <a:spAutoFit/>
          </a:bodyPr>
          <a:lstStyle/>
          <a:p>
            <a:r>
              <a:rPr lang="en-US" dirty="0">
                <a:solidFill>
                  <a:schemeClr val="accent1"/>
                </a:solidFill>
              </a:rPr>
              <a:t>Passed Exam?</a:t>
            </a:r>
          </a:p>
        </p:txBody>
      </p:sp>
      <p:sp>
        <p:nvSpPr>
          <p:cNvPr id="74" name="Line 5">
            <a:extLst>
              <a:ext uri="{FF2B5EF4-FFF2-40B4-BE49-F238E27FC236}">
                <a16:creationId xmlns:a16="http://schemas.microsoft.com/office/drawing/2014/main" id="{40BEBB33-9E10-4946-899D-90FD4017DB2F}"/>
              </a:ext>
            </a:extLst>
          </p:cNvPr>
          <p:cNvSpPr>
            <a:spLocks noChangeShapeType="1"/>
          </p:cNvSpPr>
          <p:nvPr/>
        </p:nvSpPr>
        <p:spPr bwMode="auto">
          <a:xfrm>
            <a:off x="3344186" y="3569563"/>
            <a:ext cx="6362207" cy="20919"/>
          </a:xfrm>
          <a:prstGeom prst="line">
            <a:avLst/>
          </a:prstGeom>
          <a:noFill/>
          <a:ln w="28575">
            <a:solidFill>
              <a:schemeClr val="bg2">
                <a:lumMod val="90000"/>
              </a:schemeClr>
            </a:solidFill>
            <a:prstDash val="sys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75" name="Text Box 8">
            <a:extLst>
              <a:ext uri="{FF2B5EF4-FFF2-40B4-BE49-F238E27FC236}">
                <a16:creationId xmlns:a16="http://schemas.microsoft.com/office/drawing/2014/main" id="{E44401FA-B07F-C74D-AC6D-3022C92B12F6}"/>
              </a:ext>
            </a:extLst>
          </p:cNvPr>
          <p:cNvSpPr txBox="1">
            <a:spLocks noChangeArrowheads="1"/>
          </p:cNvSpPr>
          <p:nvPr/>
        </p:nvSpPr>
        <p:spPr bwMode="auto">
          <a:xfrm>
            <a:off x="2284276" y="3395356"/>
            <a:ext cx="4796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b="1" dirty="0">
                <a:solidFill>
                  <a:schemeClr val="accent1"/>
                </a:solidFill>
                <a:latin typeface="Calibri" charset="0"/>
                <a:ea typeface="Calibri" charset="0"/>
                <a:cs typeface="Calibri" charset="0"/>
              </a:rPr>
              <a:t>0.5</a:t>
            </a:r>
          </a:p>
        </p:txBody>
      </p:sp>
      <p:sp>
        <p:nvSpPr>
          <p:cNvPr id="82" name="Down Arrow 81">
            <a:extLst>
              <a:ext uri="{FF2B5EF4-FFF2-40B4-BE49-F238E27FC236}">
                <a16:creationId xmlns:a16="http://schemas.microsoft.com/office/drawing/2014/main" id="{A802F0AC-93B8-B049-8BAF-1F653BF8ADAF}"/>
              </a:ext>
            </a:extLst>
          </p:cNvPr>
          <p:cNvSpPr/>
          <p:nvPr/>
        </p:nvSpPr>
        <p:spPr>
          <a:xfrm flipV="1">
            <a:off x="6828072" y="2602007"/>
            <a:ext cx="844868" cy="941311"/>
          </a:xfrm>
          <a:prstGeom prst="down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3" name="Down Arrow 82">
            <a:extLst>
              <a:ext uri="{FF2B5EF4-FFF2-40B4-BE49-F238E27FC236}">
                <a16:creationId xmlns:a16="http://schemas.microsoft.com/office/drawing/2014/main" id="{74349929-251D-F24D-87FF-640947AA95D6}"/>
              </a:ext>
            </a:extLst>
          </p:cNvPr>
          <p:cNvSpPr/>
          <p:nvPr/>
        </p:nvSpPr>
        <p:spPr>
          <a:xfrm flipV="1">
            <a:off x="7707706" y="2595467"/>
            <a:ext cx="844868" cy="941311"/>
          </a:xfrm>
          <a:prstGeom prst="down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4" name="Down Arrow 83">
            <a:extLst>
              <a:ext uri="{FF2B5EF4-FFF2-40B4-BE49-F238E27FC236}">
                <a16:creationId xmlns:a16="http://schemas.microsoft.com/office/drawing/2014/main" id="{FAD9285F-A6D3-654C-AFAD-4D5F5898D285}"/>
              </a:ext>
            </a:extLst>
          </p:cNvPr>
          <p:cNvSpPr/>
          <p:nvPr/>
        </p:nvSpPr>
        <p:spPr>
          <a:xfrm flipV="1">
            <a:off x="8558264" y="2595353"/>
            <a:ext cx="844868" cy="941311"/>
          </a:xfrm>
          <a:prstGeom prst="down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Down Arrow 84">
            <a:extLst>
              <a:ext uri="{FF2B5EF4-FFF2-40B4-BE49-F238E27FC236}">
                <a16:creationId xmlns:a16="http://schemas.microsoft.com/office/drawing/2014/main" id="{1FAC99A9-8D5B-5F45-8233-49F22F994FA0}"/>
              </a:ext>
            </a:extLst>
          </p:cNvPr>
          <p:cNvSpPr/>
          <p:nvPr/>
        </p:nvSpPr>
        <p:spPr>
          <a:xfrm rot="10800000" flipV="1">
            <a:off x="3481793" y="3629132"/>
            <a:ext cx="844868" cy="941311"/>
          </a:xfrm>
          <a:prstGeom prst="down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Down Arrow 85">
            <a:extLst>
              <a:ext uri="{FF2B5EF4-FFF2-40B4-BE49-F238E27FC236}">
                <a16:creationId xmlns:a16="http://schemas.microsoft.com/office/drawing/2014/main" id="{D5826631-CDC8-6441-B81F-BF0EDA10BDE5}"/>
              </a:ext>
            </a:extLst>
          </p:cNvPr>
          <p:cNvSpPr/>
          <p:nvPr/>
        </p:nvSpPr>
        <p:spPr>
          <a:xfrm rot="10800000" flipV="1">
            <a:off x="4369672" y="3642972"/>
            <a:ext cx="844868" cy="941311"/>
          </a:xfrm>
          <a:prstGeom prst="down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782387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554" y="1"/>
            <a:ext cx="10515600" cy="731520"/>
          </a:xfrm>
        </p:spPr>
        <p:txBody>
          <a:bodyPr/>
          <a:lstStyle/>
          <a:p>
            <a:r>
              <a:rPr lang="en-US" dirty="0">
                <a:latin typeface="Calibri" charset="0"/>
                <a:ea typeface="Calibri" charset="0"/>
                <a:cs typeface="Calibri" charset="0"/>
              </a:rPr>
              <a:t>Interpreting Binary Logistic Regression Model Output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54" y="1066868"/>
                <a:ext cx="9838698" cy="4351338"/>
              </a:xfrm>
            </p:spPr>
            <p:txBody>
              <a:bodyPr>
                <a:normAutofit/>
              </a:bodyPr>
              <a:lstStyle/>
              <a:p>
                <a:r>
                  <a:rPr lang="en-US" sz="2400" dirty="0"/>
                  <a:t>Interpreting the coefficients from a Logistic Regression model is different from a Linear Regression model</a:t>
                </a:r>
              </a:p>
              <a:p>
                <a:r>
                  <a:rPr lang="en-US" sz="2400" dirty="0"/>
                  <a:t>Consider these results from a fitted logistic regression model</a:t>
                </a:r>
              </a:p>
              <a:p>
                <a:pPr lvl="1"/>
                <a14:m>
                  <m:oMath xmlns:m="http://schemas.openxmlformats.org/officeDocument/2006/math">
                    <m:r>
                      <m:rPr>
                        <m:sty m:val="p"/>
                      </m:rPr>
                      <a:rPr lang="en-US" altLang="en-US">
                        <a:latin typeface="Cambria Math" panose="02040503050406030204" pitchFamily="18" charset="0"/>
                        <a:ea typeface="Arial" charset="0"/>
                        <a:cs typeface="Arial" charset="0"/>
                      </a:rPr>
                      <m:t>ln</m:t>
                    </m:r>
                    <m:r>
                      <a:rPr lang="en-US" altLang="en-US" i="1">
                        <a:latin typeface="Cambria Math" panose="02040503050406030204" pitchFamily="18" charset="0"/>
                        <a:ea typeface="Arial" charset="0"/>
                        <a:cs typeface="Arial" charset="0"/>
                      </a:rPr>
                      <m:t>⁡(</m:t>
                    </m:r>
                    <m:f>
                      <m:fPr>
                        <m:ctrlPr>
                          <a:rPr lang="en-US" altLang="en-US" i="1">
                            <a:latin typeface="Cambria Math" panose="02040503050406030204" pitchFamily="18" charset="0"/>
                            <a:cs typeface="Arial" charset="0"/>
                          </a:rPr>
                        </m:ctrlPr>
                      </m:fPr>
                      <m:num>
                        <m:r>
                          <a:rPr lang="en-US" altLang="en-US" i="1">
                            <a:latin typeface="Cambria Math" panose="02040503050406030204" pitchFamily="18" charset="0"/>
                            <a:cs typeface="Arial" charset="0"/>
                          </a:rPr>
                          <m:t>𝑝</m:t>
                        </m:r>
                      </m:num>
                      <m:den>
                        <m:r>
                          <a:rPr lang="en-US" altLang="en-US" i="1">
                            <a:latin typeface="Cambria Math" panose="02040503050406030204" pitchFamily="18" charset="0"/>
                            <a:cs typeface="Arial" charset="0"/>
                          </a:rPr>
                          <m:t>1−</m:t>
                        </m:r>
                        <m:r>
                          <a:rPr lang="en-US" altLang="en-US" i="1">
                            <a:latin typeface="Cambria Math" panose="02040503050406030204" pitchFamily="18" charset="0"/>
                            <a:cs typeface="Arial" charset="0"/>
                          </a:rPr>
                          <m:t>𝑝</m:t>
                        </m:r>
                      </m:den>
                    </m:f>
                    <m:r>
                      <a:rPr lang="en-US" altLang="en-US" i="1">
                        <a:latin typeface="Cambria Math" panose="02040503050406030204" pitchFamily="18" charset="0"/>
                        <a:cs typeface="Arial" charset="0"/>
                      </a:rPr>
                      <m:t>)</m:t>
                    </m:r>
                    <m:r>
                      <a:rPr lang="en-US" altLang="en-US" i="1">
                        <a:latin typeface="Cambria Math" panose="02040503050406030204" pitchFamily="18" charset="0"/>
                        <a:ea typeface="Arial" charset="0"/>
                        <a:cs typeface="Arial" charset="0"/>
                      </a:rPr>
                      <m:t>=</m:t>
                    </m:r>
                    <m:sSub>
                      <m:sSubPr>
                        <m:ctrlPr>
                          <a:rPr lang="en-US" altLang="en-US" i="1">
                            <a:latin typeface="Cambria Math" panose="02040503050406030204" pitchFamily="18" charset="0"/>
                            <a:ea typeface="Cambria Math" panose="02040503050406030204" pitchFamily="18" charset="0"/>
                            <a:cs typeface="Arial" charset="0"/>
                          </a:rPr>
                        </m:ctrlPr>
                      </m:sSubPr>
                      <m:e>
                        <m:r>
                          <a:rPr lang="en-US" altLang="en-US" i="1">
                            <a:latin typeface="Cambria Math" panose="02040503050406030204" pitchFamily="18" charset="0"/>
                            <a:ea typeface="Cambria Math" panose="02040503050406030204" pitchFamily="18" charset="0"/>
                            <a:cs typeface="Arial" charset="0"/>
                          </a:rPr>
                          <m:t>𝛽</m:t>
                        </m:r>
                      </m:e>
                      <m:sub>
                        <m:r>
                          <a:rPr lang="en-US" altLang="en-US" i="1">
                            <a:latin typeface="Cambria Math" panose="02040503050406030204" pitchFamily="18" charset="0"/>
                            <a:ea typeface="Cambria Math" panose="02040503050406030204" pitchFamily="18" charset="0"/>
                            <a:cs typeface="Arial" charset="0"/>
                          </a:rPr>
                          <m:t>0</m:t>
                        </m:r>
                      </m:sub>
                    </m:sSub>
                    <m:r>
                      <a:rPr lang="en-US" altLang="en-US" i="1">
                        <a:latin typeface="Cambria Math" panose="02040503050406030204" pitchFamily="18" charset="0"/>
                        <a:ea typeface="Cambria Math" panose="02040503050406030204" pitchFamily="18" charset="0"/>
                        <a:cs typeface="Arial" charset="0"/>
                      </a:rPr>
                      <m:t>+</m:t>
                    </m:r>
                    <m:sSub>
                      <m:sSubPr>
                        <m:ctrlPr>
                          <a:rPr lang="en-US" altLang="en-US" i="1">
                            <a:latin typeface="Cambria Math" panose="02040503050406030204" pitchFamily="18" charset="0"/>
                            <a:ea typeface="Cambria Math" panose="02040503050406030204" pitchFamily="18" charset="0"/>
                            <a:cs typeface="Arial" charset="0"/>
                          </a:rPr>
                        </m:ctrlPr>
                      </m:sSubPr>
                      <m:e>
                        <m:r>
                          <a:rPr lang="en-US" altLang="en-US" i="1">
                            <a:latin typeface="Cambria Math" panose="02040503050406030204" pitchFamily="18" charset="0"/>
                            <a:ea typeface="Cambria Math" panose="02040503050406030204" pitchFamily="18" charset="0"/>
                            <a:cs typeface="Arial" charset="0"/>
                          </a:rPr>
                          <m:t>𝛽</m:t>
                        </m:r>
                      </m:e>
                      <m:sub>
                        <m:r>
                          <a:rPr lang="en-US" altLang="en-US" i="1">
                            <a:latin typeface="Cambria Math" panose="02040503050406030204" pitchFamily="18" charset="0"/>
                            <a:ea typeface="Cambria Math" panose="02040503050406030204" pitchFamily="18" charset="0"/>
                            <a:cs typeface="Arial" charset="0"/>
                          </a:rPr>
                          <m:t>1</m:t>
                        </m:r>
                      </m:sub>
                    </m:sSub>
                    <m:r>
                      <a:rPr lang="en-US" altLang="en-US" i="1">
                        <a:latin typeface="Cambria Math" panose="02040503050406030204" pitchFamily="18" charset="0"/>
                        <a:ea typeface="Cambria Math" panose="02040503050406030204" pitchFamily="18" charset="0"/>
                        <a:cs typeface="Arial" charset="0"/>
                      </a:rPr>
                      <m:t>∗</m:t>
                    </m:r>
                    <m:r>
                      <a:rPr lang="en-US" altLang="en-US" b="0" i="1" smtClean="0">
                        <a:latin typeface="Cambria Math" panose="02040503050406030204" pitchFamily="18" charset="0"/>
                        <a:ea typeface="Cambria Math" panose="02040503050406030204" pitchFamily="18" charset="0"/>
                        <a:cs typeface="Arial" charset="0"/>
                      </a:rPr>
                      <m:t>𝑠𝑡𝑢𝑑𝑦</m:t>
                    </m:r>
                    <m:r>
                      <a:rPr lang="en-US" altLang="en-US" b="0" i="1" smtClean="0">
                        <a:latin typeface="Cambria Math" panose="02040503050406030204" pitchFamily="18" charset="0"/>
                        <a:ea typeface="Cambria Math" panose="02040503050406030204" pitchFamily="18" charset="0"/>
                        <a:cs typeface="Arial" charset="0"/>
                      </a:rPr>
                      <m:t>_</m:t>
                    </m:r>
                    <m:r>
                      <a:rPr lang="en-US" altLang="en-US" b="0" i="1" smtClean="0">
                        <a:latin typeface="Cambria Math" panose="02040503050406030204" pitchFamily="18" charset="0"/>
                        <a:ea typeface="Cambria Math" panose="02040503050406030204" pitchFamily="18" charset="0"/>
                        <a:cs typeface="Arial" charset="0"/>
                      </a:rPr>
                      <m:t>h𝑟𝑠</m:t>
                    </m:r>
                  </m:oMath>
                </a14:m>
                <a:endParaRPr lang="en-US" dirty="0"/>
              </a:p>
              <a:p>
                <a:pPr lvl="1"/>
                <a14:m>
                  <m:oMath xmlns:m="http://schemas.openxmlformats.org/officeDocument/2006/math">
                    <m:sSub>
                      <m:sSubPr>
                        <m:ctrlPr>
                          <a:rPr lang="en-US" altLang="en-US" i="1" smtClean="0">
                            <a:latin typeface="Cambria Math" panose="02040503050406030204" pitchFamily="18" charset="0"/>
                            <a:ea typeface="Cambria Math" panose="02040503050406030204" pitchFamily="18" charset="0"/>
                            <a:cs typeface="Arial" charset="0"/>
                          </a:rPr>
                        </m:ctrlPr>
                      </m:sSubPr>
                      <m:e>
                        <m:r>
                          <a:rPr lang="en-US" altLang="en-US" i="1">
                            <a:latin typeface="Cambria Math" panose="02040503050406030204" pitchFamily="18" charset="0"/>
                            <a:ea typeface="Cambria Math" panose="02040503050406030204" pitchFamily="18" charset="0"/>
                            <a:cs typeface="Arial" charset="0"/>
                          </a:rPr>
                          <m:t>𝛽</m:t>
                        </m:r>
                      </m:e>
                      <m:sub>
                        <m:r>
                          <a:rPr lang="en-US" altLang="en-US" i="1">
                            <a:latin typeface="Cambria Math" panose="02040503050406030204" pitchFamily="18" charset="0"/>
                            <a:ea typeface="Cambria Math" panose="02040503050406030204" pitchFamily="18" charset="0"/>
                            <a:cs typeface="Arial" charset="0"/>
                          </a:rPr>
                          <m:t>0</m:t>
                        </m:r>
                      </m:sub>
                    </m:sSub>
                    <m:r>
                      <a:rPr lang="en-US" altLang="en-US" i="1">
                        <a:latin typeface="Cambria Math" panose="02040503050406030204" pitchFamily="18" charset="0"/>
                        <a:ea typeface="Cambria Math" panose="02040503050406030204" pitchFamily="18" charset="0"/>
                        <a:cs typeface="Arial" charset="0"/>
                      </a:rPr>
                      <m:t>=−2.524</m:t>
                    </m:r>
                  </m:oMath>
                </a14:m>
                <a:endParaRPr lang="en-US" dirty="0"/>
              </a:p>
              <a:p>
                <a:pPr lvl="1"/>
                <a14:m>
                  <m:oMath xmlns:m="http://schemas.openxmlformats.org/officeDocument/2006/math">
                    <m:sSub>
                      <m:sSubPr>
                        <m:ctrlPr>
                          <a:rPr lang="en-US" altLang="en-US" b="0" i="1" smtClean="0">
                            <a:latin typeface="Cambria Math" panose="02040503050406030204" pitchFamily="18" charset="0"/>
                            <a:ea typeface="Cambria Math" panose="02040503050406030204" pitchFamily="18" charset="0"/>
                            <a:cs typeface="Arial" charset="0"/>
                          </a:rPr>
                        </m:ctrlPr>
                      </m:sSubPr>
                      <m:e>
                        <m:r>
                          <a:rPr lang="en-US" altLang="en-US" i="1">
                            <a:latin typeface="Cambria Math" panose="02040503050406030204" pitchFamily="18" charset="0"/>
                            <a:ea typeface="Cambria Math" panose="02040503050406030204" pitchFamily="18" charset="0"/>
                            <a:cs typeface="Arial" charset="0"/>
                          </a:rPr>
                          <m:t>𝛽</m:t>
                        </m:r>
                      </m:e>
                      <m:sub>
                        <m:r>
                          <a:rPr lang="en-US" altLang="en-US" b="0" i="1" smtClean="0">
                            <a:latin typeface="Cambria Math" panose="02040503050406030204" pitchFamily="18" charset="0"/>
                            <a:ea typeface="Cambria Math" panose="02040503050406030204" pitchFamily="18" charset="0"/>
                            <a:cs typeface="Arial" charset="0"/>
                          </a:rPr>
                          <m:t>1</m:t>
                        </m:r>
                      </m:sub>
                    </m:sSub>
                    <m:r>
                      <a:rPr lang="en-US" altLang="en-US" b="0" i="1" smtClean="0">
                        <a:latin typeface="Cambria Math" panose="02040503050406030204" pitchFamily="18" charset="0"/>
                        <a:ea typeface="Cambria Math" panose="02040503050406030204" pitchFamily="18" charset="0"/>
                        <a:cs typeface="Arial" charset="0"/>
                      </a:rPr>
                      <m:t>=0.614 </m:t>
                    </m:r>
                  </m:oMath>
                </a14:m>
                <a:endParaRPr lang="en-US" dirty="0"/>
              </a:p>
              <a:p>
                <a:pPr lvl="1"/>
                <a:endParaRPr lang="en-US" dirty="0"/>
              </a:p>
              <a:p>
                <a:pPr lvl="1"/>
                <a:endParaRPr lang="en-US"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54" y="1066868"/>
                <a:ext cx="9838698" cy="4351338"/>
              </a:xfrm>
              <a:blipFill>
                <a:blip r:embed="rId3"/>
                <a:stretch>
                  <a:fillRect l="-644" t="-174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161</a:t>
            </a:fld>
            <a:endParaRPr lang="en-US" dirty="0"/>
          </a:p>
        </p:txBody>
      </p:sp>
    </p:spTree>
    <p:extLst>
      <p:ext uri="{BB962C8B-B14F-4D97-AF65-F5344CB8AC3E}">
        <p14:creationId xmlns:p14="http://schemas.microsoft.com/office/powerpoint/2010/main" val="201839975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554" y="1"/>
            <a:ext cx="10515600" cy="731520"/>
          </a:xfrm>
        </p:spPr>
        <p:txBody>
          <a:bodyPr/>
          <a:lstStyle/>
          <a:p>
            <a:r>
              <a:rPr lang="en-US" dirty="0">
                <a:latin typeface="Calibri" charset="0"/>
                <a:ea typeface="Calibri" charset="0"/>
                <a:cs typeface="Calibri" charset="0"/>
              </a:rPr>
              <a:t>Interpreting Binary Logistic Regression Model Output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54" y="1066868"/>
                <a:ext cx="9838698" cy="4351338"/>
              </a:xfrm>
            </p:spPr>
            <p:txBody>
              <a:bodyPr>
                <a:normAutofit/>
              </a:bodyPr>
              <a:lstStyle/>
              <a:p>
                <a:r>
                  <a:rPr lang="en-US" sz="2400" dirty="0"/>
                  <a:t>Interpreting the coefficients from a Logistic Regression model is different from a Linear Regression model</a:t>
                </a:r>
              </a:p>
              <a:p>
                <a:r>
                  <a:rPr lang="en-US" sz="2400" dirty="0"/>
                  <a:t>Consider these results from a fitted logistic regression model</a:t>
                </a:r>
              </a:p>
              <a:p>
                <a:pPr lvl="1"/>
                <a14:m>
                  <m:oMath xmlns:m="http://schemas.openxmlformats.org/officeDocument/2006/math">
                    <m:r>
                      <m:rPr>
                        <m:sty m:val="p"/>
                      </m:rPr>
                      <a:rPr lang="en-US" altLang="en-US">
                        <a:latin typeface="Cambria Math" panose="02040503050406030204" pitchFamily="18" charset="0"/>
                        <a:ea typeface="Arial" charset="0"/>
                        <a:cs typeface="Arial" charset="0"/>
                      </a:rPr>
                      <m:t>ln</m:t>
                    </m:r>
                    <m:r>
                      <a:rPr lang="en-US" altLang="en-US" i="1">
                        <a:latin typeface="Cambria Math" panose="02040503050406030204" pitchFamily="18" charset="0"/>
                        <a:ea typeface="Arial" charset="0"/>
                        <a:cs typeface="Arial" charset="0"/>
                      </a:rPr>
                      <m:t>⁡(</m:t>
                    </m:r>
                    <m:f>
                      <m:fPr>
                        <m:ctrlPr>
                          <a:rPr lang="en-US" altLang="en-US" i="1">
                            <a:latin typeface="Cambria Math" panose="02040503050406030204" pitchFamily="18" charset="0"/>
                            <a:cs typeface="Arial" charset="0"/>
                          </a:rPr>
                        </m:ctrlPr>
                      </m:fPr>
                      <m:num>
                        <m:r>
                          <a:rPr lang="en-US" altLang="en-US" i="1">
                            <a:latin typeface="Cambria Math" panose="02040503050406030204" pitchFamily="18" charset="0"/>
                            <a:cs typeface="Arial" charset="0"/>
                          </a:rPr>
                          <m:t>𝑝</m:t>
                        </m:r>
                      </m:num>
                      <m:den>
                        <m:r>
                          <a:rPr lang="en-US" altLang="en-US" i="1">
                            <a:latin typeface="Cambria Math" panose="02040503050406030204" pitchFamily="18" charset="0"/>
                            <a:cs typeface="Arial" charset="0"/>
                          </a:rPr>
                          <m:t>1−</m:t>
                        </m:r>
                        <m:r>
                          <a:rPr lang="en-US" altLang="en-US" i="1">
                            <a:latin typeface="Cambria Math" panose="02040503050406030204" pitchFamily="18" charset="0"/>
                            <a:cs typeface="Arial" charset="0"/>
                          </a:rPr>
                          <m:t>𝑝</m:t>
                        </m:r>
                      </m:den>
                    </m:f>
                    <m:r>
                      <a:rPr lang="en-US" altLang="en-US" i="1">
                        <a:latin typeface="Cambria Math" panose="02040503050406030204" pitchFamily="18" charset="0"/>
                        <a:cs typeface="Arial" charset="0"/>
                      </a:rPr>
                      <m:t>)</m:t>
                    </m:r>
                    <m:r>
                      <a:rPr lang="en-US" altLang="en-US" b="0" i="0" smtClean="0">
                        <a:latin typeface="Cambria Math" panose="02040503050406030204" pitchFamily="18" charset="0"/>
                        <a:ea typeface="Arial" charset="0"/>
                        <a:cs typeface="Arial" charset="0"/>
                      </a:rPr>
                      <m:t>=</m:t>
                    </m:r>
                    <m:sSub>
                      <m:sSubPr>
                        <m:ctrlPr>
                          <a:rPr lang="en-US" altLang="en-US" i="1">
                            <a:latin typeface="Cambria Math" panose="02040503050406030204" pitchFamily="18" charset="0"/>
                            <a:ea typeface="Cambria Math" panose="02040503050406030204" pitchFamily="18" charset="0"/>
                            <a:cs typeface="Arial" charset="0"/>
                          </a:rPr>
                        </m:ctrlPr>
                      </m:sSubPr>
                      <m:e>
                        <m:r>
                          <a:rPr lang="en-US" altLang="en-US" i="1">
                            <a:latin typeface="Cambria Math" panose="02040503050406030204" pitchFamily="18" charset="0"/>
                            <a:ea typeface="Cambria Math" panose="02040503050406030204" pitchFamily="18" charset="0"/>
                            <a:cs typeface="Arial" charset="0"/>
                          </a:rPr>
                          <m:t>𝛽</m:t>
                        </m:r>
                      </m:e>
                      <m:sub>
                        <m:r>
                          <a:rPr lang="en-US" altLang="en-US" i="1">
                            <a:latin typeface="Cambria Math" panose="02040503050406030204" pitchFamily="18" charset="0"/>
                            <a:ea typeface="Cambria Math" panose="02040503050406030204" pitchFamily="18" charset="0"/>
                            <a:cs typeface="Arial" charset="0"/>
                          </a:rPr>
                          <m:t>0</m:t>
                        </m:r>
                      </m:sub>
                    </m:sSub>
                    <m:r>
                      <a:rPr lang="en-US" altLang="en-US" i="1">
                        <a:latin typeface="Cambria Math" panose="02040503050406030204" pitchFamily="18" charset="0"/>
                        <a:ea typeface="Cambria Math" panose="02040503050406030204" pitchFamily="18" charset="0"/>
                        <a:cs typeface="Arial" charset="0"/>
                      </a:rPr>
                      <m:t>+</m:t>
                    </m:r>
                    <m:sSub>
                      <m:sSubPr>
                        <m:ctrlPr>
                          <a:rPr lang="en-US" altLang="en-US" i="1">
                            <a:latin typeface="Cambria Math" panose="02040503050406030204" pitchFamily="18" charset="0"/>
                            <a:ea typeface="Cambria Math" panose="02040503050406030204" pitchFamily="18" charset="0"/>
                            <a:cs typeface="Arial" charset="0"/>
                          </a:rPr>
                        </m:ctrlPr>
                      </m:sSubPr>
                      <m:e>
                        <m:r>
                          <a:rPr lang="en-US" altLang="en-US" i="1">
                            <a:latin typeface="Cambria Math" panose="02040503050406030204" pitchFamily="18" charset="0"/>
                            <a:ea typeface="Cambria Math" panose="02040503050406030204" pitchFamily="18" charset="0"/>
                            <a:cs typeface="Arial" charset="0"/>
                          </a:rPr>
                          <m:t>𝛽</m:t>
                        </m:r>
                      </m:e>
                      <m:sub>
                        <m:r>
                          <a:rPr lang="en-US" altLang="en-US" i="1">
                            <a:latin typeface="Cambria Math" panose="02040503050406030204" pitchFamily="18" charset="0"/>
                            <a:ea typeface="Cambria Math" panose="02040503050406030204" pitchFamily="18" charset="0"/>
                            <a:cs typeface="Arial" charset="0"/>
                          </a:rPr>
                          <m:t>1</m:t>
                        </m:r>
                      </m:sub>
                    </m:sSub>
                    <m:r>
                      <a:rPr lang="en-US" altLang="en-US" i="1">
                        <a:latin typeface="Cambria Math" panose="02040503050406030204" pitchFamily="18" charset="0"/>
                        <a:ea typeface="Cambria Math" panose="02040503050406030204" pitchFamily="18" charset="0"/>
                        <a:cs typeface="Arial" charset="0"/>
                      </a:rPr>
                      <m:t>∗</m:t>
                    </m:r>
                    <m:r>
                      <a:rPr lang="en-US" altLang="en-US" i="1" smtClean="0">
                        <a:latin typeface="Cambria Math" panose="02040503050406030204" pitchFamily="18" charset="0"/>
                        <a:ea typeface="Cambria Math" panose="02040503050406030204" pitchFamily="18" charset="0"/>
                        <a:cs typeface="Arial" charset="0"/>
                      </a:rPr>
                      <m:t>𝑠𝑡𝑢𝑑𝑦</m:t>
                    </m:r>
                    <m:r>
                      <a:rPr lang="en-US" altLang="en-US" b="0" i="1" smtClean="0">
                        <a:latin typeface="Cambria Math" panose="02040503050406030204" pitchFamily="18" charset="0"/>
                        <a:ea typeface="Cambria Math" panose="02040503050406030204" pitchFamily="18" charset="0"/>
                        <a:cs typeface="Arial" charset="0"/>
                      </a:rPr>
                      <m:t>_</m:t>
                    </m:r>
                    <m:r>
                      <a:rPr lang="en-US" altLang="en-US" b="0" i="1" smtClean="0">
                        <a:latin typeface="Cambria Math" panose="02040503050406030204" pitchFamily="18" charset="0"/>
                        <a:ea typeface="Cambria Math" panose="02040503050406030204" pitchFamily="18" charset="0"/>
                        <a:cs typeface="Arial" charset="0"/>
                      </a:rPr>
                      <m:t>h𝑟𝑠</m:t>
                    </m:r>
                  </m:oMath>
                </a14:m>
                <a:endParaRPr lang="en-US" dirty="0"/>
              </a:p>
              <a:p>
                <a:pPr lvl="1"/>
                <a14:m>
                  <m:oMath xmlns:m="http://schemas.openxmlformats.org/officeDocument/2006/math">
                    <m:sSub>
                      <m:sSubPr>
                        <m:ctrlPr>
                          <a:rPr lang="en-US" altLang="en-US" i="1" smtClean="0">
                            <a:latin typeface="Cambria Math" panose="02040503050406030204" pitchFamily="18" charset="0"/>
                            <a:ea typeface="Cambria Math" panose="02040503050406030204" pitchFamily="18" charset="0"/>
                            <a:cs typeface="Arial" charset="0"/>
                          </a:rPr>
                        </m:ctrlPr>
                      </m:sSubPr>
                      <m:e>
                        <m:r>
                          <a:rPr lang="en-US" altLang="en-US" i="1">
                            <a:latin typeface="Cambria Math" panose="02040503050406030204" pitchFamily="18" charset="0"/>
                            <a:ea typeface="Cambria Math" panose="02040503050406030204" pitchFamily="18" charset="0"/>
                            <a:cs typeface="Arial" charset="0"/>
                          </a:rPr>
                          <m:t>𝛽</m:t>
                        </m:r>
                      </m:e>
                      <m:sub>
                        <m:r>
                          <a:rPr lang="en-US" altLang="en-US" i="1">
                            <a:latin typeface="Cambria Math" panose="02040503050406030204" pitchFamily="18" charset="0"/>
                            <a:ea typeface="Cambria Math" panose="02040503050406030204" pitchFamily="18" charset="0"/>
                            <a:cs typeface="Arial" charset="0"/>
                          </a:rPr>
                          <m:t>0</m:t>
                        </m:r>
                      </m:sub>
                    </m:sSub>
                    <m:r>
                      <a:rPr lang="en-US" altLang="en-US" i="1">
                        <a:latin typeface="Cambria Math" panose="02040503050406030204" pitchFamily="18" charset="0"/>
                        <a:ea typeface="Cambria Math" panose="02040503050406030204" pitchFamily="18" charset="0"/>
                        <a:cs typeface="Arial" charset="0"/>
                      </a:rPr>
                      <m:t>=−2.524</m:t>
                    </m:r>
                  </m:oMath>
                </a14:m>
                <a:endParaRPr lang="en-US" dirty="0"/>
              </a:p>
              <a:p>
                <a:pPr lvl="1"/>
                <a14:m>
                  <m:oMath xmlns:m="http://schemas.openxmlformats.org/officeDocument/2006/math">
                    <m:sSub>
                      <m:sSubPr>
                        <m:ctrlPr>
                          <a:rPr lang="en-US" altLang="en-US" b="0" i="1" smtClean="0">
                            <a:latin typeface="Cambria Math" panose="02040503050406030204" pitchFamily="18" charset="0"/>
                            <a:ea typeface="Cambria Math" panose="02040503050406030204" pitchFamily="18" charset="0"/>
                            <a:cs typeface="Arial" charset="0"/>
                          </a:rPr>
                        </m:ctrlPr>
                      </m:sSubPr>
                      <m:e>
                        <m:r>
                          <a:rPr lang="en-US" altLang="en-US" i="1">
                            <a:latin typeface="Cambria Math" panose="02040503050406030204" pitchFamily="18" charset="0"/>
                            <a:ea typeface="Cambria Math" panose="02040503050406030204" pitchFamily="18" charset="0"/>
                            <a:cs typeface="Arial" charset="0"/>
                          </a:rPr>
                          <m:t>𝛽</m:t>
                        </m:r>
                      </m:e>
                      <m:sub>
                        <m:r>
                          <a:rPr lang="en-US" altLang="en-US" b="0" i="1" smtClean="0">
                            <a:latin typeface="Cambria Math" panose="02040503050406030204" pitchFamily="18" charset="0"/>
                            <a:ea typeface="Cambria Math" panose="02040503050406030204" pitchFamily="18" charset="0"/>
                            <a:cs typeface="Arial" charset="0"/>
                          </a:rPr>
                          <m:t>1</m:t>
                        </m:r>
                      </m:sub>
                    </m:sSub>
                    <m:r>
                      <a:rPr lang="en-US" altLang="en-US" b="0" i="1" smtClean="0">
                        <a:latin typeface="Cambria Math" panose="02040503050406030204" pitchFamily="18" charset="0"/>
                        <a:ea typeface="Cambria Math" panose="02040503050406030204" pitchFamily="18" charset="0"/>
                        <a:cs typeface="Arial" charset="0"/>
                      </a:rPr>
                      <m:t>=0.614 </m:t>
                    </m:r>
                  </m:oMath>
                </a14:m>
                <a:endParaRPr lang="en-US" dirty="0"/>
              </a:p>
              <a:p>
                <a:pPr lvl="1"/>
                <a14:m>
                  <m:oMath xmlns:m="http://schemas.openxmlformats.org/officeDocument/2006/math">
                    <m:func>
                      <m:funcPr>
                        <m:ctrlPr>
                          <a:rPr lang="en-US" altLang="en-US" b="0" i="1">
                            <a:latin typeface="Cambria Math" panose="02040503050406030204" pitchFamily="18" charset="0"/>
                            <a:ea typeface="Arial" charset="0"/>
                            <a:cs typeface="Arial" charset="0"/>
                          </a:rPr>
                        </m:ctrlPr>
                      </m:funcPr>
                      <m:fName>
                        <m:r>
                          <m:rPr>
                            <m:sty m:val="p"/>
                          </m:rPr>
                          <a:rPr lang="en-US" altLang="en-US" b="0" i="0" smtClean="0">
                            <a:latin typeface="Cambria Math" panose="02040503050406030204" pitchFamily="18" charset="0"/>
                            <a:ea typeface="Arial" charset="0"/>
                            <a:cs typeface="Arial" charset="0"/>
                          </a:rPr>
                          <m:t>l</m:t>
                        </m:r>
                        <m:r>
                          <m:rPr>
                            <m:sty m:val="p"/>
                          </m:rPr>
                          <a:rPr lang="en-US" altLang="en-US">
                            <a:latin typeface="Cambria Math" panose="02040503050406030204" pitchFamily="18" charset="0"/>
                            <a:ea typeface="Arial" charset="0"/>
                            <a:cs typeface="Arial" charset="0"/>
                          </a:rPr>
                          <m:t>n</m:t>
                        </m:r>
                      </m:fName>
                      <m:e>
                        <m:d>
                          <m:dPr>
                            <m:ctrlPr>
                              <a:rPr lang="en-US" altLang="en-US" i="1">
                                <a:latin typeface="Cambria Math" panose="02040503050406030204" pitchFamily="18" charset="0"/>
                                <a:ea typeface="Arial" charset="0"/>
                                <a:cs typeface="Arial" charset="0"/>
                              </a:rPr>
                            </m:ctrlPr>
                          </m:dPr>
                          <m:e>
                            <m:f>
                              <m:fPr>
                                <m:ctrlPr>
                                  <a:rPr lang="en-US" altLang="en-US" i="1">
                                    <a:latin typeface="Cambria Math" panose="02040503050406030204" pitchFamily="18" charset="0"/>
                                    <a:cs typeface="Arial" charset="0"/>
                                  </a:rPr>
                                </m:ctrlPr>
                              </m:fPr>
                              <m:num>
                                <m:r>
                                  <a:rPr lang="en-US" altLang="en-US" i="1">
                                    <a:latin typeface="Cambria Math" panose="02040503050406030204" pitchFamily="18" charset="0"/>
                                    <a:cs typeface="Arial" charset="0"/>
                                  </a:rPr>
                                  <m:t>𝑝</m:t>
                                </m:r>
                              </m:num>
                              <m:den>
                                <m:r>
                                  <a:rPr lang="en-US" altLang="en-US" i="1">
                                    <a:latin typeface="Cambria Math" panose="02040503050406030204" pitchFamily="18" charset="0"/>
                                    <a:cs typeface="Arial" charset="0"/>
                                  </a:rPr>
                                  <m:t>1−</m:t>
                                </m:r>
                                <m:r>
                                  <a:rPr lang="en-US" altLang="en-US" i="1">
                                    <a:latin typeface="Cambria Math" panose="02040503050406030204" pitchFamily="18" charset="0"/>
                                    <a:cs typeface="Arial" charset="0"/>
                                  </a:rPr>
                                  <m:t>𝑝</m:t>
                                </m:r>
                              </m:den>
                            </m:f>
                          </m:e>
                        </m:d>
                      </m:e>
                    </m:func>
                    <m:r>
                      <a:rPr lang="en-US" altLang="en-US" i="1">
                        <a:latin typeface="Cambria Math" panose="02040503050406030204" pitchFamily="18" charset="0"/>
                        <a:ea typeface="Arial" charset="0"/>
                        <a:cs typeface="Arial" charset="0"/>
                      </a:rPr>
                      <m:t>=</m:t>
                    </m:r>
                    <m:r>
                      <a:rPr lang="en-US" altLang="en-US" b="0" i="1" smtClean="0">
                        <a:latin typeface="Cambria Math" panose="02040503050406030204" pitchFamily="18" charset="0"/>
                        <a:ea typeface="Arial" charset="0"/>
                        <a:cs typeface="Arial" charset="0"/>
                      </a:rPr>
                      <m:t>−2.524+0.614∗</m:t>
                    </m:r>
                    <m:r>
                      <a:rPr lang="en-US" altLang="en-US" b="0" i="1" smtClean="0">
                        <a:latin typeface="Cambria Math" panose="02040503050406030204" pitchFamily="18" charset="0"/>
                        <a:ea typeface="Arial" charset="0"/>
                        <a:cs typeface="Arial" charset="0"/>
                      </a:rPr>
                      <m:t>𝑠𝑡𝑢𝑑𝑦</m:t>
                    </m:r>
                    <m:r>
                      <a:rPr lang="en-US" altLang="en-US" b="0" i="1" smtClean="0">
                        <a:latin typeface="Cambria Math" panose="02040503050406030204" pitchFamily="18" charset="0"/>
                        <a:ea typeface="Arial" charset="0"/>
                        <a:cs typeface="Arial" charset="0"/>
                      </a:rPr>
                      <m:t>_</m:t>
                    </m:r>
                    <m:r>
                      <a:rPr lang="en-US" altLang="en-US" b="0" i="1" smtClean="0">
                        <a:latin typeface="Cambria Math" panose="02040503050406030204" pitchFamily="18" charset="0"/>
                        <a:ea typeface="Arial" charset="0"/>
                        <a:cs typeface="Arial" charset="0"/>
                      </a:rPr>
                      <m:t>h𝑟𝑠</m:t>
                    </m:r>
                  </m:oMath>
                </a14:m>
                <a:endParaRPr lang="en-US" dirty="0"/>
              </a:p>
              <a:p>
                <a:pPr lvl="1"/>
                <a:endParaRPr lang="en-US" dirty="0"/>
              </a:p>
              <a:p>
                <a:pPr lvl="1"/>
                <a:endParaRPr lang="en-US" dirty="0"/>
              </a:p>
              <a:p>
                <a:pPr lvl="1"/>
                <a:endParaRPr lang="en-US"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54" y="1066868"/>
                <a:ext cx="9838698" cy="4351338"/>
              </a:xfrm>
              <a:blipFill>
                <a:blip r:embed="rId3"/>
                <a:stretch>
                  <a:fillRect l="-644" t="-174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162</a:t>
            </a:fld>
            <a:endParaRPr lang="en-US" dirty="0"/>
          </a:p>
        </p:txBody>
      </p:sp>
    </p:spTree>
    <p:extLst>
      <p:ext uri="{BB962C8B-B14F-4D97-AF65-F5344CB8AC3E}">
        <p14:creationId xmlns:p14="http://schemas.microsoft.com/office/powerpoint/2010/main" val="40396254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554" y="1"/>
            <a:ext cx="10515600" cy="731520"/>
          </a:xfrm>
        </p:spPr>
        <p:txBody>
          <a:bodyPr/>
          <a:lstStyle/>
          <a:p>
            <a:r>
              <a:rPr lang="en-US" dirty="0">
                <a:latin typeface="Calibri" charset="0"/>
                <a:ea typeface="Calibri" charset="0"/>
                <a:cs typeface="Calibri" charset="0"/>
              </a:rPr>
              <a:t>Interpreting Binary Logistic Regression Model Output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54" y="1066868"/>
                <a:ext cx="9838698" cy="4351338"/>
              </a:xfrm>
            </p:spPr>
            <p:txBody>
              <a:bodyPr>
                <a:normAutofit/>
              </a:bodyPr>
              <a:lstStyle/>
              <a:p>
                <a:r>
                  <a:rPr lang="en-US" sz="2400" dirty="0"/>
                  <a:t>Interpreting the coefficients from a Logistic Regression model is different from a Linear Regression model</a:t>
                </a:r>
              </a:p>
              <a:p>
                <a:r>
                  <a:rPr lang="en-US" sz="2400" dirty="0"/>
                  <a:t>Consider these results from a fitted logistic regression model</a:t>
                </a:r>
              </a:p>
              <a:p>
                <a:pPr lvl="1"/>
                <a14:m>
                  <m:oMath xmlns:m="http://schemas.openxmlformats.org/officeDocument/2006/math">
                    <m:r>
                      <m:rPr>
                        <m:sty m:val="p"/>
                      </m:rPr>
                      <a:rPr lang="en-US" altLang="en-US">
                        <a:latin typeface="Cambria Math" panose="02040503050406030204" pitchFamily="18" charset="0"/>
                        <a:ea typeface="Arial" charset="0"/>
                        <a:cs typeface="Arial" charset="0"/>
                      </a:rPr>
                      <m:t>ln</m:t>
                    </m:r>
                    <m:r>
                      <a:rPr lang="en-US" altLang="en-US" i="1">
                        <a:latin typeface="Cambria Math" panose="02040503050406030204" pitchFamily="18" charset="0"/>
                        <a:ea typeface="Arial" charset="0"/>
                        <a:cs typeface="Arial" charset="0"/>
                      </a:rPr>
                      <m:t>⁡(</m:t>
                    </m:r>
                    <m:f>
                      <m:fPr>
                        <m:ctrlPr>
                          <a:rPr lang="en-US" altLang="en-US" i="1">
                            <a:latin typeface="Cambria Math" panose="02040503050406030204" pitchFamily="18" charset="0"/>
                            <a:cs typeface="Arial" charset="0"/>
                          </a:rPr>
                        </m:ctrlPr>
                      </m:fPr>
                      <m:num>
                        <m:r>
                          <a:rPr lang="en-US" altLang="en-US" i="1">
                            <a:latin typeface="Cambria Math" panose="02040503050406030204" pitchFamily="18" charset="0"/>
                            <a:cs typeface="Arial" charset="0"/>
                          </a:rPr>
                          <m:t>𝑝</m:t>
                        </m:r>
                      </m:num>
                      <m:den>
                        <m:r>
                          <a:rPr lang="en-US" altLang="en-US" i="1">
                            <a:latin typeface="Cambria Math" panose="02040503050406030204" pitchFamily="18" charset="0"/>
                            <a:cs typeface="Arial" charset="0"/>
                          </a:rPr>
                          <m:t>1−</m:t>
                        </m:r>
                        <m:r>
                          <a:rPr lang="en-US" altLang="en-US" i="1">
                            <a:latin typeface="Cambria Math" panose="02040503050406030204" pitchFamily="18" charset="0"/>
                            <a:cs typeface="Arial" charset="0"/>
                          </a:rPr>
                          <m:t>𝑝</m:t>
                        </m:r>
                      </m:den>
                    </m:f>
                    <m:r>
                      <a:rPr lang="en-US" altLang="en-US" i="1">
                        <a:latin typeface="Cambria Math" panose="02040503050406030204" pitchFamily="18" charset="0"/>
                        <a:cs typeface="Arial" charset="0"/>
                      </a:rPr>
                      <m:t>)</m:t>
                    </m:r>
                    <m:r>
                      <a:rPr lang="en-US" altLang="en-US" b="0" i="0" smtClean="0">
                        <a:latin typeface="Cambria Math" panose="02040503050406030204" pitchFamily="18" charset="0"/>
                        <a:ea typeface="Arial" charset="0"/>
                        <a:cs typeface="Arial" charset="0"/>
                      </a:rPr>
                      <m:t>=</m:t>
                    </m:r>
                    <m:sSub>
                      <m:sSubPr>
                        <m:ctrlPr>
                          <a:rPr lang="en-US" altLang="en-US" i="1">
                            <a:latin typeface="Cambria Math" panose="02040503050406030204" pitchFamily="18" charset="0"/>
                            <a:ea typeface="Cambria Math" panose="02040503050406030204" pitchFamily="18" charset="0"/>
                            <a:cs typeface="Arial" charset="0"/>
                          </a:rPr>
                        </m:ctrlPr>
                      </m:sSubPr>
                      <m:e>
                        <m:r>
                          <a:rPr lang="en-US" altLang="en-US" i="1">
                            <a:latin typeface="Cambria Math" panose="02040503050406030204" pitchFamily="18" charset="0"/>
                            <a:ea typeface="Cambria Math" panose="02040503050406030204" pitchFamily="18" charset="0"/>
                            <a:cs typeface="Arial" charset="0"/>
                          </a:rPr>
                          <m:t>𝛽</m:t>
                        </m:r>
                      </m:e>
                      <m:sub>
                        <m:r>
                          <a:rPr lang="en-US" altLang="en-US" i="1">
                            <a:latin typeface="Cambria Math" panose="02040503050406030204" pitchFamily="18" charset="0"/>
                            <a:ea typeface="Cambria Math" panose="02040503050406030204" pitchFamily="18" charset="0"/>
                            <a:cs typeface="Arial" charset="0"/>
                          </a:rPr>
                          <m:t>0</m:t>
                        </m:r>
                      </m:sub>
                    </m:sSub>
                    <m:r>
                      <a:rPr lang="en-US" altLang="en-US" i="1">
                        <a:latin typeface="Cambria Math" panose="02040503050406030204" pitchFamily="18" charset="0"/>
                        <a:ea typeface="Cambria Math" panose="02040503050406030204" pitchFamily="18" charset="0"/>
                        <a:cs typeface="Arial" charset="0"/>
                      </a:rPr>
                      <m:t>+</m:t>
                    </m:r>
                    <m:sSub>
                      <m:sSubPr>
                        <m:ctrlPr>
                          <a:rPr lang="en-US" altLang="en-US" i="1">
                            <a:latin typeface="Cambria Math" panose="02040503050406030204" pitchFamily="18" charset="0"/>
                            <a:ea typeface="Cambria Math" panose="02040503050406030204" pitchFamily="18" charset="0"/>
                            <a:cs typeface="Arial" charset="0"/>
                          </a:rPr>
                        </m:ctrlPr>
                      </m:sSubPr>
                      <m:e>
                        <m:r>
                          <a:rPr lang="en-US" altLang="en-US" i="1">
                            <a:latin typeface="Cambria Math" panose="02040503050406030204" pitchFamily="18" charset="0"/>
                            <a:ea typeface="Cambria Math" panose="02040503050406030204" pitchFamily="18" charset="0"/>
                            <a:cs typeface="Arial" charset="0"/>
                          </a:rPr>
                          <m:t>𝛽</m:t>
                        </m:r>
                      </m:e>
                      <m:sub>
                        <m:r>
                          <a:rPr lang="en-US" altLang="en-US" i="1">
                            <a:latin typeface="Cambria Math" panose="02040503050406030204" pitchFamily="18" charset="0"/>
                            <a:ea typeface="Cambria Math" panose="02040503050406030204" pitchFamily="18" charset="0"/>
                            <a:cs typeface="Arial" charset="0"/>
                          </a:rPr>
                          <m:t>1</m:t>
                        </m:r>
                      </m:sub>
                    </m:sSub>
                    <m:r>
                      <a:rPr lang="en-US" altLang="en-US" i="1">
                        <a:latin typeface="Cambria Math" panose="02040503050406030204" pitchFamily="18" charset="0"/>
                        <a:ea typeface="Cambria Math" panose="02040503050406030204" pitchFamily="18" charset="0"/>
                        <a:cs typeface="Arial" charset="0"/>
                      </a:rPr>
                      <m:t>∗</m:t>
                    </m:r>
                    <m:r>
                      <a:rPr lang="en-US" altLang="en-US" i="1" smtClean="0">
                        <a:latin typeface="Cambria Math" panose="02040503050406030204" pitchFamily="18" charset="0"/>
                        <a:ea typeface="Cambria Math" panose="02040503050406030204" pitchFamily="18" charset="0"/>
                        <a:cs typeface="Arial" charset="0"/>
                      </a:rPr>
                      <m:t>𝑠𝑡𝑢𝑑𝑦</m:t>
                    </m:r>
                    <m:r>
                      <a:rPr lang="en-US" altLang="en-US" b="0" i="1" smtClean="0">
                        <a:latin typeface="Cambria Math" panose="02040503050406030204" pitchFamily="18" charset="0"/>
                        <a:ea typeface="Cambria Math" panose="02040503050406030204" pitchFamily="18" charset="0"/>
                        <a:cs typeface="Arial" charset="0"/>
                      </a:rPr>
                      <m:t>_</m:t>
                    </m:r>
                    <m:r>
                      <a:rPr lang="en-US" altLang="en-US" b="0" i="1" smtClean="0">
                        <a:latin typeface="Cambria Math" panose="02040503050406030204" pitchFamily="18" charset="0"/>
                        <a:ea typeface="Cambria Math" panose="02040503050406030204" pitchFamily="18" charset="0"/>
                        <a:cs typeface="Arial" charset="0"/>
                      </a:rPr>
                      <m:t>h𝑟𝑠</m:t>
                    </m:r>
                  </m:oMath>
                </a14:m>
                <a:endParaRPr lang="en-US" dirty="0"/>
              </a:p>
              <a:p>
                <a:pPr lvl="1"/>
                <a14:m>
                  <m:oMath xmlns:m="http://schemas.openxmlformats.org/officeDocument/2006/math">
                    <m:sSub>
                      <m:sSubPr>
                        <m:ctrlPr>
                          <a:rPr lang="en-US" altLang="en-US" i="1" smtClean="0">
                            <a:latin typeface="Cambria Math" panose="02040503050406030204" pitchFamily="18" charset="0"/>
                            <a:ea typeface="Cambria Math" panose="02040503050406030204" pitchFamily="18" charset="0"/>
                            <a:cs typeface="Arial" charset="0"/>
                          </a:rPr>
                        </m:ctrlPr>
                      </m:sSubPr>
                      <m:e>
                        <m:r>
                          <a:rPr lang="en-US" altLang="en-US" i="1">
                            <a:latin typeface="Cambria Math" panose="02040503050406030204" pitchFamily="18" charset="0"/>
                            <a:ea typeface="Cambria Math" panose="02040503050406030204" pitchFamily="18" charset="0"/>
                            <a:cs typeface="Arial" charset="0"/>
                          </a:rPr>
                          <m:t>𝛽</m:t>
                        </m:r>
                      </m:e>
                      <m:sub>
                        <m:r>
                          <a:rPr lang="en-US" altLang="en-US" i="1">
                            <a:latin typeface="Cambria Math" panose="02040503050406030204" pitchFamily="18" charset="0"/>
                            <a:ea typeface="Cambria Math" panose="02040503050406030204" pitchFamily="18" charset="0"/>
                            <a:cs typeface="Arial" charset="0"/>
                          </a:rPr>
                          <m:t>0</m:t>
                        </m:r>
                      </m:sub>
                    </m:sSub>
                    <m:r>
                      <a:rPr lang="en-US" altLang="en-US" i="1">
                        <a:latin typeface="Cambria Math" panose="02040503050406030204" pitchFamily="18" charset="0"/>
                        <a:ea typeface="Cambria Math" panose="02040503050406030204" pitchFamily="18" charset="0"/>
                        <a:cs typeface="Arial" charset="0"/>
                      </a:rPr>
                      <m:t>=−2.524</m:t>
                    </m:r>
                  </m:oMath>
                </a14:m>
                <a:endParaRPr lang="en-US" dirty="0"/>
              </a:p>
              <a:p>
                <a:pPr lvl="1"/>
                <a14:m>
                  <m:oMath xmlns:m="http://schemas.openxmlformats.org/officeDocument/2006/math">
                    <m:sSub>
                      <m:sSubPr>
                        <m:ctrlPr>
                          <a:rPr lang="en-US" altLang="en-US" b="0" i="1" smtClean="0">
                            <a:latin typeface="Cambria Math" panose="02040503050406030204" pitchFamily="18" charset="0"/>
                            <a:ea typeface="Cambria Math" panose="02040503050406030204" pitchFamily="18" charset="0"/>
                            <a:cs typeface="Arial" charset="0"/>
                          </a:rPr>
                        </m:ctrlPr>
                      </m:sSubPr>
                      <m:e>
                        <m:r>
                          <a:rPr lang="en-US" altLang="en-US" i="1">
                            <a:latin typeface="Cambria Math" panose="02040503050406030204" pitchFamily="18" charset="0"/>
                            <a:ea typeface="Cambria Math" panose="02040503050406030204" pitchFamily="18" charset="0"/>
                            <a:cs typeface="Arial" charset="0"/>
                          </a:rPr>
                          <m:t>𝛽</m:t>
                        </m:r>
                      </m:e>
                      <m:sub>
                        <m:r>
                          <a:rPr lang="en-US" altLang="en-US" b="0" i="1" smtClean="0">
                            <a:latin typeface="Cambria Math" panose="02040503050406030204" pitchFamily="18" charset="0"/>
                            <a:ea typeface="Cambria Math" panose="02040503050406030204" pitchFamily="18" charset="0"/>
                            <a:cs typeface="Arial" charset="0"/>
                          </a:rPr>
                          <m:t>1</m:t>
                        </m:r>
                      </m:sub>
                    </m:sSub>
                    <m:r>
                      <a:rPr lang="en-US" altLang="en-US" b="0" i="1" smtClean="0">
                        <a:latin typeface="Cambria Math" panose="02040503050406030204" pitchFamily="18" charset="0"/>
                        <a:ea typeface="Cambria Math" panose="02040503050406030204" pitchFamily="18" charset="0"/>
                        <a:cs typeface="Arial" charset="0"/>
                      </a:rPr>
                      <m:t>=0.614 </m:t>
                    </m:r>
                  </m:oMath>
                </a14:m>
                <a:endParaRPr lang="en-US" dirty="0"/>
              </a:p>
              <a:p>
                <a:pPr lvl="1"/>
                <a14:m>
                  <m:oMath xmlns:m="http://schemas.openxmlformats.org/officeDocument/2006/math">
                    <m:func>
                      <m:funcPr>
                        <m:ctrlPr>
                          <a:rPr lang="en-US" altLang="en-US" b="0" i="1">
                            <a:latin typeface="Cambria Math" panose="02040503050406030204" pitchFamily="18" charset="0"/>
                            <a:ea typeface="Arial" charset="0"/>
                            <a:cs typeface="Arial" charset="0"/>
                          </a:rPr>
                        </m:ctrlPr>
                      </m:funcPr>
                      <m:fName>
                        <m:r>
                          <m:rPr>
                            <m:sty m:val="p"/>
                          </m:rPr>
                          <a:rPr lang="en-US" altLang="en-US" b="0" i="0" smtClean="0">
                            <a:latin typeface="Cambria Math" panose="02040503050406030204" pitchFamily="18" charset="0"/>
                            <a:ea typeface="Arial" charset="0"/>
                            <a:cs typeface="Arial" charset="0"/>
                          </a:rPr>
                          <m:t>l</m:t>
                        </m:r>
                        <m:r>
                          <m:rPr>
                            <m:sty m:val="p"/>
                          </m:rPr>
                          <a:rPr lang="en-US" altLang="en-US">
                            <a:latin typeface="Cambria Math" panose="02040503050406030204" pitchFamily="18" charset="0"/>
                            <a:ea typeface="Arial" charset="0"/>
                            <a:cs typeface="Arial" charset="0"/>
                          </a:rPr>
                          <m:t>n</m:t>
                        </m:r>
                      </m:fName>
                      <m:e>
                        <m:d>
                          <m:dPr>
                            <m:ctrlPr>
                              <a:rPr lang="en-US" altLang="en-US" i="1">
                                <a:latin typeface="Cambria Math" panose="02040503050406030204" pitchFamily="18" charset="0"/>
                                <a:ea typeface="Arial" charset="0"/>
                                <a:cs typeface="Arial" charset="0"/>
                              </a:rPr>
                            </m:ctrlPr>
                          </m:dPr>
                          <m:e>
                            <m:f>
                              <m:fPr>
                                <m:ctrlPr>
                                  <a:rPr lang="en-US" altLang="en-US" i="1">
                                    <a:latin typeface="Cambria Math" panose="02040503050406030204" pitchFamily="18" charset="0"/>
                                    <a:cs typeface="Arial" charset="0"/>
                                  </a:rPr>
                                </m:ctrlPr>
                              </m:fPr>
                              <m:num>
                                <m:r>
                                  <a:rPr lang="en-US" altLang="en-US" i="1">
                                    <a:latin typeface="Cambria Math" panose="02040503050406030204" pitchFamily="18" charset="0"/>
                                    <a:cs typeface="Arial" charset="0"/>
                                  </a:rPr>
                                  <m:t>𝑝</m:t>
                                </m:r>
                              </m:num>
                              <m:den>
                                <m:r>
                                  <a:rPr lang="en-US" altLang="en-US" i="1">
                                    <a:latin typeface="Cambria Math" panose="02040503050406030204" pitchFamily="18" charset="0"/>
                                    <a:cs typeface="Arial" charset="0"/>
                                  </a:rPr>
                                  <m:t>1−</m:t>
                                </m:r>
                                <m:r>
                                  <a:rPr lang="en-US" altLang="en-US" i="1">
                                    <a:latin typeface="Cambria Math" panose="02040503050406030204" pitchFamily="18" charset="0"/>
                                    <a:cs typeface="Arial" charset="0"/>
                                  </a:rPr>
                                  <m:t>𝑝</m:t>
                                </m:r>
                              </m:den>
                            </m:f>
                          </m:e>
                        </m:d>
                      </m:e>
                    </m:func>
                    <m:r>
                      <a:rPr lang="en-US" altLang="en-US" i="1">
                        <a:latin typeface="Cambria Math" panose="02040503050406030204" pitchFamily="18" charset="0"/>
                        <a:ea typeface="Arial" charset="0"/>
                        <a:cs typeface="Arial" charset="0"/>
                      </a:rPr>
                      <m:t>=</m:t>
                    </m:r>
                    <m:r>
                      <a:rPr lang="en-US" altLang="en-US" b="0" i="1" smtClean="0">
                        <a:latin typeface="Cambria Math" panose="02040503050406030204" pitchFamily="18" charset="0"/>
                        <a:ea typeface="Arial" charset="0"/>
                        <a:cs typeface="Arial" charset="0"/>
                      </a:rPr>
                      <m:t>−2.524+0.614∗</m:t>
                    </m:r>
                    <m:r>
                      <a:rPr lang="en-US" altLang="en-US" b="0" i="1" smtClean="0">
                        <a:latin typeface="Cambria Math" panose="02040503050406030204" pitchFamily="18" charset="0"/>
                        <a:ea typeface="Arial" charset="0"/>
                        <a:cs typeface="Arial" charset="0"/>
                      </a:rPr>
                      <m:t>𝑠𝑡𝑢𝑑𝑦</m:t>
                    </m:r>
                    <m:r>
                      <a:rPr lang="en-US" altLang="en-US" b="0" i="1" smtClean="0">
                        <a:latin typeface="Cambria Math" panose="02040503050406030204" pitchFamily="18" charset="0"/>
                        <a:ea typeface="Arial" charset="0"/>
                        <a:cs typeface="Arial" charset="0"/>
                      </a:rPr>
                      <m:t>_</m:t>
                    </m:r>
                    <m:r>
                      <a:rPr lang="en-US" altLang="en-US" b="0" i="1" smtClean="0">
                        <a:latin typeface="Cambria Math" panose="02040503050406030204" pitchFamily="18" charset="0"/>
                        <a:ea typeface="Arial" charset="0"/>
                        <a:cs typeface="Arial" charset="0"/>
                      </a:rPr>
                      <m:t>h𝑟𝑠</m:t>
                    </m:r>
                  </m:oMath>
                </a14:m>
                <a:endParaRPr lang="en-US" dirty="0"/>
              </a:p>
              <a:p>
                <a:pPr lvl="1"/>
                <a:r>
                  <a:rPr lang="en-US" dirty="0"/>
                  <a:t>For every additional unit increase in </a:t>
                </a:r>
                <a14:m>
                  <m:oMath xmlns:m="http://schemas.openxmlformats.org/officeDocument/2006/math">
                    <m:r>
                      <a:rPr lang="en-US" altLang="en-US" i="1">
                        <a:latin typeface="Cambria Math" panose="02040503050406030204" pitchFamily="18" charset="0"/>
                        <a:ea typeface="Arial" charset="0"/>
                        <a:cs typeface="Arial" charset="0"/>
                      </a:rPr>
                      <m:t>𝑠𝑡𝑢𝑑𝑦</m:t>
                    </m:r>
                    <m:r>
                      <a:rPr lang="en-US" altLang="en-US" i="1">
                        <a:latin typeface="Cambria Math" panose="02040503050406030204" pitchFamily="18" charset="0"/>
                        <a:ea typeface="Arial" charset="0"/>
                        <a:cs typeface="Arial" charset="0"/>
                      </a:rPr>
                      <m:t>_</m:t>
                    </m:r>
                    <m:r>
                      <a:rPr lang="en-US" altLang="en-US" i="1">
                        <a:latin typeface="Cambria Math" panose="02040503050406030204" pitchFamily="18" charset="0"/>
                        <a:ea typeface="Arial" charset="0"/>
                        <a:cs typeface="Arial" charset="0"/>
                      </a:rPr>
                      <m:t>h𝑟𝑠</m:t>
                    </m:r>
                  </m:oMath>
                </a14:m>
                <a:r>
                  <a:rPr lang="en-US" dirty="0"/>
                  <a:t>, </a:t>
                </a:r>
                <a14:m>
                  <m:oMath xmlns:m="http://schemas.openxmlformats.org/officeDocument/2006/math">
                    <m:func>
                      <m:funcPr>
                        <m:ctrlPr>
                          <a:rPr lang="en-US" altLang="en-US" i="1">
                            <a:latin typeface="Cambria Math" panose="02040503050406030204" pitchFamily="18" charset="0"/>
                            <a:ea typeface="Arial" charset="0"/>
                            <a:cs typeface="Arial" charset="0"/>
                          </a:rPr>
                        </m:ctrlPr>
                      </m:funcPr>
                      <m:fName>
                        <m:r>
                          <m:rPr>
                            <m:sty m:val="p"/>
                          </m:rPr>
                          <a:rPr lang="en-US" altLang="en-US">
                            <a:latin typeface="Cambria Math" panose="02040503050406030204" pitchFamily="18" charset="0"/>
                            <a:ea typeface="Arial" charset="0"/>
                            <a:cs typeface="Arial" charset="0"/>
                          </a:rPr>
                          <m:t>ln</m:t>
                        </m:r>
                      </m:fName>
                      <m:e>
                        <m:d>
                          <m:dPr>
                            <m:ctrlPr>
                              <a:rPr lang="en-US" altLang="en-US" i="1">
                                <a:latin typeface="Cambria Math" panose="02040503050406030204" pitchFamily="18" charset="0"/>
                                <a:ea typeface="Arial" charset="0"/>
                                <a:cs typeface="Arial" charset="0"/>
                              </a:rPr>
                            </m:ctrlPr>
                          </m:dPr>
                          <m:e>
                            <m:f>
                              <m:fPr>
                                <m:ctrlPr>
                                  <a:rPr lang="en-US" altLang="en-US" i="1">
                                    <a:latin typeface="Cambria Math" panose="02040503050406030204" pitchFamily="18" charset="0"/>
                                    <a:cs typeface="Arial" charset="0"/>
                                  </a:rPr>
                                </m:ctrlPr>
                              </m:fPr>
                              <m:num>
                                <m:r>
                                  <a:rPr lang="en-US" altLang="en-US" i="1">
                                    <a:latin typeface="Cambria Math" panose="02040503050406030204" pitchFamily="18" charset="0"/>
                                    <a:cs typeface="Arial" charset="0"/>
                                  </a:rPr>
                                  <m:t>𝑝</m:t>
                                </m:r>
                              </m:num>
                              <m:den>
                                <m:r>
                                  <a:rPr lang="en-US" altLang="en-US" i="1">
                                    <a:latin typeface="Cambria Math" panose="02040503050406030204" pitchFamily="18" charset="0"/>
                                    <a:cs typeface="Arial" charset="0"/>
                                  </a:rPr>
                                  <m:t>1−</m:t>
                                </m:r>
                                <m:r>
                                  <a:rPr lang="en-US" altLang="en-US" i="1">
                                    <a:latin typeface="Cambria Math" panose="02040503050406030204" pitchFamily="18" charset="0"/>
                                    <a:cs typeface="Arial" charset="0"/>
                                  </a:rPr>
                                  <m:t>𝑝</m:t>
                                </m:r>
                              </m:den>
                            </m:f>
                          </m:e>
                        </m:d>
                      </m:e>
                    </m:func>
                  </m:oMath>
                </a14:m>
                <a:r>
                  <a:rPr lang="en-US" dirty="0"/>
                  <a:t> increases by 0.614 units?</a:t>
                </a:r>
              </a:p>
              <a:p>
                <a:pPr lvl="1"/>
                <a:endParaRPr lang="en-US" dirty="0"/>
              </a:p>
              <a:p>
                <a:pPr lvl="1"/>
                <a:endParaRPr lang="en-US" dirty="0"/>
              </a:p>
              <a:p>
                <a:pPr lvl="1"/>
                <a:endParaRPr lang="en-US"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54" y="1066868"/>
                <a:ext cx="9838698" cy="4351338"/>
              </a:xfrm>
              <a:blipFill>
                <a:blip r:embed="rId3"/>
                <a:stretch>
                  <a:fillRect l="-644" t="-174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163</a:t>
            </a:fld>
            <a:endParaRPr lang="en-US" dirty="0"/>
          </a:p>
        </p:txBody>
      </p:sp>
    </p:spTree>
    <p:extLst>
      <p:ext uri="{BB962C8B-B14F-4D97-AF65-F5344CB8AC3E}">
        <p14:creationId xmlns:p14="http://schemas.microsoft.com/office/powerpoint/2010/main" val="293912357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554" y="1"/>
            <a:ext cx="10515600" cy="731520"/>
          </a:xfrm>
        </p:spPr>
        <p:txBody>
          <a:bodyPr/>
          <a:lstStyle/>
          <a:p>
            <a:r>
              <a:rPr lang="en-US" dirty="0">
                <a:latin typeface="Calibri" charset="0"/>
                <a:ea typeface="Calibri" charset="0"/>
                <a:cs typeface="Calibri" charset="0"/>
              </a:rPr>
              <a:t>Interpreting Binary Logistic Regression Model Output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54" y="1066868"/>
                <a:ext cx="9838698" cy="4351338"/>
              </a:xfrm>
            </p:spPr>
            <p:txBody>
              <a:bodyPr>
                <a:noAutofit/>
              </a:bodyPr>
              <a:lstStyle/>
              <a:p>
                <a:r>
                  <a:rPr lang="en-US" sz="2400" dirty="0"/>
                  <a:t>Interpreting the coefficients from a Logistic Regression model is different from a Linear Regression model</a:t>
                </a:r>
              </a:p>
              <a:p>
                <a:r>
                  <a:rPr lang="en-US" sz="2400" dirty="0"/>
                  <a:t>Consider these results from a fitted logistic regression model</a:t>
                </a:r>
              </a:p>
              <a:p>
                <a:pPr lvl="1"/>
                <a14:m>
                  <m:oMath xmlns:m="http://schemas.openxmlformats.org/officeDocument/2006/math">
                    <m:r>
                      <m:rPr>
                        <m:sty m:val="p"/>
                      </m:rPr>
                      <a:rPr lang="en-US" altLang="en-US">
                        <a:latin typeface="Cambria Math" panose="02040503050406030204" pitchFamily="18" charset="0"/>
                        <a:ea typeface="Arial" charset="0"/>
                        <a:cs typeface="Arial" charset="0"/>
                      </a:rPr>
                      <m:t>ln</m:t>
                    </m:r>
                    <m:r>
                      <a:rPr lang="en-US" altLang="en-US" i="1">
                        <a:latin typeface="Cambria Math" panose="02040503050406030204" pitchFamily="18" charset="0"/>
                        <a:ea typeface="Arial" charset="0"/>
                        <a:cs typeface="Arial" charset="0"/>
                      </a:rPr>
                      <m:t>⁡(</m:t>
                    </m:r>
                    <m:f>
                      <m:fPr>
                        <m:ctrlPr>
                          <a:rPr lang="en-US" altLang="en-US" i="1">
                            <a:latin typeface="Cambria Math" panose="02040503050406030204" pitchFamily="18" charset="0"/>
                            <a:cs typeface="Arial" charset="0"/>
                          </a:rPr>
                        </m:ctrlPr>
                      </m:fPr>
                      <m:num>
                        <m:r>
                          <a:rPr lang="en-US" altLang="en-US" i="1">
                            <a:latin typeface="Cambria Math" panose="02040503050406030204" pitchFamily="18" charset="0"/>
                            <a:cs typeface="Arial" charset="0"/>
                          </a:rPr>
                          <m:t>𝑝</m:t>
                        </m:r>
                      </m:num>
                      <m:den>
                        <m:r>
                          <a:rPr lang="en-US" altLang="en-US" i="1">
                            <a:latin typeface="Cambria Math" panose="02040503050406030204" pitchFamily="18" charset="0"/>
                            <a:cs typeface="Arial" charset="0"/>
                          </a:rPr>
                          <m:t>1−</m:t>
                        </m:r>
                        <m:r>
                          <a:rPr lang="en-US" altLang="en-US" i="1">
                            <a:latin typeface="Cambria Math" panose="02040503050406030204" pitchFamily="18" charset="0"/>
                            <a:cs typeface="Arial" charset="0"/>
                          </a:rPr>
                          <m:t>𝑝</m:t>
                        </m:r>
                      </m:den>
                    </m:f>
                    <m:r>
                      <a:rPr lang="en-US" altLang="en-US" i="1">
                        <a:latin typeface="Cambria Math" panose="02040503050406030204" pitchFamily="18" charset="0"/>
                        <a:cs typeface="Arial" charset="0"/>
                      </a:rPr>
                      <m:t>)</m:t>
                    </m:r>
                    <m:r>
                      <a:rPr lang="en-US" altLang="en-US" b="0" i="0" smtClean="0">
                        <a:latin typeface="Cambria Math" panose="02040503050406030204" pitchFamily="18" charset="0"/>
                        <a:ea typeface="Arial" charset="0"/>
                        <a:cs typeface="Arial" charset="0"/>
                      </a:rPr>
                      <m:t>=</m:t>
                    </m:r>
                    <m:sSub>
                      <m:sSubPr>
                        <m:ctrlPr>
                          <a:rPr lang="en-US" altLang="en-US" i="1">
                            <a:latin typeface="Cambria Math" panose="02040503050406030204" pitchFamily="18" charset="0"/>
                            <a:ea typeface="Cambria Math" panose="02040503050406030204" pitchFamily="18" charset="0"/>
                            <a:cs typeface="Arial" charset="0"/>
                          </a:rPr>
                        </m:ctrlPr>
                      </m:sSubPr>
                      <m:e>
                        <m:r>
                          <a:rPr lang="en-US" altLang="en-US" i="1">
                            <a:latin typeface="Cambria Math" panose="02040503050406030204" pitchFamily="18" charset="0"/>
                            <a:ea typeface="Cambria Math" panose="02040503050406030204" pitchFamily="18" charset="0"/>
                            <a:cs typeface="Arial" charset="0"/>
                          </a:rPr>
                          <m:t>𝛽</m:t>
                        </m:r>
                      </m:e>
                      <m:sub>
                        <m:r>
                          <a:rPr lang="en-US" altLang="en-US" i="1">
                            <a:latin typeface="Cambria Math" panose="02040503050406030204" pitchFamily="18" charset="0"/>
                            <a:ea typeface="Cambria Math" panose="02040503050406030204" pitchFamily="18" charset="0"/>
                            <a:cs typeface="Arial" charset="0"/>
                          </a:rPr>
                          <m:t>0</m:t>
                        </m:r>
                      </m:sub>
                    </m:sSub>
                    <m:r>
                      <a:rPr lang="en-US" altLang="en-US" i="1">
                        <a:latin typeface="Cambria Math" panose="02040503050406030204" pitchFamily="18" charset="0"/>
                        <a:ea typeface="Cambria Math" panose="02040503050406030204" pitchFamily="18" charset="0"/>
                        <a:cs typeface="Arial" charset="0"/>
                      </a:rPr>
                      <m:t>+</m:t>
                    </m:r>
                    <m:sSub>
                      <m:sSubPr>
                        <m:ctrlPr>
                          <a:rPr lang="en-US" altLang="en-US" i="1">
                            <a:latin typeface="Cambria Math" panose="02040503050406030204" pitchFamily="18" charset="0"/>
                            <a:ea typeface="Cambria Math" panose="02040503050406030204" pitchFamily="18" charset="0"/>
                            <a:cs typeface="Arial" charset="0"/>
                          </a:rPr>
                        </m:ctrlPr>
                      </m:sSubPr>
                      <m:e>
                        <m:r>
                          <a:rPr lang="en-US" altLang="en-US" i="1">
                            <a:latin typeface="Cambria Math" panose="02040503050406030204" pitchFamily="18" charset="0"/>
                            <a:ea typeface="Cambria Math" panose="02040503050406030204" pitchFamily="18" charset="0"/>
                            <a:cs typeface="Arial" charset="0"/>
                          </a:rPr>
                          <m:t>𝛽</m:t>
                        </m:r>
                      </m:e>
                      <m:sub>
                        <m:r>
                          <a:rPr lang="en-US" altLang="en-US" i="1">
                            <a:latin typeface="Cambria Math" panose="02040503050406030204" pitchFamily="18" charset="0"/>
                            <a:ea typeface="Cambria Math" panose="02040503050406030204" pitchFamily="18" charset="0"/>
                            <a:cs typeface="Arial" charset="0"/>
                          </a:rPr>
                          <m:t>1</m:t>
                        </m:r>
                      </m:sub>
                    </m:sSub>
                    <m:r>
                      <a:rPr lang="en-US" altLang="en-US" i="1">
                        <a:latin typeface="Cambria Math" panose="02040503050406030204" pitchFamily="18" charset="0"/>
                        <a:ea typeface="Cambria Math" panose="02040503050406030204" pitchFamily="18" charset="0"/>
                        <a:cs typeface="Arial" charset="0"/>
                      </a:rPr>
                      <m:t>∗</m:t>
                    </m:r>
                    <m:r>
                      <a:rPr lang="en-US" altLang="en-US" i="1" smtClean="0">
                        <a:latin typeface="Cambria Math" panose="02040503050406030204" pitchFamily="18" charset="0"/>
                        <a:ea typeface="Cambria Math" panose="02040503050406030204" pitchFamily="18" charset="0"/>
                        <a:cs typeface="Arial" charset="0"/>
                      </a:rPr>
                      <m:t>𝑠𝑡𝑢𝑑𝑦</m:t>
                    </m:r>
                    <m:r>
                      <a:rPr lang="en-US" altLang="en-US" b="0" i="1" smtClean="0">
                        <a:latin typeface="Cambria Math" panose="02040503050406030204" pitchFamily="18" charset="0"/>
                        <a:ea typeface="Cambria Math" panose="02040503050406030204" pitchFamily="18" charset="0"/>
                        <a:cs typeface="Arial" charset="0"/>
                      </a:rPr>
                      <m:t>_</m:t>
                    </m:r>
                    <m:r>
                      <a:rPr lang="en-US" altLang="en-US" b="0" i="1" smtClean="0">
                        <a:latin typeface="Cambria Math" panose="02040503050406030204" pitchFamily="18" charset="0"/>
                        <a:ea typeface="Cambria Math" panose="02040503050406030204" pitchFamily="18" charset="0"/>
                        <a:cs typeface="Arial" charset="0"/>
                      </a:rPr>
                      <m:t>h𝑟𝑠</m:t>
                    </m:r>
                  </m:oMath>
                </a14:m>
                <a:endParaRPr lang="en-US" dirty="0"/>
              </a:p>
              <a:p>
                <a:pPr lvl="1"/>
                <a14:m>
                  <m:oMath xmlns:m="http://schemas.openxmlformats.org/officeDocument/2006/math">
                    <m:sSub>
                      <m:sSubPr>
                        <m:ctrlPr>
                          <a:rPr lang="en-US" altLang="en-US" i="1" smtClean="0">
                            <a:latin typeface="Cambria Math" panose="02040503050406030204" pitchFamily="18" charset="0"/>
                            <a:ea typeface="Cambria Math" panose="02040503050406030204" pitchFamily="18" charset="0"/>
                            <a:cs typeface="Arial" charset="0"/>
                          </a:rPr>
                        </m:ctrlPr>
                      </m:sSubPr>
                      <m:e>
                        <m:r>
                          <a:rPr lang="en-US" altLang="en-US" i="1">
                            <a:latin typeface="Cambria Math" panose="02040503050406030204" pitchFamily="18" charset="0"/>
                            <a:ea typeface="Cambria Math" panose="02040503050406030204" pitchFamily="18" charset="0"/>
                            <a:cs typeface="Arial" charset="0"/>
                          </a:rPr>
                          <m:t>𝛽</m:t>
                        </m:r>
                      </m:e>
                      <m:sub>
                        <m:r>
                          <a:rPr lang="en-US" altLang="en-US" i="1">
                            <a:latin typeface="Cambria Math" panose="02040503050406030204" pitchFamily="18" charset="0"/>
                            <a:ea typeface="Cambria Math" panose="02040503050406030204" pitchFamily="18" charset="0"/>
                            <a:cs typeface="Arial" charset="0"/>
                          </a:rPr>
                          <m:t>0</m:t>
                        </m:r>
                      </m:sub>
                    </m:sSub>
                    <m:r>
                      <a:rPr lang="en-US" altLang="en-US" i="1">
                        <a:latin typeface="Cambria Math" panose="02040503050406030204" pitchFamily="18" charset="0"/>
                        <a:ea typeface="Cambria Math" panose="02040503050406030204" pitchFamily="18" charset="0"/>
                        <a:cs typeface="Arial" charset="0"/>
                      </a:rPr>
                      <m:t>=−2.524</m:t>
                    </m:r>
                  </m:oMath>
                </a14:m>
                <a:endParaRPr lang="en-US" dirty="0"/>
              </a:p>
              <a:p>
                <a:pPr lvl="1"/>
                <a14:m>
                  <m:oMath xmlns:m="http://schemas.openxmlformats.org/officeDocument/2006/math">
                    <m:sSub>
                      <m:sSubPr>
                        <m:ctrlPr>
                          <a:rPr lang="en-US" altLang="en-US" b="0" i="1" smtClean="0">
                            <a:latin typeface="Cambria Math" panose="02040503050406030204" pitchFamily="18" charset="0"/>
                            <a:ea typeface="Cambria Math" panose="02040503050406030204" pitchFamily="18" charset="0"/>
                            <a:cs typeface="Arial" charset="0"/>
                          </a:rPr>
                        </m:ctrlPr>
                      </m:sSubPr>
                      <m:e>
                        <m:r>
                          <a:rPr lang="en-US" altLang="en-US" i="1">
                            <a:latin typeface="Cambria Math" panose="02040503050406030204" pitchFamily="18" charset="0"/>
                            <a:ea typeface="Cambria Math" panose="02040503050406030204" pitchFamily="18" charset="0"/>
                            <a:cs typeface="Arial" charset="0"/>
                          </a:rPr>
                          <m:t>𝛽</m:t>
                        </m:r>
                      </m:e>
                      <m:sub>
                        <m:r>
                          <a:rPr lang="en-US" altLang="en-US" b="0" i="1" smtClean="0">
                            <a:latin typeface="Cambria Math" panose="02040503050406030204" pitchFamily="18" charset="0"/>
                            <a:ea typeface="Cambria Math" panose="02040503050406030204" pitchFamily="18" charset="0"/>
                            <a:cs typeface="Arial" charset="0"/>
                          </a:rPr>
                          <m:t>1</m:t>
                        </m:r>
                      </m:sub>
                    </m:sSub>
                    <m:r>
                      <a:rPr lang="en-US" altLang="en-US" b="0" i="1" smtClean="0">
                        <a:latin typeface="Cambria Math" panose="02040503050406030204" pitchFamily="18" charset="0"/>
                        <a:ea typeface="Cambria Math" panose="02040503050406030204" pitchFamily="18" charset="0"/>
                        <a:cs typeface="Arial" charset="0"/>
                      </a:rPr>
                      <m:t>=0.614 </m:t>
                    </m:r>
                  </m:oMath>
                </a14:m>
                <a:endParaRPr lang="en-US" dirty="0"/>
              </a:p>
              <a:p>
                <a:pPr lvl="1"/>
                <a14:m>
                  <m:oMath xmlns:m="http://schemas.openxmlformats.org/officeDocument/2006/math">
                    <m:func>
                      <m:funcPr>
                        <m:ctrlPr>
                          <a:rPr lang="en-US" altLang="en-US" b="0" i="1">
                            <a:latin typeface="Cambria Math" panose="02040503050406030204" pitchFamily="18" charset="0"/>
                            <a:ea typeface="Arial" charset="0"/>
                            <a:cs typeface="Arial" charset="0"/>
                          </a:rPr>
                        </m:ctrlPr>
                      </m:funcPr>
                      <m:fName>
                        <m:r>
                          <m:rPr>
                            <m:sty m:val="p"/>
                          </m:rPr>
                          <a:rPr lang="en-US" altLang="en-US" b="0" i="0" smtClean="0">
                            <a:latin typeface="Cambria Math" panose="02040503050406030204" pitchFamily="18" charset="0"/>
                            <a:ea typeface="Arial" charset="0"/>
                            <a:cs typeface="Arial" charset="0"/>
                          </a:rPr>
                          <m:t>l</m:t>
                        </m:r>
                        <m:r>
                          <m:rPr>
                            <m:sty m:val="p"/>
                          </m:rPr>
                          <a:rPr lang="en-US" altLang="en-US">
                            <a:latin typeface="Cambria Math" panose="02040503050406030204" pitchFamily="18" charset="0"/>
                            <a:ea typeface="Arial" charset="0"/>
                            <a:cs typeface="Arial" charset="0"/>
                          </a:rPr>
                          <m:t>n</m:t>
                        </m:r>
                      </m:fName>
                      <m:e>
                        <m:d>
                          <m:dPr>
                            <m:ctrlPr>
                              <a:rPr lang="en-US" altLang="en-US" i="1">
                                <a:latin typeface="Cambria Math" panose="02040503050406030204" pitchFamily="18" charset="0"/>
                                <a:ea typeface="Arial" charset="0"/>
                                <a:cs typeface="Arial" charset="0"/>
                              </a:rPr>
                            </m:ctrlPr>
                          </m:dPr>
                          <m:e>
                            <m:f>
                              <m:fPr>
                                <m:ctrlPr>
                                  <a:rPr lang="en-US" altLang="en-US" i="1">
                                    <a:latin typeface="Cambria Math" panose="02040503050406030204" pitchFamily="18" charset="0"/>
                                    <a:cs typeface="Arial" charset="0"/>
                                  </a:rPr>
                                </m:ctrlPr>
                              </m:fPr>
                              <m:num>
                                <m:r>
                                  <a:rPr lang="en-US" altLang="en-US" i="1">
                                    <a:latin typeface="Cambria Math" panose="02040503050406030204" pitchFamily="18" charset="0"/>
                                    <a:cs typeface="Arial" charset="0"/>
                                  </a:rPr>
                                  <m:t>𝑝</m:t>
                                </m:r>
                              </m:num>
                              <m:den>
                                <m:r>
                                  <a:rPr lang="en-US" altLang="en-US" i="1">
                                    <a:latin typeface="Cambria Math" panose="02040503050406030204" pitchFamily="18" charset="0"/>
                                    <a:cs typeface="Arial" charset="0"/>
                                  </a:rPr>
                                  <m:t>1−</m:t>
                                </m:r>
                                <m:r>
                                  <a:rPr lang="en-US" altLang="en-US" i="1">
                                    <a:latin typeface="Cambria Math" panose="02040503050406030204" pitchFamily="18" charset="0"/>
                                    <a:cs typeface="Arial" charset="0"/>
                                  </a:rPr>
                                  <m:t>𝑝</m:t>
                                </m:r>
                              </m:den>
                            </m:f>
                          </m:e>
                        </m:d>
                      </m:e>
                    </m:func>
                    <m:r>
                      <a:rPr lang="en-US" altLang="en-US" i="1">
                        <a:latin typeface="Cambria Math" panose="02040503050406030204" pitchFamily="18" charset="0"/>
                        <a:ea typeface="Arial" charset="0"/>
                        <a:cs typeface="Arial" charset="0"/>
                      </a:rPr>
                      <m:t>=</m:t>
                    </m:r>
                    <m:r>
                      <a:rPr lang="en-US" altLang="en-US" b="0" i="1" smtClean="0">
                        <a:latin typeface="Cambria Math" panose="02040503050406030204" pitchFamily="18" charset="0"/>
                        <a:ea typeface="Arial" charset="0"/>
                        <a:cs typeface="Arial" charset="0"/>
                      </a:rPr>
                      <m:t>−2.524+0.614∗</m:t>
                    </m:r>
                    <m:r>
                      <a:rPr lang="en-US" altLang="en-US" b="0" i="1" smtClean="0">
                        <a:latin typeface="Cambria Math" panose="02040503050406030204" pitchFamily="18" charset="0"/>
                        <a:ea typeface="Arial" charset="0"/>
                        <a:cs typeface="Arial" charset="0"/>
                      </a:rPr>
                      <m:t>𝑠𝑡𝑢𝑑𝑦</m:t>
                    </m:r>
                    <m:r>
                      <a:rPr lang="en-US" altLang="en-US" b="0" i="1" smtClean="0">
                        <a:latin typeface="Cambria Math" panose="02040503050406030204" pitchFamily="18" charset="0"/>
                        <a:ea typeface="Arial" charset="0"/>
                        <a:cs typeface="Arial" charset="0"/>
                      </a:rPr>
                      <m:t>_</m:t>
                    </m:r>
                    <m:r>
                      <a:rPr lang="en-US" altLang="en-US" b="0" i="1" smtClean="0">
                        <a:latin typeface="Cambria Math" panose="02040503050406030204" pitchFamily="18" charset="0"/>
                        <a:ea typeface="Arial" charset="0"/>
                        <a:cs typeface="Arial" charset="0"/>
                      </a:rPr>
                      <m:t>h𝑟𝑠</m:t>
                    </m:r>
                  </m:oMath>
                </a14:m>
                <a:endParaRPr lang="en-US" dirty="0"/>
              </a:p>
              <a:p>
                <a:pPr lvl="1"/>
                <a:r>
                  <a:rPr lang="en-US" dirty="0"/>
                  <a:t>For every additional unit increase in </a:t>
                </a:r>
                <a14:m>
                  <m:oMath xmlns:m="http://schemas.openxmlformats.org/officeDocument/2006/math">
                    <m:r>
                      <a:rPr lang="en-US" altLang="en-US" i="1">
                        <a:latin typeface="Cambria Math" panose="02040503050406030204" pitchFamily="18" charset="0"/>
                        <a:ea typeface="Arial" charset="0"/>
                        <a:cs typeface="Arial" charset="0"/>
                      </a:rPr>
                      <m:t>𝑠𝑡𝑢𝑑𝑦</m:t>
                    </m:r>
                    <m:r>
                      <a:rPr lang="en-US" altLang="en-US" i="1">
                        <a:latin typeface="Cambria Math" panose="02040503050406030204" pitchFamily="18" charset="0"/>
                        <a:ea typeface="Arial" charset="0"/>
                        <a:cs typeface="Arial" charset="0"/>
                      </a:rPr>
                      <m:t>_</m:t>
                    </m:r>
                    <m:r>
                      <a:rPr lang="en-US" altLang="en-US" i="1">
                        <a:latin typeface="Cambria Math" panose="02040503050406030204" pitchFamily="18" charset="0"/>
                        <a:ea typeface="Arial" charset="0"/>
                        <a:cs typeface="Arial" charset="0"/>
                      </a:rPr>
                      <m:t>h𝑟𝑠</m:t>
                    </m:r>
                  </m:oMath>
                </a14:m>
                <a:r>
                  <a:rPr lang="en-US" dirty="0"/>
                  <a:t>, </a:t>
                </a:r>
                <a14:m>
                  <m:oMath xmlns:m="http://schemas.openxmlformats.org/officeDocument/2006/math">
                    <m:func>
                      <m:funcPr>
                        <m:ctrlPr>
                          <a:rPr lang="en-US" altLang="en-US" i="1">
                            <a:latin typeface="Cambria Math" panose="02040503050406030204" pitchFamily="18" charset="0"/>
                            <a:ea typeface="Arial" charset="0"/>
                            <a:cs typeface="Arial" charset="0"/>
                          </a:rPr>
                        </m:ctrlPr>
                      </m:funcPr>
                      <m:fName>
                        <m:r>
                          <m:rPr>
                            <m:sty m:val="p"/>
                          </m:rPr>
                          <a:rPr lang="en-US" altLang="en-US">
                            <a:latin typeface="Cambria Math" panose="02040503050406030204" pitchFamily="18" charset="0"/>
                            <a:ea typeface="Arial" charset="0"/>
                            <a:cs typeface="Arial" charset="0"/>
                          </a:rPr>
                          <m:t>ln</m:t>
                        </m:r>
                      </m:fName>
                      <m:e>
                        <m:d>
                          <m:dPr>
                            <m:ctrlPr>
                              <a:rPr lang="en-US" altLang="en-US" i="1">
                                <a:latin typeface="Cambria Math" panose="02040503050406030204" pitchFamily="18" charset="0"/>
                                <a:ea typeface="Arial" charset="0"/>
                                <a:cs typeface="Arial" charset="0"/>
                              </a:rPr>
                            </m:ctrlPr>
                          </m:dPr>
                          <m:e>
                            <m:f>
                              <m:fPr>
                                <m:ctrlPr>
                                  <a:rPr lang="en-US" altLang="en-US" i="1">
                                    <a:latin typeface="Cambria Math" panose="02040503050406030204" pitchFamily="18" charset="0"/>
                                    <a:cs typeface="Arial" charset="0"/>
                                  </a:rPr>
                                </m:ctrlPr>
                              </m:fPr>
                              <m:num>
                                <m:r>
                                  <a:rPr lang="en-US" altLang="en-US" i="1">
                                    <a:latin typeface="Cambria Math" panose="02040503050406030204" pitchFamily="18" charset="0"/>
                                    <a:cs typeface="Arial" charset="0"/>
                                  </a:rPr>
                                  <m:t>𝑝</m:t>
                                </m:r>
                              </m:num>
                              <m:den>
                                <m:r>
                                  <a:rPr lang="en-US" altLang="en-US" i="1">
                                    <a:latin typeface="Cambria Math" panose="02040503050406030204" pitchFamily="18" charset="0"/>
                                    <a:cs typeface="Arial" charset="0"/>
                                  </a:rPr>
                                  <m:t>1−</m:t>
                                </m:r>
                                <m:r>
                                  <a:rPr lang="en-US" altLang="en-US" i="1">
                                    <a:latin typeface="Cambria Math" panose="02040503050406030204" pitchFamily="18" charset="0"/>
                                    <a:cs typeface="Arial" charset="0"/>
                                  </a:rPr>
                                  <m:t>𝑝</m:t>
                                </m:r>
                              </m:den>
                            </m:f>
                          </m:e>
                        </m:d>
                      </m:e>
                    </m:func>
                  </m:oMath>
                </a14:m>
                <a:r>
                  <a:rPr lang="en-US" dirty="0"/>
                  <a:t> increases by 0.614 units?</a:t>
                </a:r>
              </a:p>
              <a:p>
                <a:pPr lvl="1"/>
                <a:r>
                  <a:rPr lang="en-US" dirty="0"/>
                  <a:t>But what does that mean?</a:t>
                </a:r>
              </a:p>
              <a:p>
                <a:pPr lvl="1"/>
                <a:endParaRPr lang="en-US" dirty="0"/>
              </a:p>
              <a:p>
                <a:pPr lvl="1"/>
                <a:endParaRPr lang="en-US" dirty="0"/>
              </a:p>
              <a:p>
                <a:pPr lvl="1"/>
                <a:endParaRPr lang="en-US"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54" y="1066868"/>
                <a:ext cx="9838698" cy="4351338"/>
              </a:xfrm>
              <a:blipFill>
                <a:blip r:embed="rId3"/>
                <a:stretch>
                  <a:fillRect l="-644" t="-1749" b="-466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164</a:t>
            </a:fld>
            <a:endParaRPr lang="en-US" dirty="0"/>
          </a:p>
        </p:txBody>
      </p:sp>
    </p:spTree>
    <p:extLst>
      <p:ext uri="{BB962C8B-B14F-4D97-AF65-F5344CB8AC3E}">
        <p14:creationId xmlns:p14="http://schemas.microsoft.com/office/powerpoint/2010/main" val="36153448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554" y="1"/>
            <a:ext cx="10515600" cy="731520"/>
          </a:xfrm>
        </p:spPr>
        <p:txBody>
          <a:bodyPr/>
          <a:lstStyle/>
          <a:p>
            <a:r>
              <a:rPr lang="en-US" dirty="0">
                <a:latin typeface="Calibri" charset="0"/>
                <a:ea typeface="Calibri" charset="0"/>
                <a:cs typeface="Calibri" charset="0"/>
              </a:rPr>
              <a:t>Interpreting Binary Logistic Regression Model Output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53" y="1066868"/>
                <a:ext cx="11389203" cy="4351338"/>
              </a:xfrm>
            </p:spPr>
            <p:txBody>
              <a:bodyPr>
                <a:normAutofit/>
              </a:bodyPr>
              <a:lstStyle/>
              <a:p>
                <a:r>
                  <a:rPr lang="en-US" altLang="en-US" sz="2400" b="0" dirty="0">
                    <a:ea typeface="Arial" charset="0"/>
                    <a:cs typeface="Arial" charset="0"/>
                  </a:rPr>
                  <a:t>If we have </a:t>
                </a:r>
              </a:p>
              <a:p>
                <a:pPr marL="0" indent="0">
                  <a:buNone/>
                </a:pPr>
                <a14:m>
                  <m:oMathPara xmlns:m="http://schemas.openxmlformats.org/officeDocument/2006/math">
                    <m:oMathParaPr>
                      <m:jc m:val="centerGroup"/>
                    </m:oMathParaPr>
                    <m:oMath xmlns:m="http://schemas.openxmlformats.org/officeDocument/2006/math">
                      <m:sSup>
                        <m:sSupPr>
                          <m:ctrlPr>
                            <a:rPr lang="en-US" altLang="en-US" sz="2400" b="0" i="1" smtClean="0">
                              <a:latin typeface="Cambria Math" panose="02040503050406030204" pitchFamily="18" charset="0"/>
                              <a:ea typeface="Arial" charset="0"/>
                              <a:cs typeface="Arial" charset="0"/>
                            </a:rPr>
                          </m:ctrlPr>
                        </m:sSupPr>
                        <m:e>
                          <m:r>
                            <m:rPr>
                              <m:sty m:val="p"/>
                            </m:rPr>
                            <a:rPr lang="en-US" altLang="en-US" sz="2400" b="0" i="0" smtClean="0">
                              <a:latin typeface="Cambria Math" panose="02040503050406030204" pitchFamily="18" charset="0"/>
                              <a:ea typeface="Arial" charset="0"/>
                              <a:cs typeface="Arial" charset="0"/>
                            </a:rPr>
                            <m:t>y</m:t>
                          </m:r>
                        </m:e>
                        <m:sup>
                          <m:r>
                            <a:rPr lang="en-US" altLang="en-US" sz="2400" b="0" i="1" smtClean="0">
                              <a:latin typeface="Cambria Math" panose="02040503050406030204" pitchFamily="18" charset="0"/>
                              <a:ea typeface="Arial" charset="0"/>
                              <a:cs typeface="Arial" charset="0"/>
                            </a:rPr>
                            <m:t>∗</m:t>
                          </m:r>
                        </m:sup>
                      </m:sSup>
                      <m:r>
                        <a:rPr lang="en-US" altLang="en-US" sz="2400" b="0" i="1" smtClean="0">
                          <a:latin typeface="Cambria Math" panose="02040503050406030204" pitchFamily="18" charset="0"/>
                          <a:ea typeface="Arial" charset="0"/>
                          <a:cs typeface="Arial" charset="0"/>
                        </a:rPr>
                        <m:t>=</m:t>
                      </m:r>
                      <m:r>
                        <a:rPr lang="en-US" altLang="en-US" sz="2400" b="0" i="1" smtClean="0">
                          <a:latin typeface="Cambria Math" panose="02040503050406030204" pitchFamily="18" charset="0"/>
                          <a:ea typeface="Arial" charset="0"/>
                          <a:cs typeface="Arial" charset="0"/>
                        </a:rPr>
                        <m:t>𝑙𝑜𝑔𝑖𝑡</m:t>
                      </m:r>
                      <m:r>
                        <a:rPr lang="en-US" altLang="en-US" sz="2400" b="0" i="1" smtClean="0">
                          <a:latin typeface="Cambria Math" panose="02040503050406030204" pitchFamily="18" charset="0"/>
                          <a:ea typeface="Arial" charset="0"/>
                          <a:cs typeface="Arial" charset="0"/>
                        </a:rPr>
                        <m:t>=</m:t>
                      </m:r>
                      <m:func>
                        <m:funcPr>
                          <m:ctrlPr>
                            <a:rPr lang="en-US" altLang="en-US" sz="2400" b="0" i="1" smtClean="0">
                              <a:latin typeface="Cambria Math" panose="02040503050406030204" pitchFamily="18" charset="0"/>
                              <a:ea typeface="Arial" charset="0"/>
                              <a:cs typeface="Arial" charset="0"/>
                            </a:rPr>
                          </m:ctrlPr>
                        </m:funcPr>
                        <m:fName>
                          <m:r>
                            <m:rPr>
                              <m:sty m:val="p"/>
                            </m:rPr>
                            <a:rPr lang="en-US" altLang="en-US" sz="2400" b="0" i="0" smtClean="0">
                              <a:latin typeface="Cambria Math" panose="02040503050406030204" pitchFamily="18" charset="0"/>
                              <a:ea typeface="Arial" charset="0"/>
                              <a:cs typeface="Arial" charset="0"/>
                            </a:rPr>
                            <m:t>l</m:t>
                          </m:r>
                          <m:r>
                            <m:rPr>
                              <m:sty m:val="p"/>
                            </m:rPr>
                            <a:rPr lang="en-US" altLang="en-US" sz="2400">
                              <a:latin typeface="Cambria Math" panose="02040503050406030204" pitchFamily="18" charset="0"/>
                              <a:ea typeface="Arial" charset="0"/>
                              <a:cs typeface="Arial" charset="0"/>
                            </a:rPr>
                            <m:t>n</m:t>
                          </m:r>
                        </m:fName>
                        <m:e>
                          <m:d>
                            <m:dPr>
                              <m:ctrlPr>
                                <a:rPr lang="en-US" altLang="en-US" sz="2400" i="1">
                                  <a:latin typeface="Cambria Math" panose="02040503050406030204" pitchFamily="18" charset="0"/>
                                  <a:ea typeface="Arial" charset="0"/>
                                  <a:cs typeface="Arial" charset="0"/>
                                </a:rPr>
                              </m:ctrlPr>
                            </m:dPr>
                            <m:e>
                              <m:f>
                                <m:fPr>
                                  <m:ctrlPr>
                                    <a:rPr lang="en-US" altLang="en-US" sz="2400" i="1">
                                      <a:latin typeface="Cambria Math" panose="02040503050406030204" pitchFamily="18" charset="0"/>
                                      <a:cs typeface="Arial" charset="0"/>
                                    </a:rPr>
                                  </m:ctrlPr>
                                </m:fPr>
                                <m:num>
                                  <m:r>
                                    <a:rPr lang="en-US" altLang="en-US" sz="2400" i="1">
                                      <a:latin typeface="Cambria Math" panose="02040503050406030204" pitchFamily="18" charset="0"/>
                                      <a:cs typeface="Arial" charset="0"/>
                                    </a:rPr>
                                    <m:t>𝑝</m:t>
                                  </m:r>
                                </m:num>
                                <m:den>
                                  <m:r>
                                    <a:rPr lang="en-US" altLang="en-US" sz="2400" i="1">
                                      <a:latin typeface="Cambria Math" panose="02040503050406030204" pitchFamily="18" charset="0"/>
                                      <a:cs typeface="Arial" charset="0"/>
                                    </a:rPr>
                                    <m:t>1−</m:t>
                                  </m:r>
                                  <m:r>
                                    <a:rPr lang="en-US" altLang="en-US" sz="2400" i="1">
                                      <a:latin typeface="Cambria Math" panose="02040503050406030204" pitchFamily="18" charset="0"/>
                                      <a:cs typeface="Arial" charset="0"/>
                                    </a:rPr>
                                    <m:t>𝑝</m:t>
                                  </m:r>
                                </m:den>
                              </m:f>
                            </m:e>
                          </m:d>
                        </m:e>
                      </m:func>
                      <m:r>
                        <a:rPr lang="en-US" altLang="en-US" sz="2400" i="1">
                          <a:latin typeface="Cambria Math" panose="02040503050406030204" pitchFamily="18" charset="0"/>
                          <a:ea typeface="Arial" charset="0"/>
                          <a:cs typeface="Arial" charset="0"/>
                        </a:rPr>
                        <m:t>=</m:t>
                      </m:r>
                      <m:sSub>
                        <m:sSubPr>
                          <m:ctrlPr>
                            <a:rPr lang="en-US" altLang="en-US" sz="2400" i="1">
                              <a:latin typeface="Cambria Math" panose="02040503050406030204" pitchFamily="18" charset="0"/>
                              <a:ea typeface="Cambria Math" panose="02040503050406030204" pitchFamily="18" charset="0"/>
                              <a:cs typeface="Arial" charset="0"/>
                            </a:rPr>
                          </m:ctrlPr>
                        </m:sSubPr>
                        <m:e>
                          <m:r>
                            <a:rPr lang="en-US" altLang="en-US" sz="2400" i="1">
                              <a:latin typeface="Cambria Math" panose="02040503050406030204" pitchFamily="18" charset="0"/>
                              <a:ea typeface="Cambria Math" panose="02040503050406030204" pitchFamily="18" charset="0"/>
                              <a:cs typeface="Arial" charset="0"/>
                            </a:rPr>
                            <m:t>𝛽</m:t>
                          </m:r>
                        </m:e>
                        <m:sub>
                          <m:r>
                            <a:rPr lang="en-US" altLang="en-US" sz="2400" i="1">
                              <a:latin typeface="Cambria Math" panose="02040503050406030204" pitchFamily="18" charset="0"/>
                              <a:ea typeface="Cambria Math" panose="02040503050406030204" pitchFamily="18" charset="0"/>
                              <a:cs typeface="Arial" charset="0"/>
                            </a:rPr>
                            <m:t>0</m:t>
                          </m:r>
                        </m:sub>
                      </m:sSub>
                      <m:r>
                        <a:rPr lang="en-US" altLang="en-US" sz="2400" i="1">
                          <a:latin typeface="Cambria Math" panose="02040503050406030204" pitchFamily="18" charset="0"/>
                          <a:ea typeface="Cambria Math" panose="02040503050406030204" pitchFamily="18" charset="0"/>
                          <a:cs typeface="Arial" charset="0"/>
                        </a:rPr>
                        <m:t>+</m:t>
                      </m:r>
                      <m:sSub>
                        <m:sSubPr>
                          <m:ctrlPr>
                            <a:rPr lang="en-US" altLang="en-US" sz="2400" i="1">
                              <a:latin typeface="Cambria Math" panose="02040503050406030204" pitchFamily="18" charset="0"/>
                              <a:ea typeface="Cambria Math" panose="02040503050406030204" pitchFamily="18" charset="0"/>
                              <a:cs typeface="Arial" charset="0"/>
                            </a:rPr>
                          </m:ctrlPr>
                        </m:sSubPr>
                        <m:e>
                          <m:r>
                            <a:rPr lang="en-US" altLang="en-US" sz="2400" i="1">
                              <a:latin typeface="Cambria Math" panose="02040503050406030204" pitchFamily="18" charset="0"/>
                              <a:ea typeface="Cambria Math" panose="02040503050406030204" pitchFamily="18" charset="0"/>
                              <a:cs typeface="Arial" charset="0"/>
                            </a:rPr>
                            <m:t>𝛽</m:t>
                          </m:r>
                        </m:e>
                        <m:sub>
                          <m:r>
                            <a:rPr lang="en-US" altLang="en-US" sz="2400" i="1">
                              <a:latin typeface="Cambria Math" panose="02040503050406030204" pitchFamily="18" charset="0"/>
                              <a:ea typeface="Cambria Math" panose="02040503050406030204" pitchFamily="18" charset="0"/>
                              <a:cs typeface="Arial" charset="0"/>
                            </a:rPr>
                            <m:t>1</m:t>
                          </m:r>
                        </m:sub>
                      </m:sSub>
                      <m:r>
                        <a:rPr lang="en-US" altLang="en-US" sz="2400" i="1">
                          <a:latin typeface="Cambria Math" panose="02040503050406030204" pitchFamily="18" charset="0"/>
                          <a:ea typeface="Cambria Math" panose="02040503050406030204" pitchFamily="18" charset="0"/>
                          <a:cs typeface="Arial" charset="0"/>
                        </a:rPr>
                        <m:t>∗</m:t>
                      </m:r>
                      <m:r>
                        <a:rPr lang="en-US" altLang="en-US" sz="2400" i="1">
                          <a:latin typeface="Cambria Math" panose="02040503050406030204" pitchFamily="18" charset="0"/>
                          <a:ea typeface="Cambria Math" panose="02040503050406030204" pitchFamily="18" charset="0"/>
                          <a:cs typeface="Arial" charset="0"/>
                        </a:rPr>
                        <m:t>𝑠𝑡𝑢𝑑𝑦</m:t>
                      </m:r>
                      <m:r>
                        <a:rPr lang="en-US" altLang="en-US" sz="2400" i="1">
                          <a:latin typeface="Cambria Math" panose="02040503050406030204" pitchFamily="18" charset="0"/>
                          <a:ea typeface="Cambria Math" panose="02040503050406030204" pitchFamily="18" charset="0"/>
                          <a:cs typeface="Arial" charset="0"/>
                        </a:rPr>
                        <m:t>_</m:t>
                      </m:r>
                      <m:r>
                        <a:rPr lang="en-US" altLang="en-US" sz="2400" i="1">
                          <a:latin typeface="Cambria Math" panose="02040503050406030204" pitchFamily="18" charset="0"/>
                          <a:ea typeface="Cambria Math" panose="02040503050406030204" pitchFamily="18" charset="0"/>
                          <a:cs typeface="Arial" charset="0"/>
                        </a:rPr>
                        <m:t>h𝑟𝑠</m:t>
                      </m:r>
                    </m:oMath>
                  </m:oMathPara>
                </a14:m>
                <a:endParaRPr lang="en-US" sz="2400" dirty="0"/>
              </a:p>
              <a:p>
                <a14:m>
                  <m:oMath xmlns:m="http://schemas.openxmlformats.org/officeDocument/2006/math">
                    <m:sSup>
                      <m:sSupPr>
                        <m:ctrlPr>
                          <a:rPr lang="en-US" altLang="en-US" sz="2400" i="1">
                            <a:latin typeface="Cambria Math" panose="02040503050406030204" pitchFamily="18" charset="0"/>
                            <a:ea typeface="Arial" charset="0"/>
                            <a:cs typeface="Arial" charset="0"/>
                          </a:rPr>
                        </m:ctrlPr>
                      </m:sSupPr>
                      <m:e>
                        <m:r>
                          <m:rPr>
                            <m:sty m:val="p"/>
                          </m:rPr>
                          <a:rPr lang="en-US" altLang="en-US" sz="2400">
                            <a:latin typeface="Cambria Math" panose="02040503050406030204" pitchFamily="18" charset="0"/>
                            <a:ea typeface="Arial" charset="0"/>
                            <a:cs typeface="Arial" charset="0"/>
                          </a:rPr>
                          <m:t>y</m:t>
                        </m:r>
                      </m:e>
                      <m:sup>
                        <m:r>
                          <a:rPr lang="en-US" altLang="en-US" sz="2400" i="1">
                            <a:latin typeface="Cambria Math" panose="02040503050406030204" pitchFamily="18" charset="0"/>
                            <a:ea typeface="Arial" charset="0"/>
                            <a:cs typeface="Arial" charset="0"/>
                          </a:rPr>
                          <m:t>∗</m:t>
                        </m:r>
                      </m:sup>
                    </m:sSup>
                  </m:oMath>
                </a14:m>
                <a:r>
                  <a:rPr lang="en-US" sz="2400" dirty="0"/>
                  <a:t> is called the “logit” function</a:t>
                </a:r>
              </a:p>
              <a:p>
                <a:pPr lvl="1"/>
                <a:r>
                  <a:rPr lang="en-US" dirty="0"/>
                  <a:t>A logit is defined as the log base e (log) of the odds </a:t>
                </a:r>
              </a:p>
              <a:p>
                <a:r>
                  <a:rPr lang="en-US" sz="2400" dirty="0" err="1"/>
                  <a:t>Exponentiating</a:t>
                </a:r>
                <a:r>
                  <a:rPr lang="en-US" sz="2400" dirty="0"/>
                  <a:t> both sides of equation results in:</a:t>
                </a:r>
              </a:p>
              <a:p>
                <a:pPr marL="0" indent="0">
                  <a:buNone/>
                </a:pPr>
                <a14:m>
                  <m:oMathPara xmlns:m="http://schemas.openxmlformats.org/officeDocument/2006/math">
                    <m:oMathParaPr>
                      <m:jc m:val="centerGroup"/>
                    </m:oMathParaPr>
                    <m:oMath xmlns:m="http://schemas.openxmlformats.org/officeDocument/2006/math">
                      <m:f>
                        <m:fPr>
                          <m:ctrlPr>
                            <a:rPr lang="en-US" altLang="en-US" sz="2400" i="1">
                              <a:latin typeface="Cambria Math" panose="02040503050406030204" pitchFamily="18" charset="0"/>
                              <a:cs typeface="Arial" charset="0"/>
                            </a:rPr>
                          </m:ctrlPr>
                        </m:fPr>
                        <m:num>
                          <m:r>
                            <a:rPr lang="en-US" altLang="en-US" sz="2400" i="1">
                              <a:latin typeface="Cambria Math" panose="02040503050406030204" pitchFamily="18" charset="0"/>
                              <a:cs typeface="Arial" charset="0"/>
                            </a:rPr>
                            <m:t>𝑝</m:t>
                          </m:r>
                        </m:num>
                        <m:den>
                          <m:r>
                            <a:rPr lang="en-US" altLang="en-US" sz="2400" i="1">
                              <a:latin typeface="Cambria Math" panose="02040503050406030204" pitchFamily="18" charset="0"/>
                              <a:cs typeface="Arial" charset="0"/>
                            </a:rPr>
                            <m:t>1−</m:t>
                          </m:r>
                          <m:r>
                            <a:rPr lang="en-US" altLang="en-US" sz="2400" i="1">
                              <a:latin typeface="Cambria Math" panose="02040503050406030204" pitchFamily="18" charset="0"/>
                              <a:cs typeface="Arial" charset="0"/>
                            </a:rPr>
                            <m:t>𝑝</m:t>
                          </m:r>
                        </m:den>
                      </m:f>
                      <m:r>
                        <a:rPr lang="en-US" altLang="en-US" sz="2400" i="1">
                          <a:latin typeface="Cambria Math" panose="02040503050406030204" pitchFamily="18" charset="0"/>
                          <a:cs typeface="Arial" charset="0"/>
                        </a:rPr>
                        <m:t> </m:t>
                      </m:r>
                      <m:r>
                        <a:rPr lang="en-US" altLang="en-US" sz="2400" i="1">
                          <a:latin typeface="Cambria Math" panose="02040503050406030204" pitchFamily="18" charset="0"/>
                          <a:ea typeface="Arial" charset="0"/>
                          <a:cs typeface="Arial" charset="0"/>
                        </a:rPr>
                        <m:t>=</m:t>
                      </m:r>
                      <m:sSup>
                        <m:sSupPr>
                          <m:ctrlPr>
                            <a:rPr lang="en-US" altLang="en-US" sz="2400" i="1">
                              <a:latin typeface="Cambria Math" panose="02040503050406030204" pitchFamily="18" charset="0"/>
                              <a:ea typeface="Arial" charset="0"/>
                              <a:cs typeface="Arial" charset="0"/>
                            </a:rPr>
                          </m:ctrlPr>
                        </m:sSupPr>
                        <m:e>
                          <m:r>
                            <a:rPr lang="en-US" altLang="en-US" sz="2400" i="1">
                              <a:latin typeface="Cambria Math" panose="02040503050406030204" pitchFamily="18" charset="0"/>
                              <a:ea typeface="Arial" charset="0"/>
                              <a:cs typeface="Arial" charset="0"/>
                            </a:rPr>
                            <m:t>𝑒</m:t>
                          </m:r>
                        </m:e>
                        <m:sup>
                          <m:d>
                            <m:dPr>
                              <m:ctrlPr>
                                <a:rPr lang="en-US" altLang="en-US" sz="2400" i="1">
                                  <a:latin typeface="Cambria Math" panose="02040503050406030204" pitchFamily="18" charset="0"/>
                                  <a:ea typeface="Arial" charset="0"/>
                                  <a:cs typeface="Arial" charset="0"/>
                                </a:rPr>
                              </m:ctrlPr>
                            </m:dPr>
                            <m:e>
                              <m:sSub>
                                <m:sSubPr>
                                  <m:ctrlPr>
                                    <a:rPr lang="en-US" altLang="en-US" sz="2400" i="1">
                                      <a:latin typeface="Cambria Math" panose="02040503050406030204" pitchFamily="18" charset="0"/>
                                      <a:ea typeface="Cambria Math" panose="02040503050406030204" pitchFamily="18" charset="0"/>
                                      <a:cs typeface="Arial" charset="0"/>
                                    </a:rPr>
                                  </m:ctrlPr>
                                </m:sSubPr>
                                <m:e>
                                  <m:r>
                                    <a:rPr lang="en-US" altLang="en-US" sz="2400" i="1">
                                      <a:latin typeface="Cambria Math" panose="02040503050406030204" pitchFamily="18" charset="0"/>
                                      <a:ea typeface="Cambria Math" panose="02040503050406030204" pitchFamily="18" charset="0"/>
                                      <a:cs typeface="Arial" charset="0"/>
                                    </a:rPr>
                                    <m:t>𝛽</m:t>
                                  </m:r>
                                </m:e>
                                <m:sub>
                                  <m:r>
                                    <a:rPr lang="en-US" altLang="en-US" sz="2400" i="1">
                                      <a:latin typeface="Cambria Math" panose="02040503050406030204" pitchFamily="18" charset="0"/>
                                      <a:ea typeface="Cambria Math" panose="02040503050406030204" pitchFamily="18" charset="0"/>
                                      <a:cs typeface="Arial" charset="0"/>
                                    </a:rPr>
                                    <m:t>0</m:t>
                                  </m:r>
                                </m:sub>
                              </m:sSub>
                              <m:r>
                                <a:rPr lang="en-US" altLang="en-US" sz="2400" i="1">
                                  <a:latin typeface="Cambria Math" panose="02040503050406030204" pitchFamily="18" charset="0"/>
                                  <a:ea typeface="Cambria Math" panose="02040503050406030204" pitchFamily="18" charset="0"/>
                                  <a:cs typeface="Arial" charset="0"/>
                                </a:rPr>
                                <m:t>+</m:t>
                              </m:r>
                              <m:sSub>
                                <m:sSubPr>
                                  <m:ctrlPr>
                                    <a:rPr lang="en-US" altLang="en-US" sz="2400" i="1">
                                      <a:latin typeface="Cambria Math" panose="02040503050406030204" pitchFamily="18" charset="0"/>
                                      <a:ea typeface="Cambria Math" panose="02040503050406030204" pitchFamily="18" charset="0"/>
                                      <a:cs typeface="Arial" charset="0"/>
                                    </a:rPr>
                                  </m:ctrlPr>
                                </m:sSubPr>
                                <m:e>
                                  <m:r>
                                    <a:rPr lang="en-US" altLang="en-US" sz="2400" i="1">
                                      <a:latin typeface="Cambria Math" panose="02040503050406030204" pitchFamily="18" charset="0"/>
                                      <a:ea typeface="Cambria Math" panose="02040503050406030204" pitchFamily="18" charset="0"/>
                                      <a:cs typeface="Arial" charset="0"/>
                                    </a:rPr>
                                    <m:t>𝛽</m:t>
                                  </m:r>
                                </m:e>
                                <m:sub>
                                  <m:r>
                                    <a:rPr lang="en-US" altLang="en-US" sz="2400" i="1">
                                      <a:latin typeface="Cambria Math" panose="02040503050406030204" pitchFamily="18" charset="0"/>
                                      <a:ea typeface="Cambria Math" panose="02040503050406030204" pitchFamily="18" charset="0"/>
                                      <a:cs typeface="Arial" charset="0"/>
                                    </a:rPr>
                                    <m:t>1</m:t>
                                  </m:r>
                                </m:sub>
                              </m:sSub>
                              <m:r>
                                <a:rPr lang="en-US" altLang="en-US" sz="2400" i="1">
                                  <a:latin typeface="Cambria Math" panose="02040503050406030204" pitchFamily="18" charset="0"/>
                                  <a:ea typeface="Cambria Math" panose="02040503050406030204" pitchFamily="18" charset="0"/>
                                  <a:cs typeface="Arial" charset="0"/>
                                </a:rPr>
                                <m:t>∗</m:t>
                              </m:r>
                              <m:r>
                                <a:rPr lang="en-US" altLang="en-US" sz="2400" i="1">
                                  <a:latin typeface="Cambria Math" panose="02040503050406030204" pitchFamily="18" charset="0"/>
                                  <a:ea typeface="Cambria Math" panose="02040503050406030204" pitchFamily="18" charset="0"/>
                                  <a:cs typeface="Arial" charset="0"/>
                                </a:rPr>
                                <m:t>𝑠𝑡𝑢𝑑𝑦</m:t>
                              </m:r>
                              <m:r>
                                <a:rPr lang="en-US" altLang="en-US" sz="2400" i="1">
                                  <a:latin typeface="Cambria Math" panose="02040503050406030204" pitchFamily="18" charset="0"/>
                                  <a:ea typeface="Cambria Math" panose="02040503050406030204" pitchFamily="18" charset="0"/>
                                  <a:cs typeface="Arial" charset="0"/>
                                </a:rPr>
                                <m:t>_</m:t>
                              </m:r>
                              <m:r>
                                <a:rPr lang="en-US" altLang="en-US" sz="2400" i="1">
                                  <a:latin typeface="Cambria Math" panose="02040503050406030204" pitchFamily="18" charset="0"/>
                                  <a:ea typeface="Cambria Math" panose="02040503050406030204" pitchFamily="18" charset="0"/>
                                  <a:cs typeface="Arial" charset="0"/>
                                </a:rPr>
                                <m:t>h𝑟𝑠</m:t>
                              </m:r>
                              <m:r>
                                <m:rPr>
                                  <m:nor/>
                                </m:rPr>
                                <a:rPr lang="en-US" sz="2400" dirty="0"/>
                                <m:t> </m:t>
                              </m:r>
                            </m:e>
                          </m:d>
                        </m:sup>
                      </m:sSup>
                    </m:oMath>
                  </m:oMathPara>
                </a14:m>
                <a:endParaRPr lang="en-US" sz="2400" dirty="0"/>
              </a:p>
              <a:p>
                <a:r>
                  <a:rPr lang="en-US" sz="2400" dirty="0"/>
                  <a:t>We can  </a:t>
                </a:r>
                <a:r>
                  <a:rPr lang="en-US" sz="2400" dirty="0" err="1"/>
                  <a:t>exponentiate</a:t>
                </a:r>
                <a:r>
                  <a:rPr lang="en-US" sz="2400" dirty="0"/>
                  <a:t> each of the coefficients to generate their corresponding odds ratios</a:t>
                </a:r>
              </a:p>
              <a:p>
                <a:pPr lvl="1"/>
                <a:endParaRPr lang="en-US" dirty="0"/>
              </a:p>
              <a:p>
                <a:pPr lvl="1"/>
                <a:endParaRPr lang="en-US" dirty="0"/>
              </a:p>
              <a:p>
                <a:pPr lvl="1"/>
                <a:endParaRPr lang="en-US"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53" y="1066868"/>
                <a:ext cx="11389203" cy="4351338"/>
              </a:xfrm>
              <a:blipFill>
                <a:blip r:embed="rId3"/>
                <a:stretch>
                  <a:fillRect l="-557" t="-174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165</a:t>
            </a:fld>
            <a:endParaRPr lang="en-US" dirty="0"/>
          </a:p>
        </p:txBody>
      </p:sp>
    </p:spTree>
    <p:extLst>
      <p:ext uri="{BB962C8B-B14F-4D97-AF65-F5344CB8AC3E}">
        <p14:creationId xmlns:p14="http://schemas.microsoft.com/office/powerpoint/2010/main" val="98578808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2D1CB06-AFDD-A442-9391-DE0CA9BCF8EF}"/>
              </a:ext>
            </a:extLst>
          </p:cNvPr>
          <p:cNvPicPr>
            <a:picLocks noChangeAspect="1"/>
          </p:cNvPicPr>
          <p:nvPr/>
        </p:nvPicPr>
        <p:blipFill>
          <a:blip r:embed="rId2"/>
          <a:stretch>
            <a:fillRect/>
          </a:stretch>
        </p:blipFill>
        <p:spPr>
          <a:xfrm>
            <a:off x="8072575" y="3543935"/>
            <a:ext cx="3777336" cy="2903175"/>
          </a:xfrm>
          <a:prstGeom prst="rect">
            <a:avLst/>
          </a:prstGeom>
        </p:spPr>
      </p:pic>
      <p:sp>
        <p:nvSpPr>
          <p:cNvPr id="2" name="Title 1"/>
          <p:cNvSpPr>
            <a:spLocks noGrp="1"/>
          </p:cNvSpPr>
          <p:nvPr>
            <p:ph type="title"/>
          </p:nvPr>
        </p:nvSpPr>
        <p:spPr>
          <a:xfrm>
            <a:off x="80554" y="1"/>
            <a:ext cx="10515600" cy="731520"/>
          </a:xfrm>
        </p:spPr>
        <p:txBody>
          <a:bodyPr/>
          <a:lstStyle/>
          <a:p>
            <a:r>
              <a:rPr lang="en-US" dirty="0">
                <a:latin typeface="Calibri" charset="0"/>
                <a:ea typeface="Calibri" charset="0"/>
                <a:cs typeface="Calibri" charset="0"/>
              </a:rPr>
              <a:t>Interpreting Binary Logistic Regression Model Output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54" y="1066868"/>
                <a:ext cx="6538907" cy="4351338"/>
              </a:xfrm>
            </p:spPr>
            <p:txBody>
              <a:bodyPr>
                <a:normAutofit/>
              </a:bodyPr>
              <a:lstStyle/>
              <a:p>
                <a:r>
                  <a:rPr lang="en-US" dirty="0"/>
                  <a:t>Odds</a:t>
                </a:r>
              </a:p>
              <a:p>
                <a:pPr marL="457200" lvl="1" indent="0" algn="ctr">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𝑂𝑑𝑑𝑠</m:t>
                      </m:r>
                      <m:r>
                        <a:rPr lang="en-US" sz="2800" b="0" i="1" smtClean="0">
                          <a:latin typeface="Cambria Math" panose="02040503050406030204" pitchFamily="18" charset="0"/>
                        </a:rPr>
                        <m:t>(</m:t>
                      </m:r>
                      <m:r>
                        <a:rPr lang="en-US" sz="2800" b="0" i="1" smtClean="0">
                          <a:latin typeface="Cambria Math" panose="02040503050406030204" pitchFamily="18" charset="0"/>
                        </a:rPr>
                        <m:t>𝑂</m:t>
                      </m:r>
                      <m:r>
                        <a:rPr lang="en-US" sz="2800" b="0" i="1" smtClean="0">
                          <a:latin typeface="Cambria Math" panose="02040503050406030204" pitchFamily="18" charset="0"/>
                        </a:rPr>
                        <m:t>)= </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𝑃</m:t>
                          </m:r>
                        </m:num>
                        <m:den>
                          <m:r>
                            <a:rPr lang="en-US" sz="2800" b="0" i="1" smtClean="0">
                              <a:latin typeface="Cambria Math" panose="02040503050406030204" pitchFamily="18" charset="0"/>
                            </a:rPr>
                            <m:t>1−</m:t>
                          </m:r>
                          <m:r>
                            <a:rPr lang="en-US" sz="2800" b="0" i="1" smtClean="0">
                              <a:latin typeface="Cambria Math" panose="02040503050406030204" pitchFamily="18" charset="0"/>
                            </a:rPr>
                            <m:t>𝑃</m:t>
                          </m:r>
                        </m:den>
                      </m:f>
                    </m:oMath>
                  </m:oMathPara>
                </a14:m>
                <a:endParaRPr lang="en-US" dirty="0"/>
              </a:p>
              <a:p>
                <a:pPr lvl="1"/>
                <a:endParaRPr lang="en-US" dirty="0"/>
              </a:p>
              <a:p>
                <a:pPr lvl="1"/>
                <a:r>
                  <a:rPr lang="en-US" dirty="0"/>
                  <a:t>The odds ratio tells you how a unit increase or decrease in the corresponding input variable affects the odds of passing the test</a:t>
                </a:r>
              </a:p>
              <a:p>
                <a:pPr lvl="2"/>
                <a:r>
                  <a:rPr lang="en-US" dirty="0"/>
                  <a:t>When the odds ratio is greater than 1, it describes a positive relationship</a:t>
                </a:r>
              </a:p>
              <a:p>
                <a:pPr lvl="2"/>
                <a:r>
                  <a:rPr lang="en-US" dirty="0"/>
                  <a:t>An odds ratio less than 1 implies a negative relationship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54" y="1066868"/>
                <a:ext cx="6538907" cy="4351338"/>
              </a:xfrm>
              <a:blipFill>
                <a:blip r:embed="rId3"/>
                <a:stretch>
                  <a:fillRect l="-1357" t="-2624" r="-96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166</a:t>
            </a:fld>
            <a:endParaRPr lang="en-US" dirty="0"/>
          </a:p>
        </p:txBody>
      </p:sp>
      <p:pic>
        <p:nvPicPr>
          <p:cNvPr id="6" name="Picture 5">
            <a:extLst>
              <a:ext uri="{FF2B5EF4-FFF2-40B4-BE49-F238E27FC236}">
                <a16:creationId xmlns:a16="http://schemas.microsoft.com/office/drawing/2014/main" id="{43295E1B-67A0-AE4D-A397-DF8EA0DFD980}"/>
              </a:ext>
            </a:extLst>
          </p:cNvPr>
          <p:cNvPicPr>
            <a:picLocks noChangeAspect="1"/>
          </p:cNvPicPr>
          <p:nvPr/>
        </p:nvPicPr>
        <p:blipFill>
          <a:blip r:embed="rId4"/>
          <a:stretch>
            <a:fillRect/>
          </a:stretch>
        </p:blipFill>
        <p:spPr>
          <a:xfrm>
            <a:off x="8072575" y="731521"/>
            <a:ext cx="3777336" cy="2607365"/>
          </a:xfrm>
          <a:prstGeom prst="rect">
            <a:avLst/>
          </a:prstGeom>
        </p:spPr>
      </p:pic>
    </p:spTree>
    <p:extLst>
      <p:ext uri="{BB962C8B-B14F-4D97-AF65-F5344CB8AC3E}">
        <p14:creationId xmlns:p14="http://schemas.microsoft.com/office/powerpoint/2010/main" val="381187698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Calibri" charset="0"/>
                <a:cs typeface="Calibri" charset="0"/>
              </a:rPr>
              <a:t>Logistic Regression Classification</a:t>
            </a:r>
          </a:p>
        </p:txBody>
      </p:sp>
      <p:sp>
        <p:nvSpPr>
          <p:cNvPr id="4" name="Slide Number Placeholder 3"/>
          <p:cNvSpPr>
            <a:spLocks noGrp="1"/>
          </p:cNvSpPr>
          <p:nvPr>
            <p:ph type="sldNum" sz="quarter" idx="12"/>
          </p:nvPr>
        </p:nvSpPr>
        <p:spPr/>
        <p:txBody>
          <a:bodyPr/>
          <a:lstStyle/>
          <a:p>
            <a:fld id="{5ACD0CF0-90CC-9C41-A77B-2776398A8C8B}" type="slidenum">
              <a:rPr lang="en-US" smtClean="0">
                <a:latin typeface="Calibri" charset="0"/>
                <a:ea typeface="Calibri" charset="0"/>
                <a:cs typeface="Calibri" charset="0"/>
              </a:rPr>
              <a:pPr/>
              <a:t>167</a:t>
            </a:fld>
            <a:endParaRPr lang="en-US" dirty="0">
              <a:latin typeface="Calibri" charset="0"/>
              <a:ea typeface="Calibri" charset="0"/>
              <a:cs typeface="Calibri" charset="0"/>
            </a:endParaRPr>
          </a:p>
        </p:txBody>
      </p:sp>
      <p:sp>
        <p:nvSpPr>
          <p:cNvPr id="6" name="Line 3"/>
          <p:cNvSpPr>
            <a:spLocks noChangeShapeType="1"/>
          </p:cNvSpPr>
          <p:nvPr/>
        </p:nvSpPr>
        <p:spPr bwMode="auto">
          <a:xfrm>
            <a:off x="3366803" y="1650048"/>
            <a:ext cx="0" cy="4267200"/>
          </a:xfrm>
          <a:prstGeom prst="line">
            <a:avLst/>
          </a:prstGeom>
          <a:noFill/>
          <a:ln w="76200">
            <a:solidFill>
              <a:schemeClr val="accent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7" name="Line 4"/>
          <p:cNvSpPr>
            <a:spLocks noChangeShapeType="1"/>
          </p:cNvSpPr>
          <p:nvPr/>
        </p:nvSpPr>
        <p:spPr bwMode="auto">
          <a:xfrm>
            <a:off x="2833403" y="4774248"/>
            <a:ext cx="6858000" cy="0"/>
          </a:xfrm>
          <a:prstGeom prst="line">
            <a:avLst/>
          </a:prstGeom>
          <a:noFill/>
          <a:ln w="76200">
            <a:solidFill>
              <a:schemeClr val="accent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8" name="Line 5"/>
          <p:cNvSpPr>
            <a:spLocks noChangeShapeType="1"/>
          </p:cNvSpPr>
          <p:nvPr/>
        </p:nvSpPr>
        <p:spPr bwMode="auto">
          <a:xfrm flipV="1">
            <a:off x="3366802" y="2449854"/>
            <a:ext cx="6324601" cy="16515"/>
          </a:xfrm>
          <a:prstGeom prst="line">
            <a:avLst/>
          </a:prstGeom>
          <a:noFill/>
          <a:ln w="28575">
            <a:solidFill>
              <a:schemeClr val="bg2">
                <a:lumMod val="90000"/>
              </a:schemeClr>
            </a:solidFill>
            <a:prstDash val="sys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9" name="Text Box 7"/>
          <p:cNvSpPr txBox="1">
            <a:spLocks noChangeArrowheads="1"/>
          </p:cNvSpPr>
          <p:nvPr/>
        </p:nvSpPr>
        <p:spPr bwMode="auto">
          <a:xfrm>
            <a:off x="2376203" y="4550411"/>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b="1" dirty="0">
                <a:solidFill>
                  <a:schemeClr val="accent1"/>
                </a:solidFill>
                <a:latin typeface="Calibri" charset="0"/>
                <a:ea typeface="Calibri" charset="0"/>
                <a:cs typeface="Calibri" charset="0"/>
              </a:rPr>
              <a:t>0</a:t>
            </a:r>
          </a:p>
        </p:txBody>
      </p:sp>
      <p:sp>
        <p:nvSpPr>
          <p:cNvPr id="10" name="Text Box 8"/>
          <p:cNvSpPr txBox="1">
            <a:spLocks noChangeArrowheads="1"/>
          </p:cNvSpPr>
          <p:nvPr/>
        </p:nvSpPr>
        <p:spPr bwMode="auto">
          <a:xfrm>
            <a:off x="2374044" y="2237770"/>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b="1" dirty="0">
                <a:solidFill>
                  <a:schemeClr val="accent1"/>
                </a:solidFill>
                <a:latin typeface="Calibri" charset="0"/>
                <a:ea typeface="Calibri" charset="0"/>
                <a:cs typeface="Calibri" charset="0"/>
              </a:rPr>
              <a:t>1</a:t>
            </a:r>
          </a:p>
        </p:txBody>
      </p:sp>
      <p:sp>
        <p:nvSpPr>
          <p:cNvPr id="20" name="TextBox 19"/>
          <p:cNvSpPr txBox="1"/>
          <p:nvPr/>
        </p:nvSpPr>
        <p:spPr>
          <a:xfrm>
            <a:off x="3104336" y="3411115"/>
            <a:ext cx="184731" cy="369332"/>
          </a:xfrm>
          <a:prstGeom prst="rect">
            <a:avLst/>
          </a:prstGeom>
          <a:noFill/>
        </p:spPr>
        <p:txBody>
          <a:bodyPr wrap="none" rtlCol="0">
            <a:spAutoFit/>
          </a:bodyPr>
          <a:lstStyle/>
          <a:p>
            <a:endParaRPr lang="en-US" dirty="0">
              <a:latin typeface="Calibri" charset="0"/>
              <a:ea typeface="Calibri" charset="0"/>
              <a:cs typeface="Calibri" charset="0"/>
            </a:endParaRPr>
          </a:p>
        </p:txBody>
      </p:sp>
      <p:sp>
        <p:nvSpPr>
          <p:cNvPr id="22" name="TextBox 21"/>
          <p:cNvSpPr txBox="1"/>
          <p:nvPr/>
        </p:nvSpPr>
        <p:spPr>
          <a:xfrm>
            <a:off x="9411763" y="4746001"/>
            <a:ext cx="559279" cy="523220"/>
          </a:xfrm>
          <a:prstGeom prst="rect">
            <a:avLst/>
          </a:prstGeom>
          <a:noFill/>
        </p:spPr>
        <p:txBody>
          <a:bodyPr wrap="square" rtlCol="0">
            <a:spAutoFit/>
          </a:bodyPr>
          <a:lstStyle/>
          <a:p>
            <a:r>
              <a:rPr lang="en-US" sz="2800" dirty="0">
                <a:solidFill>
                  <a:schemeClr val="accent1"/>
                </a:solidFill>
                <a:latin typeface="Calibri" charset="0"/>
                <a:ea typeface="Calibri" charset="0"/>
                <a:cs typeface="Calibri" charset="0"/>
              </a:rPr>
              <a:t>x</a:t>
            </a:r>
          </a:p>
        </p:txBody>
      </p:sp>
      <p:sp>
        <p:nvSpPr>
          <p:cNvPr id="23" name="TextBox 22"/>
          <p:cNvSpPr txBox="1"/>
          <p:nvPr/>
        </p:nvSpPr>
        <p:spPr>
          <a:xfrm>
            <a:off x="2959924" y="1661716"/>
            <a:ext cx="559279" cy="523220"/>
          </a:xfrm>
          <a:prstGeom prst="rect">
            <a:avLst/>
          </a:prstGeom>
          <a:noFill/>
        </p:spPr>
        <p:txBody>
          <a:bodyPr wrap="square" rtlCol="0">
            <a:spAutoFit/>
          </a:bodyPr>
          <a:lstStyle/>
          <a:p>
            <a:r>
              <a:rPr lang="en-US" sz="2800" dirty="0">
                <a:solidFill>
                  <a:schemeClr val="accent1"/>
                </a:solidFill>
                <a:latin typeface="Calibri" charset="0"/>
                <a:ea typeface="Calibri" charset="0"/>
                <a:cs typeface="Calibri" charset="0"/>
              </a:rPr>
              <a:t>y</a:t>
            </a:r>
          </a:p>
        </p:txBody>
      </p:sp>
      <p:sp>
        <p:nvSpPr>
          <p:cNvPr id="41" name="Oval 25"/>
          <p:cNvSpPr>
            <a:spLocks noChangeArrowheads="1"/>
          </p:cNvSpPr>
          <p:nvPr/>
        </p:nvSpPr>
        <p:spPr bwMode="auto">
          <a:xfrm flipH="1">
            <a:off x="7250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2" name="Oval 26"/>
          <p:cNvSpPr>
            <a:spLocks noChangeArrowheads="1"/>
          </p:cNvSpPr>
          <p:nvPr/>
        </p:nvSpPr>
        <p:spPr bwMode="auto">
          <a:xfrm flipH="1">
            <a:off x="7402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3" name="Oval 27"/>
          <p:cNvSpPr>
            <a:spLocks noChangeArrowheads="1"/>
          </p:cNvSpPr>
          <p:nvPr/>
        </p:nvSpPr>
        <p:spPr bwMode="auto">
          <a:xfrm flipH="1">
            <a:off x="7555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4" name="Oval 28"/>
          <p:cNvSpPr>
            <a:spLocks noChangeArrowheads="1"/>
          </p:cNvSpPr>
          <p:nvPr/>
        </p:nvSpPr>
        <p:spPr bwMode="auto">
          <a:xfrm flipH="1">
            <a:off x="8545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5" name="Oval 29"/>
          <p:cNvSpPr>
            <a:spLocks noChangeArrowheads="1"/>
          </p:cNvSpPr>
          <p:nvPr/>
        </p:nvSpPr>
        <p:spPr bwMode="auto">
          <a:xfrm flipH="1">
            <a:off x="77077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6" name="Oval 30"/>
          <p:cNvSpPr>
            <a:spLocks noChangeArrowheads="1"/>
          </p:cNvSpPr>
          <p:nvPr/>
        </p:nvSpPr>
        <p:spPr bwMode="auto">
          <a:xfrm flipH="1">
            <a:off x="8926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7" name="Oval 31"/>
          <p:cNvSpPr>
            <a:spLocks noChangeArrowheads="1"/>
          </p:cNvSpPr>
          <p:nvPr/>
        </p:nvSpPr>
        <p:spPr bwMode="auto">
          <a:xfrm flipH="1">
            <a:off x="7098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8" name="Oval 32"/>
          <p:cNvSpPr>
            <a:spLocks noChangeArrowheads="1"/>
          </p:cNvSpPr>
          <p:nvPr/>
        </p:nvSpPr>
        <p:spPr bwMode="auto">
          <a:xfrm flipH="1">
            <a:off x="9307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49" name="Oval 33"/>
          <p:cNvSpPr>
            <a:spLocks noChangeArrowheads="1"/>
          </p:cNvSpPr>
          <p:nvPr/>
        </p:nvSpPr>
        <p:spPr bwMode="auto">
          <a:xfrm flipH="1">
            <a:off x="8012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0" name="Oval 34"/>
          <p:cNvSpPr>
            <a:spLocks noChangeArrowheads="1"/>
          </p:cNvSpPr>
          <p:nvPr/>
        </p:nvSpPr>
        <p:spPr bwMode="auto">
          <a:xfrm flipH="1">
            <a:off x="8241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1" name="Oval 35"/>
          <p:cNvSpPr>
            <a:spLocks noChangeArrowheads="1"/>
          </p:cNvSpPr>
          <p:nvPr/>
        </p:nvSpPr>
        <p:spPr bwMode="auto">
          <a:xfrm flipH="1">
            <a:off x="78601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2" name="Oval 36"/>
          <p:cNvSpPr>
            <a:spLocks noChangeArrowheads="1"/>
          </p:cNvSpPr>
          <p:nvPr/>
        </p:nvSpPr>
        <p:spPr bwMode="auto">
          <a:xfrm flipH="1">
            <a:off x="6793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3" name="Oval 37"/>
          <p:cNvSpPr>
            <a:spLocks noChangeArrowheads="1"/>
          </p:cNvSpPr>
          <p:nvPr/>
        </p:nvSpPr>
        <p:spPr bwMode="auto">
          <a:xfrm flipH="1">
            <a:off x="9536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4" name="Oval 38"/>
          <p:cNvSpPr>
            <a:spLocks noChangeArrowheads="1"/>
          </p:cNvSpPr>
          <p:nvPr/>
        </p:nvSpPr>
        <p:spPr bwMode="auto">
          <a:xfrm flipH="1">
            <a:off x="8698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5" name="Oval 39"/>
          <p:cNvSpPr>
            <a:spLocks noChangeArrowheads="1"/>
          </p:cNvSpPr>
          <p:nvPr/>
        </p:nvSpPr>
        <p:spPr bwMode="auto">
          <a:xfrm flipH="1">
            <a:off x="90793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6" name="Oval 40"/>
          <p:cNvSpPr>
            <a:spLocks noChangeArrowheads="1"/>
          </p:cNvSpPr>
          <p:nvPr/>
        </p:nvSpPr>
        <p:spPr bwMode="auto">
          <a:xfrm flipH="1">
            <a:off x="91555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7" name="Oval 41"/>
          <p:cNvSpPr>
            <a:spLocks noChangeArrowheads="1"/>
          </p:cNvSpPr>
          <p:nvPr/>
        </p:nvSpPr>
        <p:spPr bwMode="auto">
          <a:xfrm flipH="1">
            <a:off x="54217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8" name="Oval 43"/>
          <p:cNvSpPr>
            <a:spLocks noChangeArrowheads="1"/>
          </p:cNvSpPr>
          <p:nvPr/>
        </p:nvSpPr>
        <p:spPr bwMode="auto">
          <a:xfrm flipH="1">
            <a:off x="4735906" y="2389210"/>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59" name="Oval 12"/>
          <p:cNvSpPr>
            <a:spLocks noChangeArrowheads="1"/>
          </p:cNvSpPr>
          <p:nvPr/>
        </p:nvSpPr>
        <p:spPr bwMode="auto">
          <a:xfrm>
            <a:off x="40451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0" name="Oval 13"/>
          <p:cNvSpPr>
            <a:spLocks noChangeArrowheads="1"/>
          </p:cNvSpPr>
          <p:nvPr/>
        </p:nvSpPr>
        <p:spPr bwMode="auto">
          <a:xfrm>
            <a:off x="4121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1" name="Oval 14"/>
          <p:cNvSpPr>
            <a:spLocks noChangeArrowheads="1"/>
          </p:cNvSpPr>
          <p:nvPr/>
        </p:nvSpPr>
        <p:spPr bwMode="auto">
          <a:xfrm flipV="1">
            <a:off x="4197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2" name="Oval 15"/>
          <p:cNvSpPr>
            <a:spLocks noChangeArrowheads="1"/>
          </p:cNvSpPr>
          <p:nvPr/>
        </p:nvSpPr>
        <p:spPr bwMode="auto">
          <a:xfrm flipV="1">
            <a:off x="4502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3" name="Oval 16"/>
          <p:cNvSpPr>
            <a:spLocks noChangeArrowheads="1"/>
          </p:cNvSpPr>
          <p:nvPr/>
        </p:nvSpPr>
        <p:spPr bwMode="auto">
          <a:xfrm flipV="1">
            <a:off x="46547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4" name="Oval 17"/>
          <p:cNvSpPr>
            <a:spLocks noChangeArrowheads="1"/>
          </p:cNvSpPr>
          <p:nvPr/>
        </p:nvSpPr>
        <p:spPr bwMode="auto">
          <a:xfrm flipV="1">
            <a:off x="4883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5" name="Oval 18"/>
          <p:cNvSpPr>
            <a:spLocks noChangeArrowheads="1"/>
          </p:cNvSpPr>
          <p:nvPr/>
        </p:nvSpPr>
        <p:spPr bwMode="auto">
          <a:xfrm flipV="1">
            <a:off x="3816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6" name="Oval 19"/>
          <p:cNvSpPr>
            <a:spLocks noChangeArrowheads="1"/>
          </p:cNvSpPr>
          <p:nvPr/>
        </p:nvSpPr>
        <p:spPr bwMode="auto">
          <a:xfrm flipV="1">
            <a:off x="43499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7" name="Oval 20"/>
          <p:cNvSpPr>
            <a:spLocks noChangeArrowheads="1"/>
          </p:cNvSpPr>
          <p:nvPr/>
        </p:nvSpPr>
        <p:spPr bwMode="auto">
          <a:xfrm flipV="1">
            <a:off x="51881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8" name="Oval 21"/>
          <p:cNvSpPr>
            <a:spLocks noChangeArrowheads="1"/>
          </p:cNvSpPr>
          <p:nvPr/>
        </p:nvSpPr>
        <p:spPr bwMode="auto">
          <a:xfrm flipV="1">
            <a:off x="5340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69" name="Oval 22"/>
          <p:cNvSpPr>
            <a:spLocks noChangeArrowheads="1"/>
          </p:cNvSpPr>
          <p:nvPr/>
        </p:nvSpPr>
        <p:spPr bwMode="auto">
          <a:xfrm flipV="1">
            <a:off x="54929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0" name="Oval 23"/>
          <p:cNvSpPr>
            <a:spLocks noChangeArrowheads="1"/>
          </p:cNvSpPr>
          <p:nvPr/>
        </p:nvSpPr>
        <p:spPr bwMode="auto">
          <a:xfrm flipV="1">
            <a:off x="65597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1" name="Oval 24"/>
          <p:cNvSpPr>
            <a:spLocks noChangeArrowheads="1"/>
          </p:cNvSpPr>
          <p:nvPr/>
        </p:nvSpPr>
        <p:spPr bwMode="auto">
          <a:xfrm flipV="1">
            <a:off x="49595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2" name="Oval 42"/>
          <p:cNvSpPr>
            <a:spLocks noChangeArrowheads="1"/>
          </p:cNvSpPr>
          <p:nvPr/>
        </p:nvSpPr>
        <p:spPr bwMode="auto">
          <a:xfrm flipV="1">
            <a:off x="7931309" y="4693676"/>
            <a:ext cx="164892" cy="161144"/>
          </a:xfrm>
          <a:prstGeom prst="ellipse">
            <a:avLst/>
          </a:prstGeom>
          <a:solidFill>
            <a:schemeClr val="accent1">
              <a:alpha val="50000"/>
            </a:schemeClr>
          </a:solidFill>
          <a:ln w="12700">
            <a:solidFill>
              <a:schemeClr val="tx1"/>
            </a:solidFill>
            <a:round/>
            <a:headEnd type="none" w="sm" len="sm"/>
            <a:tailEnd type="none" w="sm" len="sm"/>
          </a:ln>
          <a:effectLst/>
        </p:spPr>
        <p:txBody>
          <a:bodyPr wrap="none" anchor="ctr"/>
          <a:lstStyle/>
          <a:p>
            <a:endParaRPr lang="en-US" dirty="0"/>
          </a:p>
        </p:txBody>
      </p:sp>
      <p:sp>
        <p:nvSpPr>
          <p:cNvPr id="73" name="Rectangle 2"/>
          <p:cNvSpPr txBox="1">
            <a:spLocks noChangeArrowheads="1"/>
          </p:cNvSpPr>
          <p:nvPr/>
        </p:nvSpPr>
        <p:spPr>
          <a:xfrm>
            <a:off x="393755" y="678100"/>
            <a:ext cx="77724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endParaRPr lang="en-US" altLang="en-US" dirty="0">
              <a:latin typeface="Calibri" charset="0"/>
              <a:ea typeface="Calibri" charset="0"/>
              <a:cs typeface="Calibri" charset="0"/>
            </a:endParaRPr>
          </a:p>
        </p:txBody>
      </p:sp>
      <p:sp>
        <p:nvSpPr>
          <p:cNvPr id="76" name="Freeform 75"/>
          <p:cNvSpPr>
            <a:spLocks/>
          </p:cNvSpPr>
          <p:nvPr/>
        </p:nvSpPr>
        <p:spPr bwMode="auto">
          <a:xfrm>
            <a:off x="5809534" y="2466370"/>
            <a:ext cx="3117372" cy="1445613"/>
          </a:xfrm>
          <a:custGeom>
            <a:avLst/>
            <a:gdLst>
              <a:gd name="T0" fmla="*/ 2536 w 2536"/>
              <a:gd name="T1" fmla="*/ 24 h 864"/>
              <a:gd name="T2" fmla="*/ 904 w 2536"/>
              <a:gd name="T3" fmla="*/ 120 h 864"/>
              <a:gd name="T4" fmla="*/ 136 w 2536"/>
              <a:gd name="T5" fmla="*/ 744 h 864"/>
              <a:gd name="T6" fmla="*/ 88 w 2536"/>
              <a:gd name="T7" fmla="*/ 840 h 864"/>
            </a:gdLst>
            <a:ahLst/>
            <a:cxnLst>
              <a:cxn ang="0">
                <a:pos x="T0" y="T1"/>
              </a:cxn>
              <a:cxn ang="0">
                <a:pos x="T2" y="T3"/>
              </a:cxn>
              <a:cxn ang="0">
                <a:pos x="T4" y="T5"/>
              </a:cxn>
              <a:cxn ang="0">
                <a:pos x="T6" y="T7"/>
              </a:cxn>
            </a:cxnLst>
            <a:rect l="0" t="0" r="r" b="b"/>
            <a:pathLst>
              <a:path w="2536" h="864">
                <a:moveTo>
                  <a:pt x="2536" y="24"/>
                </a:moveTo>
                <a:cubicBezTo>
                  <a:pt x="1920" y="12"/>
                  <a:pt x="1304" y="0"/>
                  <a:pt x="904" y="120"/>
                </a:cubicBezTo>
                <a:cubicBezTo>
                  <a:pt x="504" y="240"/>
                  <a:pt x="272" y="624"/>
                  <a:pt x="136" y="744"/>
                </a:cubicBezTo>
                <a:cubicBezTo>
                  <a:pt x="0" y="864"/>
                  <a:pt x="44" y="852"/>
                  <a:pt x="88" y="840"/>
                </a:cubicBezTo>
              </a:path>
            </a:pathLst>
          </a:custGeom>
          <a:noFill/>
          <a:ln w="88900" cap="flat" cmpd="sng">
            <a:solidFill>
              <a:schemeClr val="accent1"/>
            </a:solidFill>
            <a:prstDash val="solid"/>
            <a:bevel/>
            <a:headEnd type="triangle" w="sm" len="sm"/>
            <a:tailEnd type="none" w="sm" len="sm"/>
          </a:ln>
          <a:effectLst/>
        </p:spPr>
        <p:txBody>
          <a:bodyPr/>
          <a:lstStyle/>
          <a:p>
            <a:endParaRPr lang="en-US" dirty="0">
              <a:latin typeface="Calibri" charset="0"/>
              <a:ea typeface="Calibri" charset="0"/>
              <a:cs typeface="Calibri" charset="0"/>
            </a:endParaRPr>
          </a:p>
        </p:txBody>
      </p:sp>
      <p:sp>
        <p:nvSpPr>
          <p:cNvPr id="77" name="Freeform 76"/>
          <p:cNvSpPr>
            <a:spLocks/>
          </p:cNvSpPr>
          <p:nvPr/>
        </p:nvSpPr>
        <p:spPr bwMode="auto">
          <a:xfrm flipH="1" flipV="1">
            <a:off x="3444540" y="3460171"/>
            <a:ext cx="2734169" cy="1285829"/>
          </a:xfrm>
          <a:custGeom>
            <a:avLst/>
            <a:gdLst>
              <a:gd name="T0" fmla="*/ 2536 w 2536"/>
              <a:gd name="T1" fmla="*/ 24 h 864"/>
              <a:gd name="T2" fmla="*/ 904 w 2536"/>
              <a:gd name="T3" fmla="*/ 120 h 864"/>
              <a:gd name="T4" fmla="*/ 136 w 2536"/>
              <a:gd name="T5" fmla="*/ 744 h 864"/>
              <a:gd name="T6" fmla="*/ 88 w 2536"/>
              <a:gd name="T7" fmla="*/ 840 h 864"/>
            </a:gdLst>
            <a:ahLst/>
            <a:cxnLst>
              <a:cxn ang="0">
                <a:pos x="T0" y="T1"/>
              </a:cxn>
              <a:cxn ang="0">
                <a:pos x="T2" y="T3"/>
              </a:cxn>
              <a:cxn ang="0">
                <a:pos x="T4" y="T5"/>
              </a:cxn>
              <a:cxn ang="0">
                <a:pos x="T6" y="T7"/>
              </a:cxn>
            </a:cxnLst>
            <a:rect l="0" t="0" r="r" b="b"/>
            <a:pathLst>
              <a:path w="2536" h="864">
                <a:moveTo>
                  <a:pt x="2536" y="24"/>
                </a:moveTo>
                <a:cubicBezTo>
                  <a:pt x="1920" y="12"/>
                  <a:pt x="1304" y="0"/>
                  <a:pt x="904" y="120"/>
                </a:cubicBezTo>
                <a:cubicBezTo>
                  <a:pt x="504" y="240"/>
                  <a:pt x="272" y="624"/>
                  <a:pt x="136" y="744"/>
                </a:cubicBezTo>
                <a:cubicBezTo>
                  <a:pt x="0" y="864"/>
                  <a:pt x="44" y="852"/>
                  <a:pt x="88" y="840"/>
                </a:cubicBezTo>
              </a:path>
            </a:pathLst>
          </a:custGeom>
          <a:noFill/>
          <a:ln w="88900" cap="flat" cmpd="sng">
            <a:solidFill>
              <a:schemeClr val="accent1"/>
            </a:solidFill>
            <a:prstDash val="solid"/>
            <a:bevel/>
            <a:headEnd type="triangle" w="sm" len="sm"/>
            <a:tailEnd type="none" w="med" len="med"/>
          </a:ln>
          <a:effectLst/>
        </p:spPr>
        <p:txBody>
          <a:bodyPr/>
          <a:lstStyle/>
          <a:p>
            <a:endParaRPr lang="en-US" dirty="0">
              <a:latin typeface="Calibri" charset="0"/>
              <a:ea typeface="Calibri" charset="0"/>
              <a:cs typeface="Calibri" charset="0"/>
            </a:endParaRPr>
          </a:p>
        </p:txBody>
      </p:sp>
      <p:sp>
        <p:nvSpPr>
          <p:cNvPr id="79" name="Rectangle 2"/>
          <p:cNvSpPr txBox="1">
            <a:spLocks noChangeArrowheads="1"/>
          </p:cNvSpPr>
          <p:nvPr/>
        </p:nvSpPr>
        <p:spPr>
          <a:xfrm>
            <a:off x="463709" y="694616"/>
            <a:ext cx="77724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r>
              <a:rPr lang="en-US" altLang="en-US" b="0" dirty="0">
                <a:latin typeface="Calibri" charset="0"/>
                <a:ea typeface="Calibri" charset="0"/>
                <a:cs typeface="Calibri" charset="0"/>
              </a:rPr>
              <a:t>Visualizing the Logistic Regression Model</a:t>
            </a:r>
          </a:p>
        </p:txBody>
      </p:sp>
      <p:sp>
        <p:nvSpPr>
          <p:cNvPr id="80" name="TextBox 79"/>
          <p:cNvSpPr txBox="1"/>
          <p:nvPr/>
        </p:nvSpPr>
        <p:spPr>
          <a:xfrm>
            <a:off x="5389707" y="5398718"/>
            <a:ext cx="3276600" cy="369332"/>
          </a:xfrm>
          <a:prstGeom prst="rect">
            <a:avLst/>
          </a:prstGeom>
          <a:noFill/>
        </p:spPr>
        <p:txBody>
          <a:bodyPr wrap="square" rtlCol="0">
            <a:spAutoFit/>
          </a:bodyPr>
          <a:lstStyle/>
          <a:p>
            <a:r>
              <a:rPr lang="en-US" dirty="0">
                <a:solidFill>
                  <a:schemeClr val="accent1"/>
                </a:solidFill>
              </a:rPr>
              <a:t>Hours of Studying</a:t>
            </a:r>
          </a:p>
        </p:txBody>
      </p:sp>
      <p:sp>
        <p:nvSpPr>
          <p:cNvPr id="81" name="TextBox 80"/>
          <p:cNvSpPr txBox="1"/>
          <p:nvPr/>
        </p:nvSpPr>
        <p:spPr>
          <a:xfrm>
            <a:off x="1558401" y="2844373"/>
            <a:ext cx="3276600" cy="369332"/>
          </a:xfrm>
          <a:prstGeom prst="rect">
            <a:avLst/>
          </a:prstGeom>
          <a:noFill/>
        </p:spPr>
        <p:txBody>
          <a:bodyPr wrap="square" rtlCol="0">
            <a:spAutoFit/>
          </a:bodyPr>
          <a:lstStyle/>
          <a:p>
            <a:r>
              <a:rPr lang="en-US" dirty="0">
                <a:solidFill>
                  <a:schemeClr val="accent1"/>
                </a:solidFill>
              </a:rPr>
              <a:t>Passed Exam?</a:t>
            </a:r>
          </a:p>
        </p:txBody>
      </p:sp>
      <p:sp>
        <p:nvSpPr>
          <p:cNvPr id="74" name="Line 5">
            <a:extLst>
              <a:ext uri="{FF2B5EF4-FFF2-40B4-BE49-F238E27FC236}">
                <a16:creationId xmlns:a16="http://schemas.microsoft.com/office/drawing/2014/main" id="{40BEBB33-9E10-4946-899D-90FD4017DB2F}"/>
              </a:ext>
            </a:extLst>
          </p:cNvPr>
          <p:cNvSpPr>
            <a:spLocks noChangeShapeType="1"/>
          </p:cNvSpPr>
          <p:nvPr/>
        </p:nvSpPr>
        <p:spPr bwMode="auto">
          <a:xfrm>
            <a:off x="3344186" y="3569563"/>
            <a:ext cx="6362207" cy="20919"/>
          </a:xfrm>
          <a:prstGeom prst="line">
            <a:avLst/>
          </a:prstGeom>
          <a:noFill/>
          <a:ln w="28575">
            <a:solidFill>
              <a:schemeClr val="bg2">
                <a:lumMod val="90000"/>
              </a:schemeClr>
            </a:solidFill>
            <a:prstDash val="sys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75" name="Text Box 8">
            <a:extLst>
              <a:ext uri="{FF2B5EF4-FFF2-40B4-BE49-F238E27FC236}">
                <a16:creationId xmlns:a16="http://schemas.microsoft.com/office/drawing/2014/main" id="{E44401FA-B07F-C74D-AC6D-3022C92B12F6}"/>
              </a:ext>
            </a:extLst>
          </p:cNvPr>
          <p:cNvSpPr txBox="1">
            <a:spLocks noChangeArrowheads="1"/>
          </p:cNvSpPr>
          <p:nvPr/>
        </p:nvSpPr>
        <p:spPr bwMode="auto">
          <a:xfrm>
            <a:off x="2284276" y="3395356"/>
            <a:ext cx="4796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b="1" dirty="0">
                <a:solidFill>
                  <a:schemeClr val="accent1"/>
                </a:solidFill>
                <a:latin typeface="Calibri" charset="0"/>
                <a:ea typeface="Calibri" charset="0"/>
                <a:cs typeface="Calibri" charset="0"/>
              </a:rPr>
              <a:t>0.5</a:t>
            </a:r>
          </a:p>
        </p:txBody>
      </p:sp>
      <p:sp>
        <p:nvSpPr>
          <p:cNvPr id="78" name="Line 5">
            <a:extLst>
              <a:ext uri="{FF2B5EF4-FFF2-40B4-BE49-F238E27FC236}">
                <a16:creationId xmlns:a16="http://schemas.microsoft.com/office/drawing/2014/main" id="{26D10EEE-ADA3-BE41-9FC7-0232A54A27BF}"/>
              </a:ext>
            </a:extLst>
          </p:cNvPr>
          <p:cNvSpPr>
            <a:spLocks noChangeShapeType="1"/>
          </p:cNvSpPr>
          <p:nvPr/>
        </p:nvSpPr>
        <p:spPr bwMode="auto">
          <a:xfrm flipV="1">
            <a:off x="5274905" y="4520582"/>
            <a:ext cx="1896" cy="318461"/>
          </a:xfrm>
          <a:prstGeom prst="line">
            <a:avLst/>
          </a:prstGeom>
          <a:noFill/>
          <a:ln w="28575">
            <a:solidFill>
              <a:schemeClr val="bg2">
                <a:lumMod val="90000"/>
              </a:schemeClr>
            </a:solidFill>
            <a:prstDash val="sys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3" name="Multiply 2">
            <a:extLst>
              <a:ext uri="{FF2B5EF4-FFF2-40B4-BE49-F238E27FC236}">
                <a16:creationId xmlns:a16="http://schemas.microsoft.com/office/drawing/2014/main" id="{209AFE37-66DE-3141-BF8F-881677A80D49}"/>
              </a:ext>
            </a:extLst>
          </p:cNvPr>
          <p:cNvSpPr/>
          <p:nvPr/>
        </p:nvSpPr>
        <p:spPr>
          <a:xfrm>
            <a:off x="5134722" y="4372746"/>
            <a:ext cx="290369" cy="295674"/>
          </a:xfrm>
          <a:prstGeom prst="mathMultiply">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Line 5">
            <a:extLst>
              <a:ext uri="{FF2B5EF4-FFF2-40B4-BE49-F238E27FC236}">
                <a16:creationId xmlns:a16="http://schemas.microsoft.com/office/drawing/2014/main" id="{28439F0F-76DF-6948-9448-EB23B6778964}"/>
              </a:ext>
            </a:extLst>
          </p:cNvPr>
          <p:cNvSpPr>
            <a:spLocks noChangeShapeType="1"/>
          </p:cNvSpPr>
          <p:nvPr/>
        </p:nvSpPr>
        <p:spPr bwMode="auto">
          <a:xfrm flipV="1">
            <a:off x="3344186" y="4558367"/>
            <a:ext cx="1883827" cy="5796"/>
          </a:xfrm>
          <a:prstGeom prst="line">
            <a:avLst/>
          </a:prstGeom>
          <a:noFill/>
          <a:ln w="28575">
            <a:solidFill>
              <a:schemeClr val="bg2">
                <a:lumMod val="90000"/>
              </a:schemeClr>
            </a:solidFill>
            <a:prstDash val="sys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charset="0"/>
              <a:ea typeface="Calibri" charset="0"/>
              <a:cs typeface="Calibri" charset="0"/>
            </a:endParaRPr>
          </a:p>
        </p:txBody>
      </p:sp>
      <p:sp>
        <p:nvSpPr>
          <p:cNvPr id="88" name="Text Box 7">
            <a:extLst>
              <a:ext uri="{FF2B5EF4-FFF2-40B4-BE49-F238E27FC236}">
                <a16:creationId xmlns:a16="http://schemas.microsoft.com/office/drawing/2014/main" id="{687D7F65-220B-3C44-BAAE-055309D55D8F}"/>
              </a:ext>
            </a:extLst>
          </p:cNvPr>
          <p:cNvSpPr txBox="1">
            <a:spLocks noChangeArrowheads="1"/>
          </p:cNvSpPr>
          <p:nvPr/>
        </p:nvSpPr>
        <p:spPr bwMode="auto">
          <a:xfrm>
            <a:off x="5059078" y="4814535"/>
            <a:ext cx="60873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altLang="en-US" b="1" dirty="0">
                <a:solidFill>
                  <a:schemeClr val="accent1"/>
                </a:solidFill>
                <a:latin typeface="Calibri" charset="0"/>
                <a:ea typeface="Calibri" charset="0"/>
                <a:cs typeface="Calibri" charset="0"/>
              </a:rPr>
              <a:t>1.4</a:t>
            </a:r>
          </a:p>
        </p:txBody>
      </p:sp>
      <p:cxnSp>
        <p:nvCxnSpPr>
          <p:cNvPr id="11" name="Straight Connector 10">
            <a:extLst>
              <a:ext uri="{FF2B5EF4-FFF2-40B4-BE49-F238E27FC236}">
                <a16:creationId xmlns:a16="http://schemas.microsoft.com/office/drawing/2014/main" id="{A03EEB8A-214F-C54C-B3DE-9C914F5E5E7C}"/>
              </a:ext>
            </a:extLst>
          </p:cNvPr>
          <p:cNvCxnSpPr>
            <a:cxnSpLocks/>
          </p:cNvCxnSpPr>
          <p:nvPr/>
        </p:nvCxnSpPr>
        <p:spPr>
          <a:xfrm>
            <a:off x="3297294" y="4564163"/>
            <a:ext cx="136916" cy="27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Oval 43">
            <a:extLst>
              <a:ext uri="{FF2B5EF4-FFF2-40B4-BE49-F238E27FC236}">
                <a16:creationId xmlns:a16="http://schemas.microsoft.com/office/drawing/2014/main" id="{897A0F7A-195B-6341-A13F-78458C069CAF}"/>
              </a:ext>
            </a:extLst>
          </p:cNvPr>
          <p:cNvSpPr>
            <a:spLocks noChangeArrowheads="1"/>
          </p:cNvSpPr>
          <p:nvPr/>
        </p:nvSpPr>
        <p:spPr bwMode="auto">
          <a:xfrm flipH="1">
            <a:off x="3280808" y="4481207"/>
            <a:ext cx="169887" cy="154319"/>
          </a:xfrm>
          <a:prstGeom prst="ellipse">
            <a:avLst/>
          </a:prstGeom>
          <a:solidFill>
            <a:schemeClr val="accent1">
              <a:alpha val="55000"/>
            </a:schemeClr>
          </a:solidFill>
          <a:ln w="12700">
            <a:solidFill>
              <a:schemeClr val="tx1"/>
            </a:solidFill>
            <a:round/>
            <a:headEnd type="none" w="sm" len="sm"/>
            <a:tailEnd type="none" w="sm" len="sm"/>
          </a:ln>
          <a:effectLst/>
        </p:spPr>
        <p:txBody>
          <a:bodyPr wrap="none" anchor="ctr"/>
          <a:lstStyle/>
          <a:p>
            <a:endParaRPr lang="en-US" dirty="0"/>
          </a:p>
        </p:txBody>
      </p:sp>
      <p:sp>
        <p:nvSpPr>
          <p:cNvPr id="90" name="Text Box 8">
            <a:extLst>
              <a:ext uri="{FF2B5EF4-FFF2-40B4-BE49-F238E27FC236}">
                <a16:creationId xmlns:a16="http://schemas.microsoft.com/office/drawing/2014/main" id="{DBBA8278-FA1D-6C42-98C4-4F4D16AA6E70}"/>
              </a:ext>
            </a:extLst>
          </p:cNvPr>
          <p:cNvSpPr txBox="1">
            <a:spLocks noChangeArrowheads="1"/>
          </p:cNvSpPr>
          <p:nvPr/>
        </p:nvSpPr>
        <p:spPr bwMode="auto">
          <a:xfrm>
            <a:off x="2560039" y="4364630"/>
            <a:ext cx="71365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b="1" dirty="0">
                <a:solidFill>
                  <a:schemeClr val="accent1"/>
                </a:solidFill>
                <a:latin typeface="Calibri" charset="0"/>
                <a:ea typeface="Calibri" charset="0"/>
                <a:cs typeface="Calibri" charset="0"/>
              </a:rPr>
              <a:t>0.157</a:t>
            </a:r>
          </a:p>
        </p:txBody>
      </p:sp>
    </p:spTree>
    <p:extLst>
      <p:ext uri="{BB962C8B-B14F-4D97-AF65-F5344CB8AC3E}">
        <p14:creationId xmlns:p14="http://schemas.microsoft.com/office/powerpoint/2010/main" val="258620268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Calibri" charset="0"/>
                <a:cs typeface="Calibri" charset="0"/>
              </a:rPr>
              <a:t>Logistic Regression Classification</a:t>
            </a:r>
          </a:p>
        </p:txBody>
      </p:sp>
      <p:sp>
        <p:nvSpPr>
          <p:cNvPr id="4" name="Slide Number Placeholder 3"/>
          <p:cNvSpPr>
            <a:spLocks noGrp="1"/>
          </p:cNvSpPr>
          <p:nvPr>
            <p:ph type="sldNum" sz="quarter" idx="12"/>
          </p:nvPr>
        </p:nvSpPr>
        <p:spPr>
          <a:xfrm>
            <a:off x="9106711" y="6356350"/>
            <a:ext cx="2743200" cy="365125"/>
          </a:xfrm>
        </p:spPr>
        <p:txBody>
          <a:bodyPr/>
          <a:lstStyle/>
          <a:p>
            <a:fld id="{5ACD0CF0-90CC-9C41-A77B-2776398A8C8B}" type="slidenum">
              <a:rPr lang="en-US" smtClean="0">
                <a:latin typeface="Calibri" charset="0"/>
                <a:ea typeface="Calibri" charset="0"/>
                <a:cs typeface="Calibri" charset="0"/>
              </a:rPr>
              <a:pPr/>
              <a:t>168</a:t>
            </a:fld>
            <a:endParaRPr lang="en-US" dirty="0">
              <a:latin typeface="Calibri" charset="0"/>
              <a:ea typeface="Calibri" charset="0"/>
              <a:cs typeface="Calibri" charset="0"/>
            </a:endParaRPr>
          </a:p>
        </p:txBody>
      </p:sp>
      <p:sp>
        <p:nvSpPr>
          <p:cNvPr id="73" name="Rectangle 2"/>
          <p:cNvSpPr txBox="1">
            <a:spLocks noChangeArrowheads="1"/>
          </p:cNvSpPr>
          <p:nvPr/>
        </p:nvSpPr>
        <p:spPr>
          <a:xfrm>
            <a:off x="393755" y="678100"/>
            <a:ext cx="77724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endParaRPr lang="en-US" altLang="en-US" dirty="0">
              <a:latin typeface="Calibri" charset="0"/>
              <a:ea typeface="Calibri" charset="0"/>
              <a:cs typeface="Calibri" charset="0"/>
            </a:endParaRPr>
          </a:p>
        </p:txBody>
      </p:sp>
      <mc:AlternateContent xmlns:mc="http://schemas.openxmlformats.org/markup-compatibility/2006" xmlns:a14="http://schemas.microsoft.com/office/drawing/2010/main">
        <mc:Choice Requires="a14">
          <p:sp>
            <p:nvSpPr>
              <p:cNvPr id="82" name="Content Placeholder 2">
                <a:extLst>
                  <a:ext uri="{FF2B5EF4-FFF2-40B4-BE49-F238E27FC236}">
                    <a16:creationId xmlns:a16="http://schemas.microsoft.com/office/drawing/2014/main" id="{B62D0EE1-EC13-8B49-A5D0-37D6633E2597}"/>
                  </a:ext>
                </a:extLst>
              </p:cNvPr>
              <p:cNvSpPr>
                <a:spLocks noGrp="1"/>
              </p:cNvSpPr>
              <p:nvPr>
                <p:ph idx="1"/>
              </p:nvPr>
            </p:nvSpPr>
            <p:spPr>
              <a:xfrm>
                <a:off x="80553" y="1066868"/>
                <a:ext cx="6218647" cy="4351338"/>
              </a:xfrm>
            </p:spPr>
            <p:txBody>
              <a:bodyPr>
                <a:noAutofit/>
              </a:bodyPr>
              <a:lstStyle/>
              <a:p>
                <a:r>
                  <a:rPr lang="en-US" altLang="en-US" sz="1600" b="0" dirty="0">
                    <a:ea typeface="Arial" charset="0"/>
                    <a:cs typeface="Arial" charset="0"/>
                  </a:rPr>
                  <a:t>If a student only prepares 1.4 hours for the test</a:t>
                </a:r>
              </a:p>
              <a:p>
                <a:pPr lvl="1"/>
                <a14:m>
                  <m:oMath xmlns:m="http://schemas.openxmlformats.org/officeDocument/2006/math">
                    <m:r>
                      <a:rPr lang="en-US" altLang="en-US" sz="1600" i="1">
                        <a:latin typeface="Cambria Math" panose="02040503050406030204" pitchFamily="18" charset="0"/>
                        <a:ea typeface="Cambria Math" panose="02040503050406030204" pitchFamily="18" charset="0"/>
                        <a:cs typeface="Arial" charset="0"/>
                      </a:rPr>
                      <m:t>𝑠𝑡𝑢𝑑𝑦</m:t>
                    </m:r>
                    <m:r>
                      <a:rPr lang="en-US" altLang="en-US" sz="1600" i="1">
                        <a:latin typeface="Cambria Math" panose="02040503050406030204" pitchFamily="18" charset="0"/>
                        <a:ea typeface="Cambria Math" panose="02040503050406030204" pitchFamily="18" charset="0"/>
                        <a:cs typeface="Arial" charset="0"/>
                      </a:rPr>
                      <m:t>_</m:t>
                    </m:r>
                    <m:r>
                      <a:rPr lang="en-US" altLang="en-US" sz="1600" i="1">
                        <a:latin typeface="Cambria Math" panose="02040503050406030204" pitchFamily="18" charset="0"/>
                        <a:ea typeface="Cambria Math" panose="02040503050406030204" pitchFamily="18" charset="0"/>
                        <a:cs typeface="Arial" charset="0"/>
                      </a:rPr>
                      <m:t>h𝑜𝑢𝑟𝑠</m:t>
                    </m:r>
                  </m:oMath>
                </a14:m>
                <a:r>
                  <a:rPr lang="en-US" sz="1600" dirty="0"/>
                  <a:t>=1.4</a:t>
                </a:r>
              </a:p>
              <a:p>
                <a:pPr lvl="1"/>
                <a14:m>
                  <m:oMath xmlns:m="http://schemas.openxmlformats.org/officeDocument/2006/math">
                    <m:sSub>
                      <m:sSubPr>
                        <m:ctrlPr>
                          <a:rPr lang="en-US" altLang="en-US" sz="1600" i="1">
                            <a:latin typeface="Cambria Math" panose="02040503050406030204" pitchFamily="18" charset="0"/>
                            <a:ea typeface="Cambria Math" panose="02040503050406030204" pitchFamily="18" charset="0"/>
                            <a:cs typeface="Arial" charset="0"/>
                          </a:rPr>
                        </m:ctrlPr>
                      </m:sSubPr>
                      <m:e>
                        <m:r>
                          <a:rPr lang="en-US" altLang="en-US" sz="1600" i="1">
                            <a:latin typeface="Cambria Math" panose="02040503050406030204" pitchFamily="18" charset="0"/>
                            <a:ea typeface="Cambria Math" panose="02040503050406030204" pitchFamily="18" charset="0"/>
                            <a:cs typeface="Arial" charset="0"/>
                          </a:rPr>
                          <m:t>𝛽</m:t>
                        </m:r>
                      </m:e>
                      <m:sub>
                        <m:r>
                          <a:rPr lang="en-US" altLang="en-US" sz="1600" i="1">
                            <a:latin typeface="Cambria Math" panose="02040503050406030204" pitchFamily="18" charset="0"/>
                            <a:ea typeface="Cambria Math" panose="02040503050406030204" pitchFamily="18" charset="0"/>
                            <a:cs typeface="Arial" charset="0"/>
                          </a:rPr>
                          <m:t>0</m:t>
                        </m:r>
                      </m:sub>
                    </m:sSub>
                    <m:r>
                      <a:rPr lang="en-US" altLang="en-US" sz="1600" b="0" i="1" smtClean="0">
                        <a:latin typeface="Cambria Math" panose="02040503050406030204" pitchFamily="18" charset="0"/>
                        <a:ea typeface="Cambria Math" panose="02040503050406030204" pitchFamily="18" charset="0"/>
                        <a:cs typeface="Arial" charset="0"/>
                      </a:rPr>
                      <m:t>=−2.54</m:t>
                    </m:r>
                  </m:oMath>
                </a14:m>
                <a:endParaRPr lang="en-US" sz="1600" dirty="0"/>
              </a:p>
              <a:p>
                <a:pPr lvl="1"/>
                <a14:m>
                  <m:oMath xmlns:m="http://schemas.openxmlformats.org/officeDocument/2006/math">
                    <m:sSub>
                      <m:sSubPr>
                        <m:ctrlPr>
                          <a:rPr lang="en-US" altLang="en-US" sz="1600" i="1">
                            <a:latin typeface="Cambria Math" panose="02040503050406030204" pitchFamily="18" charset="0"/>
                            <a:ea typeface="Cambria Math" panose="02040503050406030204" pitchFamily="18" charset="0"/>
                            <a:cs typeface="Arial" charset="0"/>
                          </a:rPr>
                        </m:ctrlPr>
                      </m:sSubPr>
                      <m:e>
                        <m:r>
                          <a:rPr lang="en-US" altLang="en-US" sz="1600" i="1">
                            <a:latin typeface="Cambria Math" panose="02040503050406030204" pitchFamily="18" charset="0"/>
                            <a:ea typeface="Cambria Math" panose="02040503050406030204" pitchFamily="18" charset="0"/>
                            <a:cs typeface="Arial" charset="0"/>
                          </a:rPr>
                          <m:t>𝛽</m:t>
                        </m:r>
                      </m:e>
                      <m:sub>
                        <m:r>
                          <a:rPr lang="en-US" altLang="en-US" sz="1600" i="1">
                            <a:latin typeface="Cambria Math" panose="02040503050406030204" pitchFamily="18" charset="0"/>
                            <a:ea typeface="Cambria Math" panose="02040503050406030204" pitchFamily="18" charset="0"/>
                            <a:cs typeface="Arial" charset="0"/>
                          </a:rPr>
                          <m:t>1</m:t>
                        </m:r>
                      </m:sub>
                    </m:sSub>
                    <m:r>
                      <a:rPr lang="en-US" altLang="en-US" sz="1600" b="0" i="1" smtClean="0">
                        <a:latin typeface="Cambria Math" panose="02040503050406030204" pitchFamily="18" charset="0"/>
                        <a:ea typeface="Cambria Math" panose="02040503050406030204" pitchFamily="18" charset="0"/>
                        <a:cs typeface="Arial" charset="0"/>
                      </a:rPr>
                      <m:t>=0.614</m:t>
                    </m:r>
                  </m:oMath>
                </a14:m>
                <a:endParaRPr lang="en-US" altLang="en-US" sz="1600" b="0" i="1" dirty="0">
                  <a:latin typeface="Cambria Math" panose="02040503050406030204" pitchFamily="18" charset="0"/>
                  <a:ea typeface="Cambria Math" panose="02040503050406030204" pitchFamily="18" charset="0"/>
                  <a:cs typeface="Arial" charset="0"/>
                </a:endParaRPr>
              </a:p>
              <a:p>
                <a:pPr marL="457200" lvl="1" indent="0" algn="ctr">
                  <a:buNone/>
                </a:pPr>
                <a14:m>
                  <m:oMathPara xmlns:m="http://schemas.openxmlformats.org/officeDocument/2006/math">
                    <m:oMathParaPr>
                      <m:jc m:val="centerGroup"/>
                    </m:oMathParaPr>
                    <m:oMath xmlns:m="http://schemas.openxmlformats.org/officeDocument/2006/math">
                      <m:r>
                        <a:rPr lang="en-US" sz="1600">
                          <a:latin typeface="Cambria Math" panose="02040503050406030204" pitchFamily="18" charset="0"/>
                        </a:rPr>
                        <m:t> </m:t>
                      </m:r>
                      <m:r>
                        <a:rPr lang="en-US" altLang="en-US" sz="1600">
                          <a:latin typeface="Cambria Math" panose="02040503050406030204" pitchFamily="18" charset="0"/>
                        </a:rPr>
                        <m:t>𝑝</m:t>
                      </m:r>
                      <m:d>
                        <m:dPr>
                          <m:ctrlPr>
                            <a:rPr lang="en-US" altLang="en-US" sz="1600" i="1">
                              <a:latin typeface="Cambria Math" panose="02040503050406030204" pitchFamily="18" charset="0"/>
                            </a:rPr>
                          </m:ctrlPr>
                        </m:dPr>
                        <m:e>
                          <m:r>
                            <a:rPr lang="en-US" altLang="en-US" sz="1600">
                              <a:latin typeface="Cambria Math" panose="02040503050406030204" pitchFamily="18" charset="0"/>
                            </a:rPr>
                            <m:t>𝑝𝑎𝑠𝑠</m:t>
                          </m:r>
                        </m:e>
                      </m:d>
                      <m:r>
                        <a:rPr lang="en-US" altLang="en-US" sz="1600">
                          <a:latin typeface="Cambria Math" panose="02040503050406030204" pitchFamily="18" charset="0"/>
                        </a:rPr>
                        <m:t>=</m:t>
                      </m:r>
                      <m:f>
                        <m:fPr>
                          <m:ctrlPr>
                            <a:rPr lang="en-US" altLang="en-US" sz="1600" i="1">
                              <a:latin typeface="Cambria Math" panose="02040503050406030204" pitchFamily="18" charset="0"/>
                            </a:rPr>
                          </m:ctrlPr>
                        </m:fPr>
                        <m:num>
                          <m:d>
                            <m:dPr>
                              <m:ctrlPr>
                                <a:rPr lang="en-US" altLang="en-US" sz="1600" i="1">
                                  <a:latin typeface="Cambria Math" panose="02040503050406030204" pitchFamily="18" charset="0"/>
                                </a:rPr>
                              </m:ctrlPr>
                            </m:dPr>
                            <m:e>
                              <m:sSup>
                                <m:sSupPr>
                                  <m:ctrlPr>
                                    <a:rPr lang="en-US" altLang="en-US" sz="1600" i="1">
                                      <a:latin typeface="Cambria Math" panose="02040503050406030204" pitchFamily="18" charset="0"/>
                                    </a:rPr>
                                  </m:ctrlPr>
                                </m:sSupPr>
                                <m:e>
                                  <m:r>
                                    <a:rPr lang="en-US" altLang="en-US" sz="1600">
                                      <a:latin typeface="Cambria Math" panose="02040503050406030204" pitchFamily="18" charset="0"/>
                                    </a:rPr>
                                    <m:t>𝑒</m:t>
                                  </m:r>
                                </m:e>
                                <m:sup>
                                  <m:sSub>
                                    <m:sSubPr>
                                      <m:ctrlPr>
                                        <a:rPr lang="en-US" altLang="en-US" sz="1600" i="1">
                                          <a:latin typeface="Cambria Math" panose="02040503050406030204" pitchFamily="18" charset="0"/>
                                        </a:rPr>
                                      </m:ctrlPr>
                                    </m:sSubPr>
                                    <m:e>
                                      <m:r>
                                        <a:rPr lang="en-US" altLang="en-US" sz="1600">
                                          <a:latin typeface="Cambria Math" panose="02040503050406030204" pitchFamily="18" charset="0"/>
                                        </a:rPr>
                                        <m:t>𝛽</m:t>
                                      </m:r>
                                    </m:e>
                                    <m:sub>
                                      <m:r>
                                        <a:rPr lang="en-US" altLang="en-US" sz="1600">
                                          <a:latin typeface="Cambria Math" panose="02040503050406030204" pitchFamily="18" charset="0"/>
                                        </a:rPr>
                                        <m:t>0</m:t>
                                      </m:r>
                                    </m:sub>
                                  </m:sSub>
                                  <m:r>
                                    <a:rPr lang="en-US" altLang="en-US" sz="1600">
                                      <a:latin typeface="Cambria Math" panose="02040503050406030204" pitchFamily="18" charset="0"/>
                                    </a:rPr>
                                    <m:t>+</m:t>
                                  </m:r>
                                  <m:sSub>
                                    <m:sSubPr>
                                      <m:ctrlPr>
                                        <a:rPr lang="en-US" altLang="en-US" sz="1600" i="1">
                                          <a:latin typeface="Cambria Math" panose="02040503050406030204" pitchFamily="18" charset="0"/>
                                        </a:rPr>
                                      </m:ctrlPr>
                                    </m:sSubPr>
                                    <m:e>
                                      <m:r>
                                        <a:rPr lang="en-US" altLang="en-US" sz="1600">
                                          <a:latin typeface="Cambria Math" panose="02040503050406030204" pitchFamily="18" charset="0"/>
                                        </a:rPr>
                                        <m:t>𝛽</m:t>
                                      </m:r>
                                    </m:e>
                                    <m:sub>
                                      <m:r>
                                        <a:rPr lang="en-US" altLang="en-US" sz="1600">
                                          <a:latin typeface="Cambria Math" panose="02040503050406030204" pitchFamily="18" charset="0"/>
                                        </a:rPr>
                                        <m:t>1</m:t>
                                      </m:r>
                                    </m:sub>
                                  </m:sSub>
                                  <m:r>
                                    <a:rPr lang="en-US" altLang="en-US" sz="1600">
                                      <a:latin typeface="Cambria Math" panose="02040503050406030204" pitchFamily="18" charset="0"/>
                                    </a:rPr>
                                    <m:t>∗</m:t>
                                  </m:r>
                                  <m:r>
                                    <a:rPr lang="en-US" altLang="en-US" sz="1600">
                                      <a:latin typeface="Cambria Math" panose="02040503050406030204" pitchFamily="18" charset="0"/>
                                    </a:rPr>
                                    <m:t>𝑠𝑡𝑢𝑑</m:t>
                                  </m:r>
                                  <m:sSub>
                                    <m:sSubPr>
                                      <m:ctrlPr>
                                        <a:rPr lang="en-US" altLang="en-US" sz="1600" i="1">
                                          <a:latin typeface="Cambria Math" panose="02040503050406030204" pitchFamily="18" charset="0"/>
                                        </a:rPr>
                                      </m:ctrlPr>
                                    </m:sSubPr>
                                    <m:e>
                                      <m:r>
                                        <a:rPr lang="en-US" altLang="en-US" sz="1600">
                                          <a:latin typeface="Cambria Math" panose="02040503050406030204" pitchFamily="18" charset="0"/>
                                        </a:rPr>
                                        <m:t>𝑦</m:t>
                                      </m:r>
                                    </m:e>
                                    <m:sub>
                                      <m:r>
                                        <a:rPr lang="en-US" altLang="en-US" sz="1600">
                                          <a:latin typeface="Cambria Math" panose="02040503050406030204" pitchFamily="18" charset="0"/>
                                        </a:rPr>
                                        <m:t>h𝑜𝑢𝑟𝑠</m:t>
                                      </m:r>
                                    </m:sub>
                                  </m:sSub>
                                </m:sup>
                              </m:sSup>
                            </m:e>
                          </m:d>
                        </m:num>
                        <m:den>
                          <m:sSup>
                            <m:sSupPr>
                              <m:ctrlPr>
                                <a:rPr lang="en-US" altLang="en-US" sz="1600" i="1">
                                  <a:latin typeface="Cambria Math" panose="02040503050406030204" pitchFamily="18" charset="0"/>
                                </a:rPr>
                              </m:ctrlPr>
                            </m:sSupPr>
                            <m:e>
                              <m:r>
                                <a:rPr lang="en-US" altLang="en-US" sz="1600">
                                  <a:latin typeface="Cambria Math" panose="02040503050406030204" pitchFamily="18" charset="0"/>
                                </a:rPr>
                                <m:t>(</m:t>
                              </m:r>
                              <m:r>
                                <a:rPr lang="en-US" altLang="en-US" sz="1600">
                                  <a:latin typeface="Cambria Math" panose="02040503050406030204" pitchFamily="18" charset="0"/>
                                </a:rPr>
                                <m:t>𝑒</m:t>
                              </m:r>
                            </m:e>
                            <m:sup>
                              <m:sSub>
                                <m:sSubPr>
                                  <m:ctrlPr>
                                    <a:rPr lang="en-US" altLang="en-US" sz="1600" i="1">
                                      <a:latin typeface="Cambria Math" panose="02040503050406030204" pitchFamily="18" charset="0"/>
                                    </a:rPr>
                                  </m:ctrlPr>
                                </m:sSubPr>
                                <m:e>
                                  <m:r>
                                    <a:rPr lang="en-US" altLang="en-US" sz="1600">
                                      <a:latin typeface="Cambria Math" panose="02040503050406030204" pitchFamily="18" charset="0"/>
                                    </a:rPr>
                                    <m:t>𝛽</m:t>
                                  </m:r>
                                </m:e>
                                <m:sub>
                                  <m:r>
                                    <a:rPr lang="en-US" altLang="en-US" sz="1600">
                                      <a:latin typeface="Cambria Math" panose="02040503050406030204" pitchFamily="18" charset="0"/>
                                    </a:rPr>
                                    <m:t>0</m:t>
                                  </m:r>
                                </m:sub>
                              </m:sSub>
                              <m:r>
                                <a:rPr lang="en-US" altLang="en-US" sz="1600">
                                  <a:latin typeface="Cambria Math" panose="02040503050406030204" pitchFamily="18" charset="0"/>
                                </a:rPr>
                                <m:t>+</m:t>
                              </m:r>
                              <m:sSub>
                                <m:sSubPr>
                                  <m:ctrlPr>
                                    <a:rPr lang="en-US" altLang="en-US" sz="1600" i="1">
                                      <a:latin typeface="Cambria Math" panose="02040503050406030204" pitchFamily="18" charset="0"/>
                                    </a:rPr>
                                  </m:ctrlPr>
                                </m:sSubPr>
                                <m:e>
                                  <m:r>
                                    <a:rPr lang="en-US" altLang="en-US" sz="1600">
                                      <a:latin typeface="Cambria Math" panose="02040503050406030204" pitchFamily="18" charset="0"/>
                                    </a:rPr>
                                    <m:t>𝛽</m:t>
                                  </m:r>
                                </m:e>
                                <m:sub>
                                  <m:r>
                                    <a:rPr lang="en-US" altLang="en-US" sz="1600">
                                      <a:latin typeface="Cambria Math" panose="02040503050406030204" pitchFamily="18" charset="0"/>
                                    </a:rPr>
                                    <m:t>1</m:t>
                                  </m:r>
                                </m:sub>
                              </m:sSub>
                              <m:r>
                                <a:rPr lang="en-US" altLang="en-US" sz="1600">
                                  <a:latin typeface="Cambria Math" panose="02040503050406030204" pitchFamily="18" charset="0"/>
                                </a:rPr>
                                <m:t>∗</m:t>
                              </m:r>
                              <m:r>
                                <a:rPr lang="en-US" altLang="en-US" sz="1600">
                                  <a:latin typeface="Cambria Math" panose="02040503050406030204" pitchFamily="18" charset="0"/>
                                </a:rPr>
                                <m:t>𝑠𝑡𝑢𝑑</m:t>
                              </m:r>
                              <m:sSub>
                                <m:sSubPr>
                                  <m:ctrlPr>
                                    <a:rPr lang="en-US" altLang="en-US" sz="1600" i="1">
                                      <a:latin typeface="Cambria Math" panose="02040503050406030204" pitchFamily="18" charset="0"/>
                                    </a:rPr>
                                  </m:ctrlPr>
                                </m:sSubPr>
                                <m:e>
                                  <m:r>
                                    <a:rPr lang="en-US" altLang="en-US" sz="1600">
                                      <a:latin typeface="Cambria Math" panose="02040503050406030204" pitchFamily="18" charset="0"/>
                                    </a:rPr>
                                    <m:t>𝑦</m:t>
                                  </m:r>
                                </m:e>
                                <m:sub>
                                  <m:r>
                                    <a:rPr lang="en-US" altLang="en-US" sz="1600">
                                      <a:latin typeface="Cambria Math" panose="02040503050406030204" pitchFamily="18" charset="0"/>
                                    </a:rPr>
                                    <m:t>h𝑜𝑢𝑟𝑠</m:t>
                                  </m:r>
                                </m:sub>
                              </m:sSub>
                            </m:sup>
                          </m:sSup>
                          <m:r>
                            <a:rPr lang="en-US" altLang="en-US" sz="1600">
                              <a:latin typeface="Cambria Math" panose="02040503050406030204" pitchFamily="18" charset="0"/>
                            </a:rPr>
                            <m:t>)+1</m:t>
                          </m:r>
                        </m:den>
                      </m:f>
                    </m:oMath>
                  </m:oMathPara>
                </a14:m>
                <a:endParaRPr lang="en-US" altLang="en-US" sz="1600" i="1" dirty="0">
                  <a:latin typeface="Cambria Math" panose="02040503050406030204" pitchFamily="18" charset="0"/>
                  <a:ea typeface="Cambria Math" panose="02040503050406030204" pitchFamily="18" charset="0"/>
                  <a:cs typeface="Arial" charset="0"/>
                </a:endParaRPr>
              </a:p>
              <a:p>
                <a:pPr marL="457200" lvl="1" indent="0" algn="ctr">
                  <a:buNone/>
                </a:pPr>
                <a:endParaRPr lang="en-US" altLang="en-US" sz="1600" i="1" dirty="0">
                  <a:latin typeface="Cambria Math" panose="02040503050406030204" pitchFamily="18" charset="0"/>
                  <a:ea typeface="Cambria Math" panose="02040503050406030204" pitchFamily="18" charset="0"/>
                  <a:cs typeface="Arial" charset="0"/>
                </a:endParaRPr>
              </a:p>
              <a:p>
                <a:pPr marL="457200" lvl="1" indent="0" algn="ctr">
                  <a:buNone/>
                </a:pPr>
                <a14:m>
                  <m:oMathPara xmlns:m="http://schemas.openxmlformats.org/officeDocument/2006/math">
                    <m:oMathParaPr>
                      <m:jc m:val="centerGroup"/>
                    </m:oMathParaPr>
                    <m:oMath xmlns:m="http://schemas.openxmlformats.org/officeDocument/2006/math">
                      <m:r>
                        <a:rPr lang="en-US" altLang="en-US" sz="1600" i="1">
                          <a:latin typeface="Cambria Math" panose="02040503050406030204" pitchFamily="18" charset="0"/>
                          <a:ea typeface="Arial" charset="0"/>
                          <a:cs typeface="Arial" charset="0"/>
                        </a:rPr>
                        <m:t>𝑝</m:t>
                      </m:r>
                      <m:d>
                        <m:dPr>
                          <m:ctrlPr>
                            <a:rPr lang="en-US" altLang="en-US" sz="1600" i="1">
                              <a:latin typeface="Cambria Math" panose="02040503050406030204" pitchFamily="18" charset="0"/>
                              <a:ea typeface="Arial" charset="0"/>
                              <a:cs typeface="Arial" charset="0"/>
                            </a:rPr>
                          </m:ctrlPr>
                        </m:dPr>
                        <m:e>
                          <m:r>
                            <a:rPr lang="en-US" altLang="en-US" sz="1600" i="1">
                              <a:latin typeface="Cambria Math" panose="02040503050406030204" pitchFamily="18" charset="0"/>
                              <a:ea typeface="Arial" charset="0"/>
                              <a:cs typeface="Arial" charset="0"/>
                            </a:rPr>
                            <m:t>𝑝𝑎𝑠𝑠</m:t>
                          </m:r>
                        </m:e>
                      </m:d>
                      <m:r>
                        <a:rPr lang="en-US" altLang="en-US" sz="1600" i="1">
                          <a:latin typeface="Cambria Math" panose="02040503050406030204" pitchFamily="18" charset="0"/>
                          <a:ea typeface="Arial" charset="0"/>
                          <a:cs typeface="Arial" charset="0"/>
                        </a:rPr>
                        <m:t>=</m:t>
                      </m:r>
                      <m:f>
                        <m:fPr>
                          <m:ctrlPr>
                            <a:rPr lang="en-US" altLang="en-US" sz="1600" i="1">
                              <a:latin typeface="Cambria Math" panose="02040503050406030204" pitchFamily="18" charset="0"/>
                              <a:ea typeface="Cambria Math" panose="02040503050406030204" pitchFamily="18" charset="0"/>
                              <a:cs typeface="Arial" charset="0"/>
                            </a:rPr>
                          </m:ctrlPr>
                        </m:fPr>
                        <m:num>
                          <m:d>
                            <m:dPr>
                              <m:ctrlPr>
                                <a:rPr lang="en-US" altLang="en-US" sz="1600" i="1">
                                  <a:latin typeface="Cambria Math" panose="02040503050406030204" pitchFamily="18" charset="0"/>
                                  <a:ea typeface="Cambria Math" panose="02040503050406030204" pitchFamily="18" charset="0"/>
                                  <a:cs typeface="Arial" charset="0"/>
                                </a:rPr>
                              </m:ctrlPr>
                            </m:dPr>
                            <m:e>
                              <m:sSup>
                                <m:sSupPr>
                                  <m:ctrlPr>
                                    <a:rPr lang="en-US" altLang="en-US" sz="1600" i="1">
                                      <a:latin typeface="Cambria Math" panose="02040503050406030204" pitchFamily="18" charset="0"/>
                                      <a:ea typeface="Arial" charset="0"/>
                                      <a:cs typeface="Arial" charset="0"/>
                                    </a:rPr>
                                  </m:ctrlPr>
                                </m:sSupPr>
                                <m:e>
                                  <m:r>
                                    <a:rPr lang="en-US" altLang="en-US" sz="1600" i="1">
                                      <a:latin typeface="Cambria Math" panose="02040503050406030204" pitchFamily="18" charset="0"/>
                                      <a:ea typeface="Arial" charset="0"/>
                                      <a:cs typeface="Arial" charset="0"/>
                                    </a:rPr>
                                    <m:t>𝑒</m:t>
                                  </m:r>
                                </m:e>
                                <m:sup>
                                  <m:r>
                                    <a:rPr lang="en-US" altLang="en-US" sz="1600" i="1">
                                      <a:latin typeface="Cambria Math" panose="02040503050406030204" pitchFamily="18" charset="0"/>
                                      <a:ea typeface="Cambria Math" panose="02040503050406030204" pitchFamily="18" charset="0"/>
                                      <a:cs typeface="Arial" charset="0"/>
                                    </a:rPr>
                                    <m:t>−2.54+0.614∗</m:t>
                                  </m:r>
                                  <m:r>
                                    <a:rPr lang="en-US" altLang="en-US" sz="1600" b="0" i="1" smtClean="0">
                                      <a:latin typeface="Cambria Math" panose="02040503050406030204" pitchFamily="18" charset="0"/>
                                      <a:ea typeface="Cambria Math" panose="02040503050406030204" pitchFamily="18" charset="0"/>
                                      <a:cs typeface="Arial" charset="0"/>
                                    </a:rPr>
                                    <m:t>1.4</m:t>
                                  </m:r>
                                </m:sup>
                              </m:sSup>
                            </m:e>
                          </m:d>
                        </m:num>
                        <m:den>
                          <m:sSup>
                            <m:sSupPr>
                              <m:ctrlPr>
                                <a:rPr lang="en-US" altLang="en-US" sz="1600" i="1">
                                  <a:latin typeface="Cambria Math" panose="02040503050406030204" pitchFamily="18" charset="0"/>
                                  <a:ea typeface="Arial" charset="0"/>
                                  <a:cs typeface="Arial" charset="0"/>
                                </a:rPr>
                              </m:ctrlPr>
                            </m:sSupPr>
                            <m:e>
                              <m:r>
                                <a:rPr lang="en-US" altLang="en-US" sz="1600" i="1">
                                  <a:latin typeface="Cambria Math" panose="02040503050406030204" pitchFamily="18" charset="0"/>
                                  <a:ea typeface="Arial" charset="0"/>
                                  <a:cs typeface="Arial" charset="0"/>
                                </a:rPr>
                                <m:t>(</m:t>
                              </m:r>
                              <m:r>
                                <a:rPr lang="en-US" altLang="en-US" sz="1600" i="1">
                                  <a:latin typeface="Cambria Math" panose="02040503050406030204" pitchFamily="18" charset="0"/>
                                  <a:ea typeface="Arial" charset="0"/>
                                  <a:cs typeface="Arial" charset="0"/>
                                </a:rPr>
                                <m:t>𝑒</m:t>
                              </m:r>
                            </m:e>
                            <m:sup>
                              <m:r>
                                <a:rPr lang="en-US" altLang="en-US" sz="1600" i="1">
                                  <a:latin typeface="Cambria Math" panose="02040503050406030204" pitchFamily="18" charset="0"/>
                                  <a:ea typeface="Cambria Math" panose="02040503050406030204" pitchFamily="18" charset="0"/>
                                  <a:cs typeface="Arial" charset="0"/>
                                </a:rPr>
                                <m:t>−2.54+0.614∗</m:t>
                              </m:r>
                              <m:r>
                                <a:rPr lang="en-US" altLang="en-US" sz="1600" b="0" i="1" smtClean="0">
                                  <a:latin typeface="Cambria Math" panose="02040503050406030204" pitchFamily="18" charset="0"/>
                                  <a:ea typeface="Cambria Math" panose="02040503050406030204" pitchFamily="18" charset="0"/>
                                  <a:cs typeface="Arial" charset="0"/>
                                </a:rPr>
                                <m:t>1.4</m:t>
                              </m:r>
                            </m:sup>
                          </m:sSup>
                          <m:r>
                            <a:rPr lang="en-US" altLang="en-US" sz="1600" i="1">
                              <a:latin typeface="Cambria Math" panose="02040503050406030204" pitchFamily="18" charset="0"/>
                              <a:ea typeface="Cambria Math" panose="02040503050406030204" pitchFamily="18" charset="0"/>
                              <a:cs typeface="Arial" charset="0"/>
                            </a:rPr>
                            <m:t>)+1</m:t>
                          </m:r>
                        </m:den>
                      </m:f>
                      <m:r>
                        <a:rPr lang="en-US" altLang="en-US" sz="1600" b="0" i="1" smtClean="0">
                          <a:latin typeface="Cambria Math" panose="02040503050406030204" pitchFamily="18" charset="0"/>
                          <a:ea typeface="Cambria Math" panose="02040503050406030204" pitchFamily="18" charset="0"/>
                          <a:cs typeface="Arial" charset="0"/>
                        </a:rPr>
                        <m:t>=</m:t>
                      </m:r>
                      <m:r>
                        <m:rPr>
                          <m:nor/>
                        </m:rPr>
                        <a:rPr lang="en-US" sz="1600" dirty="0"/>
                        <m:t>0.157</m:t>
                      </m:r>
                    </m:oMath>
                  </m:oMathPara>
                </a14:m>
                <a:endParaRPr lang="en-US" altLang="en-US" sz="1600" i="1" dirty="0">
                  <a:latin typeface="Cambria Math" panose="02040503050406030204" pitchFamily="18" charset="0"/>
                  <a:ea typeface="Cambria Math" panose="02040503050406030204" pitchFamily="18" charset="0"/>
                  <a:cs typeface="Arial" charset="0"/>
                </a:endParaRPr>
              </a:p>
              <a:p>
                <a:pPr marL="457200" lvl="1" indent="0">
                  <a:buNone/>
                </a:pPr>
                <a:endParaRPr lang="en-US" sz="1600" dirty="0"/>
              </a:p>
              <a:p>
                <a:r>
                  <a:rPr lang="en-US" sz="2000" dirty="0"/>
                  <a:t>Our model predicts a probability of passing of 15.7%</a:t>
                </a:r>
              </a:p>
              <a:p>
                <a:r>
                  <a:rPr lang="en-US" sz="2000" dirty="0"/>
                  <a:t>This falls below the 0.5 threshold and results in a prediction of failing the exam</a:t>
                </a:r>
              </a:p>
              <a:p>
                <a:pPr lvl="1"/>
                <a:endParaRPr lang="en-US" sz="1600" dirty="0"/>
              </a:p>
              <a:p>
                <a:pPr lvl="1"/>
                <a:endParaRPr lang="en-US" sz="1600" dirty="0"/>
              </a:p>
              <a:p>
                <a:endParaRPr lang="en-US" sz="1600" dirty="0"/>
              </a:p>
            </p:txBody>
          </p:sp>
        </mc:Choice>
        <mc:Fallback xmlns="">
          <p:sp>
            <p:nvSpPr>
              <p:cNvPr id="82" name="Content Placeholder 2">
                <a:extLst>
                  <a:ext uri="{FF2B5EF4-FFF2-40B4-BE49-F238E27FC236}">
                    <a16:creationId xmlns:a16="http://schemas.microsoft.com/office/drawing/2014/main" id="{B62D0EE1-EC13-8B49-A5D0-37D6633E2597}"/>
                  </a:ext>
                </a:extLst>
              </p:cNvPr>
              <p:cNvSpPr>
                <a:spLocks noGrp="1" noRot="1" noChangeAspect="1" noMove="1" noResize="1" noEditPoints="1" noAdjustHandles="1" noChangeArrowheads="1" noChangeShapeType="1" noTextEdit="1"/>
              </p:cNvSpPr>
              <p:nvPr>
                <p:ph idx="1"/>
              </p:nvPr>
            </p:nvSpPr>
            <p:spPr>
              <a:xfrm>
                <a:off x="80553" y="1066868"/>
                <a:ext cx="6218647" cy="4351338"/>
              </a:xfrm>
              <a:blipFill>
                <a:blip r:embed="rId3"/>
                <a:stretch>
                  <a:fillRect l="-611" t="-1166"/>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0D6C9432-EAA6-F14B-A936-6E443B08A327}"/>
              </a:ext>
            </a:extLst>
          </p:cNvPr>
          <p:cNvPicPr>
            <a:picLocks noChangeAspect="1"/>
          </p:cNvPicPr>
          <p:nvPr/>
        </p:nvPicPr>
        <p:blipFill>
          <a:blip r:embed="rId4"/>
          <a:stretch>
            <a:fillRect/>
          </a:stretch>
        </p:blipFill>
        <p:spPr>
          <a:xfrm>
            <a:off x="6561876" y="2196385"/>
            <a:ext cx="5089669" cy="2695101"/>
          </a:xfrm>
          <a:prstGeom prst="rect">
            <a:avLst/>
          </a:prstGeom>
        </p:spPr>
      </p:pic>
    </p:spTree>
    <p:extLst>
      <p:ext uri="{BB962C8B-B14F-4D97-AF65-F5344CB8AC3E}">
        <p14:creationId xmlns:p14="http://schemas.microsoft.com/office/powerpoint/2010/main" val="115167109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Calibri" charset="0"/>
                <a:cs typeface="Calibri" charset="0"/>
              </a:rPr>
              <a:t>Logistic Regression Example</a:t>
            </a:r>
          </a:p>
        </p:txBody>
      </p:sp>
      <p:sp>
        <p:nvSpPr>
          <p:cNvPr id="4" name="Slide Number Placeholder 3"/>
          <p:cNvSpPr>
            <a:spLocks noGrp="1"/>
          </p:cNvSpPr>
          <p:nvPr>
            <p:ph type="sldNum" sz="quarter" idx="12"/>
          </p:nvPr>
        </p:nvSpPr>
        <p:spPr>
          <a:xfrm>
            <a:off x="9106711" y="6356350"/>
            <a:ext cx="2743200" cy="365125"/>
          </a:xfrm>
        </p:spPr>
        <p:txBody>
          <a:bodyPr/>
          <a:lstStyle/>
          <a:p>
            <a:fld id="{5ACD0CF0-90CC-9C41-A77B-2776398A8C8B}" type="slidenum">
              <a:rPr lang="en-US" smtClean="0">
                <a:latin typeface="Calibri" charset="0"/>
                <a:ea typeface="Calibri" charset="0"/>
                <a:cs typeface="Calibri" charset="0"/>
              </a:rPr>
              <a:pPr/>
              <a:t>169</a:t>
            </a:fld>
            <a:endParaRPr lang="en-US" dirty="0">
              <a:latin typeface="Calibri" charset="0"/>
              <a:ea typeface="Calibri" charset="0"/>
              <a:cs typeface="Calibri" charset="0"/>
            </a:endParaRPr>
          </a:p>
        </p:txBody>
      </p:sp>
      <p:sp>
        <p:nvSpPr>
          <p:cNvPr id="73" name="Rectangle 2"/>
          <p:cNvSpPr txBox="1">
            <a:spLocks noChangeArrowheads="1"/>
          </p:cNvSpPr>
          <p:nvPr/>
        </p:nvSpPr>
        <p:spPr>
          <a:xfrm>
            <a:off x="393755" y="678100"/>
            <a:ext cx="77724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endParaRPr lang="en-US" altLang="en-US" dirty="0">
              <a:latin typeface="Calibri" charset="0"/>
              <a:ea typeface="Calibri" charset="0"/>
              <a:cs typeface="Calibri" charset="0"/>
            </a:endParaRPr>
          </a:p>
        </p:txBody>
      </p:sp>
    </p:spTree>
    <p:extLst>
      <p:ext uri="{BB962C8B-B14F-4D97-AF65-F5344CB8AC3E}">
        <p14:creationId xmlns:p14="http://schemas.microsoft.com/office/powerpoint/2010/main" val="2383391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Predictions and Distance</a:t>
            </a:r>
          </a:p>
        </p:txBody>
      </p:sp>
      <p:sp>
        <p:nvSpPr>
          <p:cNvPr id="3" name="Content Placeholder 2"/>
          <p:cNvSpPr>
            <a:spLocks noGrp="1"/>
          </p:cNvSpPr>
          <p:nvPr>
            <p:ph idx="1"/>
          </p:nvPr>
        </p:nvSpPr>
        <p:spPr/>
        <p:txBody>
          <a:bodyPr>
            <a:noAutofit/>
          </a:bodyPr>
          <a:lstStyle/>
          <a:p>
            <a:pPr fontAlgn="base"/>
            <a:r>
              <a:rPr lang="en-US" sz="2000" dirty="0"/>
              <a:t>KNN makes predictions using the training dataset directly.</a:t>
            </a:r>
          </a:p>
          <a:p>
            <a:pPr fontAlgn="base"/>
            <a:r>
              <a:rPr lang="en-US" sz="2000" dirty="0"/>
              <a:t>Predictions are made for a new instance (x) by searching through the entire training set for the K most similar instances (the neighbors) and summarizing the output variable for those K instances.</a:t>
            </a:r>
          </a:p>
          <a:p>
            <a:pPr fontAlgn="base"/>
            <a:r>
              <a:rPr lang="en-US" sz="2000" dirty="0"/>
              <a:t>For regression this might be the mean output variable, in classification this might be the mode (or most common) class value.</a:t>
            </a:r>
          </a:p>
          <a:p>
            <a:pPr fontAlgn="base"/>
            <a:r>
              <a:rPr lang="en-US" sz="2000" dirty="0"/>
              <a:t>To determine which of the K instances in the training dataset are most similar to a new input a distance measure is used. For real-valued input variables, the most popular distance measure is </a:t>
            </a:r>
            <a:r>
              <a:rPr lang="en-US" sz="2000" dirty="0">
                <a:hlinkClick r:id="rId2"/>
              </a:rPr>
              <a:t>Euclidean distance</a:t>
            </a:r>
            <a:r>
              <a:rPr lang="en-US" sz="2000" dirty="0"/>
              <a:t>.</a:t>
            </a:r>
          </a:p>
          <a:p>
            <a:pPr fontAlgn="base"/>
            <a:r>
              <a:rPr lang="en-US" sz="2000" dirty="0"/>
              <a:t>Euclidean distance is calculated as the square root of the sum of the squared differences between a new point (x) and an existing point (xi) across all input attributes j</a:t>
            </a:r>
          </a:p>
          <a:p>
            <a:pPr fontAlgn="base"/>
            <a:r>
              <a:rPr lang="en-US" sz="2000" dirty="0"/>
              <a:t>In two dimensions:</a:t>
            </a:r>
          </a:p>
          <a:p>
            <a:pPr fontAlgn="base"/>
            <a:endParaRPr lang="en-US" sz="20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17</a:t>
            </a:fld>
            <a:endParaRPr lang="en-US" dirty="0"/>
          </a:p>
        </p:txBody>
      </p:sp>
      <p:pic>
        <p:nvPicPr>
          <p:cNvPr id="5" name="Picture 4">
            <a:extLst>
              <a:ext uri="{FF2B5EF4-FFF2-40B4-BE49-F238E27FC236}">
                <a16:creationId xmlns:a16="http://schemas.microsoft.com/office/drawing/2014/main" id="{8ECF1493-886E-3A4F-9E4D-18F0B4F0B0A2}"/>
              </a:ext>
            </a:extLst>
          </p:cNvPr>
          <p:cNvPicPr>
            <a:picLocks noChangeAspect="1"/>
          </p:cNvPicPr>
          <p:nvPr/>
        </p:nvPicPr>
        <p:blipFill>
          <a:blip r:embed="rId3"/>
          <a:stretch>
            <a:fillRect/>
          </a:stretch>
        </p:blipFill>
        <p:spPr>
          <a:xfrm>
            <a:off x="2356744" y="5020917"/>
            <a:ext cx="3580506" cy="794578"/>
          </a:xfrm>
          <a:prstGeom prst="rect">
            <a:avLst/>
          </a:prstGeom>
          <a:ln>
            <a:solidFill>
              <a:schemeClr val="accent1"/>
            </a:solidFill>
          </a:ln>
        </p:spPr>
      </p:pic>
      <p:pic>
        <p:nvPicPr>
          <p:cNvPr id="6" name="Picture 5">
            <a:extLst>
              <a:ext uri="{FF2B5EF4-FFF2-40B4-BE49-F238E27FC236}">
                <a16:creationId xmlns:a16="http://schemas.microsoft.com/office/drawing/2014/main" id="{6375F02E-E8C3-4748-A29F-7D7CB609DA79}"/>
              </a:ext>
            </a:extLst>
          </p:cNvPr>
          <p:cNvPicPr>
            <a:picLocks noChangeAspect="1"/>
          </p:cNvPicPr>
          <p:nvPr/>
        </p:nvPicPr>
        <p:blipFill>
          <a:blip r:embed="rId4"/>
          <a:stretch>
            <a:fillRect/>
          </a:stretch>
        </p:blipFill>
        <p:spPr>
          <a:xfrm>
            <a:off x="7221045" y="4559576"/>
            <a:ext cx="2091313" cy="2114550"/>
          </a:xfrm>
          <a:prstGeom prst="rect">
            <a:avLst/>
          </a:prstGeom>
          <a:ln>
            <a:solidFill>
              <a:schemeClr val="accent1"/>
            </a:solidFill>
          </a:ln>
        </p:spPr>
      </p:pic>
    </p:spTree>
    <p:extLst>
      <p:ext uri="{BB962C8B-B14F-4D97-AF65-F5344CB8AC3E}">
        <p14:creationId xmlns:p14="http://schemas.microsoft.com/office/powerpoint/2010/main" val="268484226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 Summary</a:t>
            </a:r>
          </a:p>
        </p:txBody>
      </p:sp>
      <p:sp>
        <p:nvSpPr>
          <p:cNvPr id="4" name="Slide Number Placeholder 3"/>
          <p:cNvSpPr>
            <a:spLocks noGrp="1"/>
          </p:cNvSpPr>
          <p:nvPr>
            <p:ph type="sldNum" sz="quarter" idx="12"/>
          </p:nvPr>
        </p:nvSpPr>
        <p:spPr/>
        <p:txBody>
          <a:bodyPr/>
          <a:lstStyle/>
          <a:p>
            <a:fld id="{5ACD0CF0-90CC-9C41-A77B-2776398A8C8B}" type="slidenum">
              <a:rPr lang="en-US" smtClean="0"/>
              <a:pPr/>
              <a:t>170</a:t>
            </a:fld>
            <a:endParaRPr lang="en-US" dirty="0"/>
          </a:p>
        </p:txBody>
      </p:sp>
    </p:spTree>
    <p:extLst>
      <p:ext uri="{BB962C8B-B14F-4D97-AF65-F5344CB8AC3E}">
        <p14:creationId xmlns:p14="http://schemas.microsoft.com/office/powerpoint/2010/main" val="23368317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Model Comparison</a:t>
            </a:r>
          </a:p>
        </p:txBody>
      </p:sp>
      <p:sp>
        <p:nvSpPr>
          <p:cNvPr id="4" name="Slide Number Placeholder 3"/>
          <p:cNvSpPr>
            <a:spLocks noGrp="1"/>
          </p:cNvSpPr>
          <p:nvPr>
            <p:ph type="sldNum" sz="quarter" idx="12"/>
          </p:nvPr>
        </p:nvSpPr>
        <p:spPr/>
        <p:txBody>
          <a:bodyPr/>
          <a:lstStyle/>
          <a:p>
            <a:fld id="{5ACD0CF0-90CC-9C41-A77B-2776398A8C8B}" type="slidenum">
              <a:rPr lang="en-US" smtClean="0"/>
              <a:pPr/>
              <a:t>171</a:t>
            </a:fld>
            <a:endParaRPr lang="en-US" dirty="0"/>
          </a:p>
        </p:txBody>
      </p:sp>
      <p:sp>
        <p:nvSpPr>
          <p:cNvPr id="6" name="Content Placeholder 5">
            <a:extLst>
              <a:ext uri="{FF2B5EF4-FFF2-40B4-BE49-F238E27FC236}">
                <a16:creationId xmlns:a16="http://schemas.microsoft.com/office/drawing/2014/main" id="{041CF8EE-C4C9-0E48-B8A9-E864B0247A0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2635727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Day 2 Recap</a:t>
            </a:r>
          </a:p>
        </p:txBody>
      </p:sp>
      <p:sp>
        <p:nvSpPr>
          <p:cNvPr id="4" name="Slide Number Placeholder 3"/>
          <p:cNvSpPr>
            <a:spLocks noGrp="1"/>
          </p:cNvSpPr>
          <p:nvPr>
            <p:ph type="sldNum" sz="quarter" idx="12"/>
          </p:nvPr>
        </p:nvSpPr>
        <p:spPr/>
        <p:txBody>
          <a:bodyPr/>
          <a:lstStyle/>
          <a:p>
            <a:fld id="{5ACD0CF0-90CC-9C41-A77B-2776398A8C8B}" type="slidenum">
              <a:rPr lang="en-US" smtClean="0"/>
              <a:pPr/>
              <a:t>172</a:t>
            </a:fld>
            <a:endParaRPr lang="en-US" dirty="0"/>
          </a:p>
        </p:txBody>
      </p:sp>
    </p:spTree>
    <p:extLst>
      <p:ext uri="{BB962C8B-B14F-4D97-AF65-F5344CB8AC3E}">
        <p14:creationId xmlns:p14="http://schemas.microsoft.com/office/powerpoint/2010/main" val="12604101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a:bodyPr>
          <a:lstStyle/>
          <a:p>
            <a:pPr marL="342900" indent="-342900">
              <a:buFont typeface="+mj-lt"/>
              <a:buAutoNum type="arabicPeriod"/>
            </a:pPr>
            <a:r>
              <a:rPr lang="en-US" altLang="en-US" sz="1600" i="1" dirty="0"/>
              <a:t>Locally Weighted Learning</a:t>
            </a:r>
            <a:r>
              <a:rPr lang="en-US" altLang="en-US" sz="1600" dirty="0"/>
              <a:t> by </a:t>
            </a:r>
            <a:r>
              <a:rPr lang="en-US" altLang="en-US" sz="1600" dirty="0" err="1"/>
              <a:t>Atkeson</a:t>
            </a:r>
            <a:r>
              <a:rPr lang="en-US" altLang="en-US" sz="1600" dirty="0"/>
              <a:t>, Moore, </a:t>
            </a:r>
            <a:r>
              <a:rPr lang="en-US" altLang="en-US" sz="1600" dirty="0" err="1"/>
              <a:t>Schaal</a:t>
            </a:r>
            <a:endParaRPr lang="en-US" altLang="en-US" sz="1600" dirty="0"/>
          </a:p>
          <a:p>
            <a:pPr marL="342900" indent="-342900">
              <a:buFont typeface="+mj-lt"/>
              <a:buAutoNum type="arabicPeriod"/>
            </a:pPr>
            <a:r>
              <a:rPr lang="en-US" altLang="en-US" sz="1600" i="1" dirty="0"/>
              <a:t>Tuning Locally Weighted Learning</a:t>
            </a:r>
            <a:r>
              <a:rPr lang="en-US" altLang="en-US" sz="1600" dirty="0"/>
              <a:t> by </a:t>
            </a:r>
            <a:r>
              <a:rPr lang="en-US" altLang="en-US" sz="1600" dirty="0" err="1"/>
              <a:t>Schaal</a:t>
            </a:r>
            <a:r>
              <a:rPr lang="en-US" altLang="en-US" sz="1600" dirty="0"/>
              <a:t>, </a:t>
            </a:r>
            <a:r>
              <a:rPr lang="en-US" altLang="en-US" sz="1600" dirty="0" err="1"/>
              <a:t>Atkeson</a:t>
            </a:r>
            <a:r>
              <a:rPr lang="en-US" altLang="en-US" sz="1600" dirty="0"/>
              <a:t>, Moore</a:t>
            </a:r>
          </a:p>
          <a:p>
            <a:pPr marL="342900" indent="-342900">
              <a:buFont typeface="+mj-lt"/>
              <a:buAutoNum type="arabicPeriod"/>
            </a:pPr>
            <a:r>
              <a:rPr lang="en-US" sz="1600" dirty="0" err="1"/>
              <a:t>Kruschke</a:t>
            </a:r>
            <a:r>
              <a:rPr lang="en-US" sz="1600" dirty="0"/>
              <a:t>, J. K. (2014). Doing Bayesian Data Analysis: A Tutorial with R, JAGS, and Stan. 2nd Edition. </a:t>
            </a:r>
          </a:p>
          <a:p>
            <a:pPr marL="342900" indent="-342900">
              <a:buFont typeface="+mj-lt"/>
              <a:buAutoNum type="arabicPeriod"/>
            </a:pPr>
            <a:r>
              <a:rPr lang="en-US" sz="1600" dirty="0"/>
              <a:t>Machine Learning, Neural and Statistical Classification, Editors: D. </a:t>
            </a:r>
            <a:r>
              <a:rPr lang="en-US" sz="1600" dirty="0" err="1"/>
              <a:t>Michie</a:t>
            </a:r>
            <a:r>
              <a:rPr lang="en-US" sz="1600" dirty="0"/>
              <a:t>, D.J. </a:t>
            </a:r>
            <a:r>
              <a:rPr lang="en-US" sz="1600" dirty="0" err="1"/>
              <a:t>Spiegelhalter</a:t>
            </a:r>
            <a:r>
              <a:rPr lang="en-US" sz="1600" dirty="0"/>
              <a:t>, C.C. Taylor</a:t>
            </a:r>
          </a:p>
        </p:txBody>
      </p:sp>
      <p:sp>
        <p:nvSpPr>
          <p:cNvPr id="4" name="Slide Number Placeholder 3"/>
          <p:cNvSpPr>
            <a:spLocks noGrp="1"/>
          </p:cNvSpPr>
          <p:nvPr>
            <p:ph type="sldNum" sz="quarter" idx="12"/>
          </p:nvPr>
        </p:nvSpPr>
        <p:spPr/>
        <p:txBody>
          <a:bodyPr/>
          <a:lstStyle/>
          <a:p>
            <a:fld id="{5ACD0CF0-90CC-9C41-A77B-2776398A8C8B}" type="slidenum">
              <a:rPr lang="en-US" smtClean="0"/>
              <a:pPr/>
              <a:t>173</a:t>
            </a:fld>
            <a:endParaRPr lang="en-US" dirty="0"/>
          </a:p>
        </p:txBody>
      </p:sp>
    </p:spTree>
    <p:extLst>
      <p:ext uri="{BB962C8B-B14F-4D97-AF65-F5344CB8AC3E}">
        <p14:creationId xmlns:p14="http://schemas.microsoft.com/office/powerpoint/2010/main" val="1971409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Distance Metrics</a:t>
            </a:r>
          </a:p>
        </p:txBody>
      </p:sp>
      <p:sp>
        <p:nvSpPr>
          <p:cNvPr id="3" name="Content Placeholder 2"/>
          <p:cNvSpPr>
            <a:spLocks noGrp="1"/>
          </p:cNvSpPr>
          <p:nvPr>
            <p:ph idx="1"/>
          </p:nvPr>
        </p:nvSpPr>
        <p:spPr/>
        <p:txBody>
          <a:bodyPr>
            <a:noAutofit/>
          </a:bodyPr>
          <a:lstStyle/>
          <a:p>
            <a:pPr fontAlgn="base"/>
            <a:r>
              <a:rPr lang="en-US" sz="1600" dirty="0"/>
              <a:t>Other popular distance metrics include: </a:t>
            </a:r>
          </a:p>
          <a:p>
            <a:pPr lvl="1" fontAlgn="base"/>
            <a:r>
              <a:rPr lang="en-US" sz="1600" dirty="0"/>
              <a:t>Hamming Distance (Calculate the distance between binary vectors)</a:t>
            </a:r>
          </a:p>
          <a:p>
            <a:pPr lvl="1" fontAlgn="base"/>
            <a:r>
              <a:rPr lang="en-US" sz="1600" dirty="0"/>
              <a:t>Manhattan Distance (Calculate the distance between real vectors using the sum of their absolute difference. Also called City Block Distance)</a:t>
            </a:r>
          </a:p>
          <a:p>
            <a:pPr lvl="1" fontAlgn="base"/>
            <a:r>
              <a:rPr lang="en-US" sz="1600" dirty="0" err="1"/>
              <a:t>Minkowski</a:t>
            </a:r>
            <a:r>
              <a:rPr lang="en-US" sz="1600" dirty="0"/>
              <a:t> Distance (Generalization of Euclidean and Manhattan Distance – </a:t>
            </a:r>
            <a:r>
              <a:rPr lang="en-US" sz="1600" dirty="0" err="1"/>
              <a:t>Lp</a:t>
            </a:r>
            <a:r>
              <a:rPr lang="en-US" sz="1600" dirty="0"/>
              <a:t> norm)</a:t>
            </a:r>
          </a:p>
          <a:p>
            <a:pPr fontAlgn="base"/>
            <a:r>
              <a:rPr lang="en-US" sz="1600" dirty="0"/>
              <a:t>Other less-known distance metrics that can be used include </a:t>
            </a:r>
            <a:r>
              <a:rPr lang="en-US" sz="1600" dirty="0" err="1"/>
              <a:t>Tanimoto</a:t>
            </a:r>
            <a:r>
              <a:rPr lang="en-US" sz="1600" dirty="0"/>
              <a:t>, </a:t>
            </a:r>
            <a:r>
              <a:rPr lang="en-US" sz="1600" dirty="0" err="1"/>
              <a:t>Jaccard</a:t>
            </a:r>
            <a:r>
              <a:rPr lang="en-US" sz="1600" dirty="0"/>
              <a:t>, </a:t>
            </a:r>
            <a:r>
              <a:rPr lang="en-US" sz="1600" dirty="0" err="1"/>
              <a:t>Mahalanobis</a:t>
            </a:r>
            <a:r>
              <a:rPr lang="en-US" sz="1600" dirty="0"/>
              <a:t>, and cosine distance. </a:t>
            </a:r>
          </a:p>
          <a:p>
            <a:pPr fontAlgn="base"/>
            <a:r>
              <a:rPr lang="en-US" sz="1600" dirty="0"/>
              <a:t>Generally</a:t>
            </a:r>
          </a:p>
          <a:p>
            <a:pPr lvl="1" fontAlgn="base"/>
            <a:r>
              <a:rPr lang="en-US" sz="1600" dirty="0"/>
              <a:t>Euclidean is a good distance measure to use if the input variables are similar in type (e.g. all measured widths and heights). </a:t>
            </a:r>
          </a:p>
          <a:p>
            <a:pPr lvl="1" fontAlgn="base"/>
            <a:r>
              <a:rPr lang="en-US" sz="1600" dirty="0"/>
              <a:t>Manhattan distance is a good measure to use if the input variables are not similar in type (such as age, gender, height, etc.).</a:t>
            </a:r>
          </a:p>
          <a:p>
            <a:pPr fontAlgn="base"/>
            <a:r>
              <a:rPr lang="en-US" sz="1600" dirty="0"/>
              <a:t>If you are unsure, you can experiment with different distance metrics and different values of K together and see which mix results in the most accurate models.</a:t>
            </a:r>
          </a:p>
          <a:p>
            <a:pPr fontAlgn="base"/>
            <a:endParaRPr lang="en-US" sz="1600" dirty="0"/>
          </a:p>
          <a:p>
            <a:pPr fontAlgn="base"/>
            <a:endParaRPr lang="en-US" sz="16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18</a:t>
            </a:fld>
            <a:endParaRPr lang="en-US" dirty="0"/>
          </a:p>
        </p:txBody>
      </p:sp>
    </p:spTree>
    <p:extLst>
      <p:ext uri="{BB962C8B-B14F-4D97-AF65-F5344CB8AC3E}">
        <p14:creationId xmlns:p14="http://schemas.microsoft.com/office/powerpoint/2010/main" val="32234079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Decision Boundaries</a:t>
            </a:r>
          </a:p>
        </p:txBody>
      </p:sp>
      <p:sp>
        <p:nvSpPr>
          <p:cNvPr id="3" name="Content Placeholder 2"/>
          <p:cNvSpPr>
            <a:spLocks noGrp="1"/>
          </p:cNvSpPr>
          <p:nvPr>
            <p:ph idx="1"/>
          </p:nvPr>
        </p:nvSpPr>
        <p:spPr/>
        <p:txBody>
          <a:bodyPr/>
          <a:lstStyle/>
          <a:p>
            <a:r>
              <a:rPr lang="en-US" dirty="0"/>
              <a:t>kNN can learn complex decision boundaries</a:t>
            </a:r>
          </a:p>
          <a:p>
            <a:endParaRPr lang="en-US"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19</a:t>
            </a:fld>
            <a:endParaRPr lang="en-US" dirty="0"/>
          </a:p>
        </p:txBody>
      </p:sp>
      <p:pic>
        <p:nvPicPr>
          <p:cNvPr id="5" name="Picture 2"/>
          <p:cNvPicPr>
            <a:picLocks noChangeAspect="1" noChangeArrowheads="1"/>
          </p:cNvPicPr>
          <p:nvPr/>
        </p:nvPicPr>
        <p:blipFill>
          <a:blip r:embed="rId2">
            <a:lum bright="-10000" contrast="54000"/>
            <a:extLst>
              <a:ext uri="{28A0092B-C50C-407E-A947-70E740481C1C}">
                <a14:useLocalDpi xmlns:a14="http://schemas.microsoft.com/office/drawing/2010/main" val="0"/>
              </a:ext>
            </a:extLst>
          </a:blip>
          <a:srcRect l="10547" r="12305"/>
          <a:stretch>
            <a:fillRect/>
          </a:stretch>
        </p:blipFill>
        <p:spPr>
          <a:xfrm>
            <a:off x="4185517" y="1742624"/>
            <a:ext cx="4921194" cy="3939742"/>
          </a:xfrm>
          <a:prstGeom prst="rect">
            <a:avLst/>
          </a:prstGeom>
          <a:ln>
            <a:solidFill>
              <a:schemeClr val="accent1"/>
            </a:solidFill>
          </a:ln>
        </p:spPr>
      </p:pic>
    </p:spTree>
    <p:extLst>
      <p:ext uri="{BB962C8B-B14F-4D97-AF65-F5344CB8AC3E}">
        <p14:creationId xmlns:p14="http://schemas.microsoft.com/office/powerpoint/2010/main" val="828108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Day 2 Outline</a:t>
            </a:r>
          </a:p>
        </p:txBody>
      </p:sp>
      <p:sp>
        <p:nvSpPr>
          <p:cNvPr id="3" name="Content Placeholder 2"/>
          <p:cNvSpPr>
            <a:spLocks noGrp="1"/>
          </p:cNvSpPr>
          <p:nvPr>
            <p:ph idx="1"/>
          </p:nvPr>
        </p:nvSpPr>
        <p:spPr>
          <a:xfrm>
            <a:off x="80554" y="731520"/>
            <a:ext cx="10515600" cy="5252719"/>
          </a:xfrm>
        </p:spPr>
        <p:txBody>
          <a:bodyPr>
            <a:noAutofit/>
          </a:bodyPr>
          <a:lstStyle/>
          <a:p>
            <a:r>
              <a:rPr lang="en-US" sz="1100" dirty="0"/>
              <a:t>Day 1 Recap</a:t>
            </a:r>
          </a:p>
          <a:p>
            <a:r>
              <a:rPr lang="en-US" sz="1100" dirty="0"/>
              <a:t>Intro to Classifiers</a:t>
            </a:r>
          </a:p>
          <a:p>
            <a:r>
              <a:rPr lang="en-US" sz="1100" dirty="0"/>
              <a:t>K-Nearest Neighbors</a:t>
            </a:r>
          </a:p>
          <a:p>
            <a:pPr lvl="1"/>
            <a:r>
              <a:rPr lang="en-US" sz="1100" dirty="0"/>
              <a:t>Algorithm details</a:t>
            </a:r>
          </a:p>
          <a:p>
            <a:pPr lvl="1"/>
            <a:r>
              <a:rPr lang="en-US" sz="1100" dirty="0"/>
              <a:t>Choosing ”k”</a:t>
            </a:r>
          </a:p>
          <a:p>
            <a:pPr lvl="1"/>
            <a:r>
              <a:rPr lang="en-US" sz="1100" dirty="0"/>
              <a:t>Exercise</a:t>
            </a:r>
          </a:p>
          <a:p>
            <a:pPr lvl="1"/>
            <a:r>
              <a:rPr lang="en-US" sz="1100" dirty="0"/>
              <a:t>Pros/Cons</a:t>
            </a:r>
          </a:p>
          <a:p>
            <a:r>
              <a:rPr lang="en-US" sz="1100" dirty="0"/>
              <a:t>Probability</a:t>
            </a:r>
          </a:p>
          <a:p>
            <a:pPr lvl="1"/>
            <a:r>
              <a:rPr lang="en-US" sz="1100" dirty="0"/>
              <a:t>Probabilistic Classifiers </a:t>
            </a:r>
          </a:p>
          <a:p>
            <a:pPr lvl="1"/>
            <a:r>
              <a:rPr lang="en-US" sz="1100" dirty="0"/>
              <a:t>Probability Distributions</a:t>
            </a:r>
          </a:p>
          <a:p>
            <a:pPr lvl="1"/>
            <a:r>
              <a:rPr lang="en-US" sz="1100" dirty="0"/>
              <a:t>Exercise</a:t>
            </a:r>
          </a:p>
          <a:p>
            <a:pPr lvl="1"/>
            <a:r>
              <a:rPr lang="en-US" sz="1100" dirty="0"/>
              <a:t>Sample Spaces</a:t>
            </a:r>
          </a:p>
          <a:p>
            <a:pPr lvl="1"/>
            <a:r>
              <a:rPr lang="en-US" sz="1100" dirty="0"/>
              <a:t>Conditional Probability</a:t>
            </a:r>
          </a:p>
          <a:p>
            <a:pPr lvl="1"/>
            <a:r>
              <a:rPr lang="en-US" sz="1100" dirty="0"/>
              <a:t>Bayesian Inference</a:t>
            </a:r>
          </a:p>
          <a:p>
            <a:r>
              <a:rPr lang="en-US" sz="1100" dirty="0"/>
              <a:t>Naïve Bayes Classifier</a:t>
            </a:r>
          </a:p>
          <a:p>
            <a:pPr lvl="1"/>
            <a:r>
              <a:rPr lang="en-US" sz="1100" dirty="0"/>
              <a:t>Algorithm Details</a:t>
            </a:r>
          </a:p>
          <a:p>
            <a:pPr lvl="1"/>
            <a:r>
              <a:rPr lang="en-US" sz="1100" dirty="0"/>
              <a:t>Exercise</a:t>
            </a:r>
          </a:p>
          <a:p>
            <a:pPr lvl="1"/>
            <a:r>
              <a:rPr lang="en-US" sz="1100" dirty="0"/>
              <a:t>Pros/Cons</a:t>
            </a:r>
          </a:p>
          <a:p>
            <a:r>
              <a:rPr lang="en-US" sz="1100" dirty="0"/>
              <a:t>Logistic Regression</a:t>
            </a:r>
          </a:p>
          <a:p>
            <a:pPr lvl="1"/>
            <a:r>
              <a:rPr lang="en-US" sz="1100" dirty="0"/>
              <a:t>Algorithm  Details</a:t>
            </a:r>
          </a:p>
          <a:p>
            <a:pPr lvl="1"/>
            <a:r>
              <a:rPr lang="en-US" sz="1100" dirty="0"/>
              <a:t>Exercise</a:t>
            </a:r>
          </a:p>
          <a:p>
            <a:r>
              <a:rPr lang="en-US" sz="1100" dirty="0"/>
              <a:t>Model Comparison</a:t>
            </a:r>
          </a:p>
        </p:txBody>
      </p:sp>
      <p:sp>
        <p:nvSpPr>
          <p:cNvPr id="4" name="Slide Number Placeholder 3"/>
          <p:cNvSpPr>
            <a:spLocks noGrp="1"/>
          </p:cNvSpPr>
          <p:nvPr>
            <p:ph type="sldNum" sz="quarter" idx="12"/>
          </p:nvPr>
        </p:nvSpPr>
        <p:spPr/>
        <p:txBody>
          <a:bodyPr/>
          <a:lstStyle/>
          <a:p>
            <a:fld id="{5ACD0CF0-90CC-9C41-A77B-2776398A8C8B}" type="slidenum">
              <a:rPr lang="en-US" smtClean="0"/>
              <a:pPr/>
              <a:t>2</a:t>
            </a:fld>
            <a:endParaRPr lang="en-US" dirty="0"/>
          </a:p>
        </p:txBody>
      </p:sp>
    </p:spTree>
    <p:extLst>
      <p:ext uri="{BB962C8B-B14F-4D97-AF65-F5344CB8AC3E}">
        <p14:creationId xmlns:p14="http://schemas.microsoft.com/office/powerpoint/2010/main" val="4952548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Decision Boundaries</a:t>
            </a:r>
          </a:p>
        </p:txBody>
      </p:sp>
      <p:sp>
        <p:nvSpPr>
          <p:cNvPr id="3" name="Content Placeholder 2"/>
          <p:cNvSpPr>
            <a:spLocks noGrp="1"/>
          </p:cNvSpPr>
          <p:nvPr>
            <p:ph idx="1"/>
          </p:nvPr>
        </p:nvSpPr>
        <p:spPr>
          <a:xfrm>
            <a:off x="80554" y="1066868"/>
            <a:ext cx="6012133" cy="4351338"/>
          </a:xfrm>
        </p:spPr>
        <p:txBody>
          <a:bodyPr>
            <a:normAutofit/>
          </a:bodyPr>
          <a:lstStyle/>
          <a:p>
            <a:r>
              <a:rPr lang="en-US" sz="2400" dirty="0"/>
              <a:t>Consider this example with R,G,B classes with significant overlap</a:t>
            </a:r>
          </a:p>
        </p:txBody>
      </p:sp>
      <p:sp>
        <p:nvSpPr>
          <p:cNvPr id="4" name="Slide Number Placeholder 3"/>
          <p:cNvSpPr>
            <a:spLocks noGrp="1"/>
          </p:cNvSpPr>
          <p:nvPr>
            <p:ph type="sldNum" sz="quarter" idx="12"/>
          </p:nvPr>
        </p:nvSpPr>
        <p:spPr/>
        <p:txBody>
          <a:bodyPr/>
          <a:lstStyle/>
          <a:p>
            <a:fld id="{5ACD0CF0-90CC-9C41-A77B-2776398A8C8B}" type="slidenum">
              <a:rPr lang="en-US" smtClean="0"/>
              <a:pPr/>
              <a:t>20</a:t>
            </a:fld>
            <a:endParaRPr lang="en-US" dirty="0"/>
          </a:p>
        </p:txBody>
      </p:sp>
      <p:pic>
        <p:nvPicPr>
          <p:cNvPr id="62" name="Picture 2"/>
          <p:cNvPicPr>
            <a:picLocks noChangeAspect="1" noChangeArrowheads="1"/>
          </p:cNvPicPr>
          <p:nvPr/>
        </p:nvPicPr>
        <p:blipFill>
          <a:blip r:embed="rId2">
            <a:lum bright="-10000" contrast="54000"/>
            <a:extLst>
              <a:ext uri="{28A0092B-C50C-407E-A947-70E740481C1C}">
                <a14:useLocalDpi xmlns:a14="http://schemas.microsoft.com/office/drawing/2010/main" val="0"/>
              </a:ext>
            </a:extLst>
          </a:blip>
          <a:srcRect l="10547" r="12305"/>
          <a:stretch>
            <a:fillRect/>
          </a:stretch>
        </p:blipFill>
        <p:spPr>
          <a:xfrm>
            <a:off x="6399071" y="1362057"/>
            <a:ext cx="5450840" cy="4363758"/>
          </a:xfrm>
          <a:prstGeom prst="rect">
            <a:avLst/>
          </a:prstGeom>
          <a:ln>
            <a:solidFill>
              <a:schemeClr val="accent1"/>
            </a:solidFill>
          </a:ln>
        </p:spPr>
      </p:pic>
    </p:spTree>
    <p:extLst>
      <p:ext uri="{BB962C8B-B14F-4D97-AF65-F5344CB8AC3E}">
        <p14:creationId xmlns:p14="http://schemas.microsoft.com/office/powerpoint/2010/main" val="1460997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Decision Boundaries</a:t>
            </a:r>
          </a:p>
        </p:txBody>
      </p:sp>
      <p:sp>
        <p:nvSpPr>
          <p:cNvPr id="3" name="Content Placeholder 2"/>
          <p:cNvSpPr>
            <a:spLocks noGrp="1"/>
          </p:cNvSpPr>
          <p:nvPr>
            <p:ph idx="1"/>
          </p:nvPr>
        </p:nvSpPr>
        <p:spPr>
          <a:xfrm>
            <a:off x="80554" y="1066868"/>
            <a:ext cx="6012133" cy="4351338"/>
          </a:xfrm>
        </p:spPr>
        <p:txBody>
          <a:bodyPr>
            <a:normAutofit/>
          </a:bodyPr>
          <a:lstStyle/>
          <a:p>
            <a:r>
              <a:rPr lang="en-US" sz="2400" dirty="0"/>
              <a:t>Consider this example with R,G,B classes with significant overlap</a:t>
            </a:r>
          </a:p>
          <a:p>
            <a:r>
              <a:rPr lang="en-US" sz="2400" dirty="0"/>
              <a:t>k=1 Decision Boundary</a:t>
            </a:r>
          </a:p>
          <a:p>
            <a:pPr lvl="1"/>
            <a:r>
              <a:rPr lang="en-US" dirty="0"/>
              <a:t>Looks complex</a:t>
            </a:r>
          </a:p>
          <a:p>
            <a:pPr lvl="1"/>
            <a:r>
              <a:rPr lang="en-US" dirty="0"/>
              <a:t>Overfitting?</a:t>
            </a:r>
          </a:p>
        </p:txBody>
      </p:sp>
      <p:sp>
        <p:nvSpPr>
          <p:cNvPr id="4" name="Slide Number Placeholder 3"/>
          <p:cNvSpPr>
            <a:spLocks noGrp="1"/>
          </p:cNvSpPr>
          <p:nvPr>
            <p:ph type="sldNum" sz="quarter" idx="12"/>
          </p:nvPr>
        </p:nvSpPr>
        <p:spPr/>
        <p:txBody>
          <a:bodyPr/>
          <a:lstStyle/>
          <a:p>
            <a:fld id="{5ACD0CF0-90CC-9C41-A77B-2776398A8C8B}" type="slidenum">
              <a:rPr lang="en-US" smtClean="0"/>
              <a:pPr/>
              <a:t>21</a:t>
            </a:fld>
            <a:endParaRPr lang="en-US" dirty="0"/>
          </a:p>
        </p:txBody>
      </p:sp>
      <p:pic>
        <p:nvPicPr>
          <p:cNvPr id="62" name="Picture 2"/>
          <p:cNvPicPr>
            <a:picLocks noChangeAspect="1" noChangeArrowheads="1"/>
          </p:cNvPicPr>
          <p:nvPr/>
        </p:nvPicPr>
        <p:blipFill>
          <a:blip r:embed="rId2">
            <a:lum bright="-10000" contrast="54000"/>
            <a:extLst>
              <a:ext uri="{28A0092B-C50C-407E-A947-70E740481C1C}">
                <a14:useLocalDpi xmlns:a14="http://schemas.microsoft.com/office/drawing/2010/main" val="0"/>
              </a:ext>
            </a:extLst>
          </a:blip>
          <a:srcRect l="10547" r="12305"/>
          <a:stretch>
            <a:fillRect/>
          </a:stretch>
        </p:blipFill>
        <p:spPr>
          <a:xfrm>
            <a:off x="6399071" y="1362057"/>
            <a:ext cx="5450840" cy="4363758"/>
          </a:xfrm>
          <a:prstGeom prst="rect">
            <a:avLst/>
          </a:prstGeom>
          <a:ln>
            <a:solidFill>
              <a:schemeClr val="accent1"/>
            </a:solidFill>
          </a:ln>
        </p:spPr>
      </p:pic>
    </p:spTree>
    <p:extLst>
      <p:ext uri="{BB962C8B-B14F-4D97-AF65-F5344CB8AC3E}">
        <p14:creationId xmlns:p14="http://schemas.microsoft.com/office/powerpoint/2010/main" val="2267775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Decision Boundaries</a:t>
            </a:r>
          </a:p>
        </p:txBody>
      </p:sp>
      <p:sp>
        <p:nvSpPr>
          <p:cNvPr id="3" name="Content Placeholder 2"/>
          <p:cNvSpPr>
            <a:spLocks noGrp="1"/>
          </p:cNvSpPr>
          <p:nvPr>
            <p:ph idx="1"/>
          </p:nvPr>
        </p:nvSpPr>
        <p:spPr>
          <a:xfrm>
            <a:off x="80554" y="1066868"/>
            <a:ext cx="5713959" cy="4351338"/>
          </a:xfrm>
        </p:spPr>
        <p:txBody>
          <a:bodyPr>
            <a:normAutofit/>
          </a:bodyPr>
          <a:lstStyle/>
          <a:p>
            <a:r>
              <a:rPr lang="en-US" sz="2400" dirty="0"/>
              <a:t>k=1 Decision Boundary</a:t>
            </a:r>
          </a:p>
          <a:p>
            <a:pPr lvl="1"/>
            <a:r>
              <a:rPr lang="en-US" dirty="0"/>
              <a:t>Looks complex</a:t>
            </a:r>
          </a:p>
          <a:p>
            <a:pPr lvl="1"/>
            <a:r>
              <a:rPr lang="en-US" dirty="0"/>
              <a:t>Overfitting?</a:t>
            </a:r>
          </a:p>
          <a:p>
            <a:r>
              <a:rPr lang="en-US" sz="2400" dirty="0"/>
              <a:t>What if we were to increase k?</a:t>
            </a:r>
          </a:p>
        </p:txBody>
      </p:sp>
      <p:sp>
        <p:nvSpPr>
          <p:cNvPr id="4" name="Slide Number Placeholder 3"/>
          <p:cNvSpPr>
            <a:spLocks noGrp="1"/>
          </p:cNvSpPr>
          <p:nvPr>
            <p:ph type="sldNum" sz="quarter" idx="12"/>
          </p:nvPr>
        </p:nvSpPr>
        <p:spPr/>
        <p:txBody>
          <a:bodyPr/>
          <a:lstStyle/>
          <a:p>
            <a:fld id="{5ACD0CF0-90CC-9C41-A77B-2776398A8C8B}" type="slidenum">
              <a:rPr lang="en-US" smtClean="0"/>
              <a:pPr/>
              <a:t>22</a:t>
            </a:fld>
            <a:endParaRPr lang="en-US" dirty="0"/>
          </a:p>
        </p:txBody>
      </p:sp>
      <p:pic>
        <p:nvPicPr>
          <p:cNvPr id="62" name="Picture 2"/>
          <p:cNvPicPr>
            <a:picLocks noChangeAspect="1" noChangeArrowheads="1"/>
          </p:cNvPicPr>
          <p:nvPr/>
        </p:nvPicPr>
        <p:blipFill>
          <a:blip r:embed="rId2">
            <a:lum bright="-10000" contrast="54000"/>
            <a:extLst>
              <a:ext uri="{28A0092B-C50C-407E-A947-70E740481C1C}">
                <a14:useLocalDpi xmlns:a14="http://schemas.microsoft.com/office/drawing/2010/main" val="0"/>
              </a:ext>
            </a:extLst>
          </a:blip>
          <a:srcRect l="10547" r="12305"/>
          <a:stretch>
            <a:fillRect/>
          </a:stretch>
        </p:blipFill>
        <p:spPr>
          <a:xfrm>
            <a:off x="6399071" y="1362057"/>
            <a:ext cx="5450840" cy="4363758"/>
          </a:xfrm>
          <a:prstGeom prst="rect">
            <a:avLst/>
          </a:prstGeom>
          <a:ln>
            <a:solidFill>
              <a:schemeClr val="accent1"/>
            </a:solidFill>
          </a:ln>
        </p:spPr>
      </p:pic>
    </p:spTree>
    <p:extLst>
      <p:ext uri="{BB962C8B-B14F-4D97-AF65-F5344CB8AC3E}">
        <p14:creationId xmlns:p14="http://schemas.microsoft.com/office/powerpoint/2010/main" val="99657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Decision Boundaries</a:t>
            </a:r>
          </a:p>
        </p:txBody>
      </p:sp>
      <p:sp>
        <p:nvSpPr>
          <p:cNvPr id="3" name="Content Placeholder 2"/>
          <p:cNvSpPr>
            <a:spLocks noGrp="1"/>
          </p:cNvSpPr>
          <p:nvPr>
            <p:ph idx="1"/>
          </p:nvPr>
        </p:nvSpPr>
        <p:spPr>
          <a:xfrm>
            <a:off x="80554" y="1066868"/>
            <a:ext cx="6022072" cy="4351338"/>
          </a:xfrm>
        </p:spPr>
        <p:txBody>
          <a:bodyPr>
            <a:normAutofit/>
          </a:bodyPr>
          <a:lstStyle/>
          <a:p>
            <a:r>
              <a:rPr lang="en-US" sz="2400" dirty="0"/>
              <a:t>k=1 Decision Boundary</a:t>
            </a:r>
          </a:p>
          <a:p>
            <a:pPr lvl="1"/>
            <a:r>
              <a:rPr lang="en-US" dirty="0"/>
              <a:t>Looks complex</a:t>
            </a:r>
          </a:p>
          <a:p>
            <a:pPr lvl="1"/>
            <a:r>
              <a:rPr lang="en-US" dirty="0"/>
              <a:t>Overfitting?</a:t>
            </a:r>
          </a:p>
          <a:p>
            <a:r>
              <a:rPr lang="en-US" sz="2400" dirty="0"/>
              <a:t>What if we were to increase k?</a:t>
            </a:r>
          </a:p>
          <a:p>
            <a:pPr lvl="1"/>
            <a:r>
              <a:rPr lang="en-US" dirty="0"/>
              <a:t>K=15 Decision boundary</a:t>
            </a:r>
          </a:p>
        </p:txBody>
      </p:sp>
      <p:sp>
        <p:nvSpPr>
          <p:cNvPr id="4" name="Slide Number Placeholder 3"/>
          <p:cNvSpPr>
            <a:spLocks noGrp="1"/>
          </p:cNvSpPr>
          <p:nvPr>
            <p:ph type="sldNum" sz="quarter" idx="12"/>
          </p:nvPr>
        </p:nvSpPr>
        <p:spPr/>
        <p:txBody>
          <a:bodyPr/>
          <a:lstStyle/>
          <a:p>
            <a:fld id="{5ACD0CF0-90CC-9C41-A77B-2776398A8C8B}" type="slidenum">
              <a:rPr lang="en-US" smtClean="0"/>
              <a:pPr/>
              <a:t>23</a:t>
            </a:fld>
            <a:endParaRPr lang="en-US" dirty="0"/>
          </a:p>
        </p:txBody>
      </p:sp>
      <p:pic>
        <p:nvPicPr>
          <p:cNvPr id="6" name="Picture 2"/>
          <p:cNvPicPr>
            <a:picLocks noChangeAspect="1" noChangeArrowheads="1"/>
          </p:cNvPicPr>
          <p:nvPr/>
        </p:nvPicPr>
        <p:blipFill>
          <a:blip r:embed="rId2">
            <a:lum bright="-10000" contrast="50000"/>
            <a:extLst>
              <a:ext uri="{28A0092B-C50C-407E-A947-70E740481C1C}">
                <a14:useLocalDpi xmlns:a14="http://schemas.microsoft.com/office/drawing/2010/main" val="0"/>
              </a:ext>
            </a:extLst>
          </a:blip>
          <a:srcRect l="10547" r="12305"/>
          <a:stretch>
            <a:fillRect/>
          </a:stretch>
        </p:blipFill>
        <p:spPr>
          <a:xfrm>
            <a:off x="6442251" y="1319841"/>
            <a:ext cx="5328920" cy="4284034"/>
          </a:xfrm>
          <a:prstGeom prst="rect">
            <a:avLst/>
          </a:prstGeom>
          <a:ln>
            <a:solidFill>
              <a:schemeClr val="accent1"/>
            </a:solidFill>
          </a:ln>
        </p:spPr>
      </p:pic>
    </p:spTree>
    <p:extLst>
      <p:ext uri="{BB962C8B-B14F-4D97-AF65-F5344CB8AC3E}">
        <p14:creationId xmlns:p14="http://schemas.microsoft.com/office/powerpoint/2010/main" val="21214942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Decision Boundaries</a:t>
            </a:r>
          </a:p>
        </p:txBody>
      </p:sp>
      <p:sp>
        <p:nvSpPr>
          <p:cNvPr id="3" name="Content Placeholder 2"/>
          <p:cNvSpPr>
            <a:spLocks noGrp="1"/>
          </p:cNvSpPr>
          <p:nvPr>
            <p:ph idx="1"/>
          </p:nvPr>
        </p:nvSpPr>
        <p:spPr>
          <a:xfrm>
            <a:off x="80554" y="1066868"/>
            <a:ext cx="6022072" cy="4351338"/>
          </a:xfrm>
        </p:spPr>
        <p:txBody>
          <a:bodyPr>
            <a:normAutofit/>
          </a:bodyPr>
          <a:lstStyle/>
          <a:p>
            <a:r>
              <a:rPr lang="en-US" sz="2400" dirty="0"/>
              <a:t>k=1 Decision Boundary</a:t>
            </a:r>
          </a:p>
          <a:p>
            <a:pPr lvl="1"/>
            <a:r>
              <a:rPr lang="en-US" dirty="0"/>
              <a:t>Looks complex</a:t>
            </a:r>
          </a:p>
          <a:p>
            <a:pPr lvl="1"/>
            <a:r>
              <a:rPr lang="en-US" dirty="0"/>
              <a:t>Overfitting?</a:t>
            </a:r>
          </a:p>
          <a:p>
            <a:r>
              <a:rPr lang="en-US" sz="2400" dirty="0"/>
              <a:t>What if we were to increase k?</a:t>
            </a:r>
          </a:p>
          <a:p>
            <a:pPr lvl="1"/>
            <a:r>
              <a:rPr lang="en-US" dirty="0"/>
              <a:t>K=15 Decision boundary</a:t>
            </a:r>
          </a:p>
          <a:p>
            <a:pPr lvl="1"/>
            <a:r>
              <a:rPr lang="en-US" dirty="0"/>
              <a:t>Smoother boundaries</a:t>
            </a:r>
          </a:p>
        </p:txBody>
      </p:sp>
      <p:sp>
        <p:nvSpPr>
          <p:cNvPr id="4" name="Slide Number Placeholder 3"/>
          <p:cNvSpPr>
            <a:spLocks noGrp="1"/>
          </p:cNvSpPr>
          <p:nvPr>
            <p:ph type="sldNum" sz="quarter" idx="12"/>
          </p:nvPr>
        </p:nvSpPr>
        <p:spPr/>
        <p:txBody>
          <a:bodyPr/>
          <a:lstStyle/>
          <a:p>
            <a:fld id="{5ACD0CF0-90CC-9C41-A77B-2776398A8C8B}" type="slidenum">
              <a:rPr lang="en-US" smtClean="0"/>
              <a:pPr/>
              <a:t>24</a:t>
            </a:fld>
            <a:endParaRPr lang="en-US" dirty="0"/>
          </a:p>
        </p:txBody>
      </p:sp>
      <p:pic>
        <p:nvPicPr>
          <p:cNvPr id="6" name="Picture 2"/>
          <p:cNvPicPr>
            <a:picLocks noChangeAspect="1" noChangeArrowheads="1"/>
          </p:cNvPicPr>
          <p:nvPr/>
        </p:nvPicPr>
        <p:blipFill>
          <a:blip r:embed="rId2">
            <a:lum bright="-10000" contrast="50000"/>
            <a:extLst>
              <a:ext uri="{28A0092B-C50C-407E-A947-70E740481C1C}">
                <a14:useLocalDpi xmlns:a14="http://schemas.microsoft.com/office/drawing/2010/main" val="0"/>
              </a:ext>
            </a:extLst>
          </a:blip>
          <a:srcRect l="10547" r="12305"/>
          <a:stretch>
            <a:fillRect/>
          </a:stretch>
        </p:blipFill>
        <p:spPr>
          <a:xfrm>
            <a:off x="6442251" y="1319841"/>
            <a:ext cx="5328920" cy="4284034"/>
          </a:xfrm>
          <a:prstGeom prst="rect">
            <a:avLst/>
          </a:prstGeom>
          <a:ln>
            <a:solidFill>
              <a:schemeClr val="accent1"/>
            </a:solidFill>
          </a:ln>
        </p:spPr>
      </p:pic>
    </p:spTree>
    <p:extLst>
      <p:ext uri="{BB962C8B-B14F-4D97-AF65-F5344CB8AC3E}">
        <p14:creationId xmlns:p14="http://schemas.microsoft.com/office/powerpoint/2010/main" val="8289859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Decision Boundaries</a:t>
            </a:r>
          </a:p>
        </p:txBody>
      </p:sp>
      <p:sp>
        <p:nvSpPr>
          <p:cNvPr id="3" name="Content Placeholder 2"/>
          <p:cNvSpPr>
            <a:spLocks noGrp="1"/>
          </p:cNvSpPr>
          <p:nvPr>
            <p:ph idx="1"/>
          </p:nvPr>
        </p:nvSpPr>
        <p:spPr>
          <a:xfrm>
            <a:off x="80554" y="1066868"/>
            <a:ext cx="6022072" cy="4351338"/>
          </a:xfrm>
        </p:spPr>
        <p:txBody>
          <a:bodyPr>
            <a:normAutofit/>
          </a:bodyPr>
          <a:lstStyle/>
          <a:p>
            <a:r>
              <a:rPr lang="en-US" sz="2400" dirty="0"/>
              <a:t>k=1 Decision Boundary</a:t>
            </a:r>
          </a:p>
          <a:p>
            <a:pPr lvl="1"/>
            <a:r>
              <a:rPr lang="en-US" dirty="0"/>
              <a:t>Looks complex</a:t>
            </a:r>
          </a:p>
          <a:p>
            <a:pPr lvl="1"/>
            <a:r>
              <a:rPr lang="en-US" dirty="0"/>
              <a:t>Overfitting?</a:t>
            </a:r>
          </a:p>
          <a:p>
            <a:r>
              <a:rPr lang="en-US" sz="2400" dirty="0"/>
              <a:t>What if we were to increase k?</a:t>
            </a:r>
          </a:p>
          <a:p>
            <a:pPr lvl="1"/>
            <a:r>
              <a:rPr lang="en-US" dirty="0"/>
              <a:t>K=15 Decision boundary</a:t>
            </a:r>
          </a:p>
          <a:p>
            <a:pPr lvl="1"/>
            <a:r>
              <a:rPr lang="en-US" dirty="0"/>
              <a:t>Smoother boundaries</a:t>
            </a:r>
          </a:p>
          <a:p>
            <a:pPr lvl="1"/>
            <a:r>
              <a:rPr lang="en-US" dirty="0"/>
              <a:t>Generalizes better on unseen data</a:t>
            </a:r>
          </a:p>
        </p:txBody>
      </p:sp>
      <p:sp>
        <p:nvSpPr>
          <p:cNvPr id="4" name="Slide Number Placeholder 3"/>
          <p:cNvSpPr>
            <a:spLocks noGrp="1"/>
          </p:cNvSpPr>
          <p:nvPr>
            <p:ph type="sldNum" sz="quarter" idx="12"/>
          </p:nvPr>
        </p:nvSpPr>
        <p:spPr/>
        <p:txBody>
          <a:bodyPr/>
          <a:lstStyle/>
          <a:p>
            <a:fld id="{5ACD0CF0-90CC-9C41-A77B-2776398A8C8B}" type="slidenum">
              <a:rPr lang="en-US" smtClean="0"/>
              <a:pPr/>
              <a:t>25</a:t>
            </a:fld>
            <a:endParaRPr lang="en-US" dirty="0"/>
          </a:p>
        </p:txBody>
      </p:sp>
      <p:pic>
        <p:nvPicPr>
          <p:cNvPr id="6" name="Picture 2"/>
          <p:cNvPicPr>
            <a:picLocks noChangeAspect="1" noChangeArrowheads="1"/>
          </p:cNvPicPr>
          <p:nvPr/>
        </p:nvPicPr>
        <p:blipFill>
          <a:blip r:embed="rId2">
            <a:lum bright="-10000" contrast="50000"/>
            <a:extLst>
              <a:ext uri="{28A0092B-C50C-407E-A947-70E740481C1C}">
                <a14:useLocalDpi xmlns:a14="http://schemas.microsoft.com/office/drawing/2010/main" val="0"/>
              </a:ext>
            </a:extLst>
          </a:blip>
          <a:srcRect l="10547" r="12305"/>
          <a:stretch>
            <a:fillRect/>
          </a:stretch>
        </p:blipFill>
        <p:spPr>
          <a:xfrm>
            <a:off x="6442251" y="1319841"/>
            <a:ext cx="5328920" cy="4284034"/>
          </a:xfrm>
          <a:prstGeom prst="rect">
            <a:avLst/>
          </a:prstGeom>
          <a:ln>
            <a:solidFill>
              <a:schemeClr val="accent1"/>
            </a:solidFill>
          </a:ln>
        </p:spPr>
      </p:pic>
    </p:spTree>
    <p:extLst>
      <p:ext uri="{BB962C8B-B14F-4D97-AF65-F5344CB8AC3E}">
        <p14:creationId xmlns:p14="http://schemas.microsoft.com/office/powerpoint/2010/main" val="13460409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Decision Boundaries</a:t>
            </a:r>
          </a:p>
        </p:txBody>
      </p:sp>
      <p:sp>
        <p:nvSpPr>
          <p:cNvPr id="3" name="Content Placeholder 2"/>
          <p:cNvSpPr>
            <a:spLocks noGrp="1"/>
          </p:cNvSpPr>
          <p:nvPr>
            <p:ph idx="1"/>
          </p:nvPr>
        </p:nvSpPr>
        <p:spPr>
          <a:xfrm>
            <a:off x="80554" y="1066868"/>
            <a:ext cx="6022072" cy="4351338"/>
          </a:xfrm>
        </p:spPr>
        <p:txBody>
          <a:bodyPr>
            <a:normAutofit/>
          </a:bodyPr>
          <a:lstStyle/>
          <a:p>
            <a:r>
              <a:rPr lang="en-US" sz="2400" dirty="0"/>
              <a:t>k=1 Decision Boundary</a:t>
            </a:r>
          </a:p>
          <a:p>
            <a:pPr lvl="1"/>
            <a:r>
              <a:rPr lang="en-US" dirty="0"/>
              <a:t>Looks complex</a:t>
            </a:r>
          </a:p>
          <a:p>
            <a:pPr lvl="1"/>
            <a:r>
              <a:rPr lang="en-US" dirty="0"/>
              <a:t>Overfitting?</a:t>
            </a:r>
          </a:p>
          <a:p>
            <a:r>
              <a:rPr lang="en-US" sz="2400" dirty="0"/>
              <a:t>What if we were to increase k?</a:t>
            </a:r>
          </a:p>
          <a:p>
            <a:pPr lvl="1"/>
            <a:r>
              <a:rPr lang="en-US" dirty="0"/>
              <a:t>K=15 Decision boundary</a:t>
            </a:r>
          </a:p>
          <a:p>
            <a:pPr lvl="1"/>
            <a:r>
              <a:rPr lang="en-US" dirty="0"/>
              <a:t>Smoother boundaries</a:t>
            </a:r>
          </a:p>
          <a:p>
            <a:pPr lvl="1"/>
            <a:r>
              <a:rPr lang="en-US" dirty="0"/>
              <a:t>Generalizes better on unseen data</a:t>
            </a:r>
          </a:p>
          <a:p>
            <a:r>
              <a:rPr lang="en-US" sz="2400" dirty="0"/>
              <a:t>What makes the boundaries smoother?</a:t>
            </a:r>
          </a:p>
        </p:txBody>
      </p:sp>
      <p:sp>
        <p:nvSpPr>
          <p:cNvPr id="4" name="Slide Number Placeholder 3"/>
          <p:cNvSpPr>
            <a:spLocks noGrp="1"/>
          </p:cNvSpPr>
          <p:nvPr>
            <p:ph type="sldNum" sz="quarter" idx="12"/>
          </p:nvPr>
        </p:nvSpPr>
        <p:spPr/>
        <p:txBody>
          <a:bodyPr/>
          <a:lstStyle/>
          <a:p>
            <a:fld id="{5ACD0CF0-90CC-9C41-A77B-2776398A8C8B}" type="slidenum">
              <a:rPr lang="en-US" smtClean="0"/>
              <a:pPr/>
              <a:t>26</a:t>
            </a:fld>
            <a:endParaRPr lang="en-US" dirty="0"/>
          </a:p>
        </p:txBody>
      </p:sp>
      <p:pic>
        <p:nvPicPr>
          <p:cNvPr id="6" name="Picture 2"/>
          <p:cNvPicPr>
            <a:picLocks noChangeAspect="1" noChangeArrowheads="1"/>
          </p:cNvPicPr>
          <p:nvPr/>
        </p:nvPicPr>
        <p:blipFill>
          <a:blip r:embed="rId2">
            <a:lum bright="-10000" contrast="50000"/>
            <a:extLst>
              <a:ext uri="{28A0092B-C50C-407E-A947-70E740481C1C}">
                <a14:useLocalDpi xmlns:a14="http://schemas.microsoft.com/office/drawing/2010/main" val="0"/>
              </a:ext>
            </a:extLst>
          </a:blip>
          <a:srcRect l="10547" r="12305"/>
          <a:stretch>
            <a:fillRect/>
          </a:stretch>
        </p:blipFill>
        <p:spPr>
          <a:xfrm>
            <a:off x="6442251" y="1319841"/>
            <a:ext cx="5328920" cy="4284034"/>
          </a:xfrm>
          <a:prstGeom prst="rect">
            <a:avLst/>
          </a:prstGeom>
          <a:ln>
            <a:solidFill>
              <a:schemeClr val="accent1"/>
            </a:solidFill>
          </a:ln>
        </p:spPr>
      </p:pic>
    </p:spTree>
    <p:extLst>
      <p:ext uri="{BB962C8B-B14F-4D97-AF65-F5344CB8AC3E}">
        <p14:creationId xmlns:p14="http://schemas.microsoft.com/office/powerpoint/2010/main" val="1394997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Decision Boundaries</a:t>
            </a:r>
          </a:p>
        </p:txBody>
      </p:sp>
      <p:sp>
        <p:nvSpPr>
          <p:cNvPr id="3" name="Content Placeholder 2"/>
          <p:cNvSpPr>
            <a:spLocks noGrp="1"/>
          </p:cNvSpPr>
          <p:nvPr>
            <p:ph idx="1"/>
          </p:nvPr>
        </p:nvSpPr>
        <p:spPr>
          <a:xfrm>
            <a:off x="80554" y="1066868"/>
            <a:ext cx="6022072" cy="4351338"/>
          </a:xfrm>
        </p:spPr>
        <p:txBody>
          <a:bodyPr>
            <a:normAutofit/>
          </a:bodyPr>
          <a:lstStyle/>
          <a:p>
            <a:r>
              <a:rPr lang="en-US" sz="2400" dirty="0"/>
              <a:t>k=1 Decision Boundary</a:t>
            </a:r>
          </a:p>
          <a:p>
            <a:pPr lvl="1"/>
            <a:r>
              <a:rPr lang="en-US" dirty="0"/>
              <a:t>Looks complex</a:t>
            </a:r>
          </a:p>
          <a:p>
            <a:pPr lvl="1"/>
            <a:r>
              <a:rPr lang="en-US" dirty="0"/>
              <a:t>Overfitting?</a:t>
            </a:r>
          </a:p>
          <a:p>
            <a:r>
              <a:rPr lang="en-US" sz="2400" dirty="0"/>
              <a:t>What if we were to increase k?</a:t>
            </a:r>
          </a:p>
          <a:p>
            <a:pPr lvl="1"/>
            <a:r>
              <a:rPr lang="en-US" dirty="0"/>
              <a:t>K=15 Decision boundary</a:t>
            </a:r>
          </a:p>
          <a:p>
            <a:pPr lvl="1"/>
            <a:r>
              <a:rPr lang="en-US" dirty="0"/>
              <a:t>Smoother boundaries</a:t>
            </a:r>
          </a:p>
          <a:p>
            <a:pPr lvl="1"/>
            <a:r>
              <a:rPr lang="en-US" dirty="0"/>
              <a:t>Generalizes better on unseen data</a:t>
            </a:r>
          </a:p>
          <a:p>
            <a:r>
              <a:rPr lang="en-US" sz="2400" dirty="0"/>
              <a:t>What makes the boundaries smoother?</a:t>
            </a:r>
          </a:p>
          <a:p>
            <a:r>
              <a:rPr lang="en-US" sz="2400" dirty="0"/>
              <a:t>Let’s look at a two-class (binary) example</a:t>
            </a:r>
          </a:p>
        </p:txBody>
      </p:sp>
      <p:sp>
        <p:nvSpPr>
          <p:cNvPr id="4" name="Slide Number Placeholder 3"/>
          <p:cNvSpPr>
            <a:spLocks noGrp="1"/>
          </p:cNvSpPr>
          <p:nvPr>
            <p:ph type="sldNum" sz="quarter" idx="12"/>
          </p:nvPr>
        </p:nvSpPr>
        <p:spPr/>
        <p:txBody>
          <a:bodyPr/>
          <a:lstStyle/>
          <a:p>
            <a:fld id="{5ACD0CF0-90CC-9C41-A77B-2776398A8C8B}" type="slidenum">
              <a:rPr lang="en-US" smtClean="0"/>
              <a:pPr/>
              <a:t>27</a:t>
            </a:fld>
            <a:endParaRPr lang="en-US" dirty="0"/>
          </a:p>
        </p:txBody>
      </p:sp>
      <p:pic>
        <p:nvPicPr>
          <p:cNvPr id="6" name="Picture 2"/>
          <p:cNvPicPr>
            <a:picLocks noChangeAspect="1" noChangeArrowheads="1"/>
          </p:cNvPicPr>
          <p:nvPr/>
        </p:nvPicPr>
        <p:blipFill>
          <a:blip r:embed="rId2">
            <a:lum bright="-10000" contrast="50000"/>
            <a:extLst>
              <a:ext uri="{28A0092B-C50C-407E-A947-70E740481C1C}">
                <a14:useLocalDpi xmlns:a14="http://schemas.microsoft.com/office/drawing/2010/main" val="0"/>
              </a:ext>
            </a:extLst>
          </a:blip>
          <a:srcRect l="10547" r="12305"/>
          <a:stretch>
            <a:fillRect/>
          </a:stretch>
        </p:blipFill>
        <p:spPr>
          <a:xfrm>
            <a:off x="6442251" y="1319841"/>
            <a:ext cx="5328920" cy="4284034"/>
          </a:xfrm>
          <a:prstGeom prst="rect">
            <a:avLst/>
          </a:prstGeom>
          <a:ln>
            <a:solidFill>
              <a:schemeClr val="accent1"/>
            </a:solidFill>
          </a:ln>
        </p:spPr>
      </p:pic>
    </p:spTree>
    <p:extLst>
      <p:ext uri="{BB962C8B-B14F-4D97-AF65-F5344CB8AC3E}">
        <p14:creationId xmlns:p14="http://schemas.microsoft.com/office/powerpoint/2010/main" val="41416334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Graphical Example</a:t>
            </a:r>
          </a:p>
        </p:txBody>
      </p:sp>
      <p:sp>
        <p:nvSpPr>
          <p:cNvPr id="3" name="Content Placeholder 2"/>
          <p:cNvSpPr>
            <a:spLocks noGrp="1"/>
          </p:cNvSpPr>
          <p:nvPr>
            <p:ph idx="1"/>
          </p:nvPr>
        </p:nvSpPr>
        <p:spPr/>
        <p:txBody>
          <a:bodyPr>
            <a:normAutofit/>
          </a:bodyPr>
          <a:lstStyle/>
          <a:p>
            <a:pPr marL="0" indent="0" fontAlgn="base">
              <a:buNone/>
            </a:pPr>
            <a:endParaRPr lang="en-US" sz="3600" dirty="0"/>
          </a:p>
          <a:p>
            <a:pPr marL="0" indent="0" fontAlgn="base">
              <a:buNone/>
            </a:pPr>
            <a:endParaRPr lang="en-US" sz="18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28</a:t>
            </a:fld>
            <a:endParaRPr lang="en-US" dirty="0"/>
          </a:p>
        </p:txBody>
      </p:sp>
      <p:pic>
        <p:nvPicPr>
          <p:cNvPr id="5" name="Picture 4"/>
          <p:cNvPicPr>
            <a:picLocks noChangeAspect="1"/>
          </p:cNvPicPr>
          <p:nvPr/>
        </p:nvPicPr>
        <p:blipFill>
          <a:blip r:embed="rId2"/>
          <a:stretch>
            <a:fillRect/>
          </a:stretch>
        </p:blipFill>
        <p:spPr>
          <a:xfrm>
            <a:off x="7303311" y="1753236"/>
            <a:ext cx="4546600" cy="3581400"/>
          </a:xfrm>
          <a:prstGeom prst="rect">
            <a:avLst/>
          </a:prstGeom>
          <a:ln>
            <a:solidFill>
              <a:schemeClr val="accent1"/>
            </a:solidFill>
          </a:ln>
        </p:spPr>
      </p:pic>
      <p:sp>
        <p:nvSpPr>
          <p:cNvPr id="7" name="Content Placeholder 2">
            <a:extLst>
              <a:ext uri="{FF2B5EF4-FFF2-40B4-BE49-F238E27FC236}">
                <a16:creationId xmlns:a16="http://schemas.microsoft.com/office/drawing/2014/main" id="{8D87B60F-F4CC-3F46-B359-38EE8ADD362F}"/>
              </a:ext>
            </a:extLst>
          </p:cNvPr>
          <p:cNvSpPr txBox="1">
            <a:spLocks/>
          </p:cNvSpPr>
          <p:nvPr/>
        </p:nvSpPr>
        <p:spPr>
          <a:xfrm>
            <a:off x="80554" y="1066868"/>
            <a:ext cx="602207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Consider this two-dimensional dataset with points classified as Red or Green </a:t>
            </a:r>
          </a:p>
        </p:txBody>
      </p:sp>
    </p:spTree>
    <p:extLst>
      <p:ext uri="{BB962C8B-B14F-4D97-AF65-F5344CB8AC3E}">
        <p14:creationId xmlns:p14="http://schemas.microsoft.com/office/powerpoint/2010/main" val="1623544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Graphical Example</a:t>
            </a:r>
          </a:p>
        </p:txBody>
      </p:sp>
      <p:sp>
        <p:nvSpPr>
          <p:cNvPr id="3" name="Content Placeholder 2"/>
          <p:cNvSpPr>
            <a:spLocks noGrp="1"/>
          </p:cNvSpPr>
          <p:nvPr>
            <p:ph idx="1"/>
          </p:nvPr>
        </p:nvSpPr>
        <p:spPr/>
        <p:txBody>
          <a:bodyPr>
            <a:normAutofit/>
          </a:bodyPr>
          <a:lstStyle/>
          <a:p>
            <a:pPr marL="0" indent="0" fontAlgn="base">
              <a:buNone/>
            </a:pPr>
            <a:endParaRPr lang="en-US" sz="3600" dirty="0"/>
          </a:p>
          <a:p>
            <a:pPr marL="0" indent="0" fontAlgn="base">
              <a:buNone/>
            </a:pPr>
            <a:endParaRPr lang="en-US" sz="18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29</a:t>
            </a:fld>
            <a:endParaRPr lang="en-US" dirty="0"/>
          </a:p>
        </p:txBody>
      </p:sp>
      <p:pic>
        <p:nvPicPr>
          <p:cNvPr id="5" name="Picture 4"/>
          <p:cNvPicPr>
            <a:picLocks noChangeAspect="1"/>
          </p:cNvPicPr>
          <p:nvPr/>
        </p:nvPicPr>
        <p:blipFill>
          <a:blip r:embed="rId2"/>
          <a:stretch>
            <a:fillRect/>
          </a:stretch>
        </p:blipFill>
        <p:spPr>
          <a:xfrm>
            <a:off x="7303311" y="1753236"/>
            <a:ext cx="4546600" cy="3581400"/>
          </a:xfrm>
          <a:prstGeom prst="rect">
            <a:avLst/>
          </a:prstGeom>
          <a:ln>
            <a:solidFill>
              <a:schemeClr val="accent1"/>
            </a:solidFill>
          </a:ln>
        </p:spPr>
      </p:pic>
      <p:sp>
        <p:nvSpPr>
          <p:cNvPr id="6" name="Right Arrow 5"/>
          <p:cNvSpPr/>
          <p:nvPr/>
        </p:nvSpPr>
        <p:spPr>
          <a:xfrm>
            <a:off x="8852711" y="3242537"/>
            <a:ext cx="508000" cy="4402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2">
            <a:extLst>
              <a:ext uri="{FF2B5EF4-FFF2-40B4-BE49-F238E27FC236}">
                <a16:creationId xmlns:a16="http://schemas.microsoft.com/office/drawing/2014/main" id="{782FCFD3-A472-2B40-9A63-C831B908A464}"/>
              </a:ext>
            </a:extLst>
          </p:cNvPr>
          <p:cNvSpPr txBox="1">
            <a:spLocks/>
          </p:cNvSpPr>
          <p:nvPr/>
        </p:nvSpPr>
        <p:spPr>
          <a:xfrm>
            <a:off x="80554" y="1066868"/>
            <a:ext cx="602207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Consider this two-dimensional dataset with points classified as Red or Green </a:t>
            </a:r>
          </a:p>
          <a:p>
            <a:r>
              <a:rPr lang="en-US" sz="2400" dirty="0"/>
              <a:t>We want to Classify this point</a:t>
            </a:r>
          </a:p>
        </p:txBody>
      </p:sp>
    </p:spTree>
    <p:extLst>
      <p:ext uri="{BB962C8B-B14F-4D97-AF65-F5344CB8AC3E}">
        <p14:creationId xmlns:p14="http://schemas.microsoft.com/office/powerpoint/2010/main" val="992066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Day 1 Recap</a:t>
            </a:r>
          </a:p>
        </p:txBody>
      </p:sp>
      <p:sp>
        <p:nvSpPr>
          <p:cNvPr id="4" name="Slide Number Placeholder 3"/>
          <p:cNvSpPr>
            <a:spLocks noGrp="1"/>
          </p:cNvSpPr>
          <p:nvPr>
            <p:ph type="sldNum" sz="quarter" idx="12"/>
          </p:nvPr>
        </p:nvSpPr>
        <p:spPr/>
        <p:txBody>
          <a:bodyPr/>
          <a:lstStyle/>
          <a:p>
            <a:fld id="{5ACD0CF0-90CC-9C41-A77B-2776398A8C8B}" type="slidenum">
              <a:rPr lang="en-US" smtClean="0"/>
              <a:pPr/>
              <a:t>3</a:t>
            </a:fld>
            <a:endParaRPr lang="en-US" dirty="0"/>
          </a:p>
        </p:txBody>
      </p:sp>
    </p:spTree>
    <p:extLst>
      <p:ext uri="{BB962C8B-B14F-4D97-AF65-F5344CB8AC3E}">
        <p14:creationId xmlns:p14="http://schemas.microsoft.com/office/powerpoint/2010/main" val="18178251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Graphical Example</a:t>
            </a:r>
          </a:p>
        </p:txBody>
      </p:sp>
      <p:sp>
        <p:nvSpPr>
          <p:cNvPr id="3" name="Content Placeholder 2"/>
          <p:cNvSpPr>
            <a:spLocks noGrp="1"/>
          </p:cNvSpPr>
          <p:nvPr>
            <p:ph idx="1"/>
          </p:nvPr>
        </p:nvSpPr>
        <p:spPr/>
        <p:txBody>
          <a:bodyPr>
            <a:normAutofit/>
          </a:bodyPr>
          <a:lstStyle/>
          <a:p>
            <a:pPr marL="0" indent="0" fontAlgn="base">
              <a:buNone/>
            </a:pPr>
            <a:endParaRPr lang="en-US" sz="3600" dirty="0"/>
          </a:p>
          <a:p>
            <a:pPr marL="0" indent="0" fontAlgn="base">
              <a:buNone/>
            </a:pPr>
            <a:endParaRPr lang="en-US" sz="18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30</a:t>
            </a:fld>
            <a:endParaRPr lang="en-US" dirty="0"/>
          </a:p>
        </p:txBody>
      </p:sp>
      <p:pic>
        <p:nvPicPr>
          <p:cNvPr id="7" name="Picture 6"/>
          <p:cNvPicPr>
            <a:picLocks noChangeAspect="1"/>
          </p:cNvPicPr>
          <p:nvPr/>
        </p:nvPicPr>
        <p:blipFill>
          <a:blip r:embed="rId2"/>
          <a:stretch>
            <a:fillRect/>
          </a:stretch>
        </p:blipFill>
        <p:spPr>
          <a:xfrm>
            <a:off x="7303951" y="1753236"/>
            <a:ext cx="4572000" cy="3581400"/>
          </a:xfrm>
          <a:prstGeom prst="rect">
            <a:avLst/>
          </a:prstGeom>
          <a:ln>
            <a:solidFill>
              <a:schemeClr val="accent1"/>
            </a:solidFill>
          </a:ln>
        </p:spPr>
      </p:pic>
      <p:sp>
        <p:nvSpPr>
          <p:cNvPr id="9" name="Content Placeholder 2">
            <a:extLst>
              <a:ext uri="{FF2B5EF4-FFF2-40B4-BE49-F238E27FC236}">
                <a16:creationId xmlns:a16="http://schemas.microsoft.com/office/drawing/2014/main" id="{EC6821C6-B74B-DC4F-850A-782A7AEF7406}"/>
              </a:ext>
            </a:extLst>
          </p:cNvPr>
          <p:cNvSpPr txBox="1">
            <a:spLocks/>
          </p:cNvSpPr>
          <p:nvPr/>
        </p:nvSpPr>
        <p:spPr>
          <a:xfrm>
            <a:off x="80554" y="1066868"/>
            <a:ext cx="602207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Consider this two-dimensional dataset with points classified as Red or Green </a:t>
            </a:r>
          </a:p>
          <a:p>
            <a:r>
              <a:rPr lang="en-US" sz="2400" dirty="0"/>
              <a:t>We want to Classify this point</a:t>
            </a:r>
          </a:p>
          <a:p>
            <a:r>
              <a:rPr lang="en-US" sz="2400" dirty="0"/>
              <a:t>If we consider k=3 neighbors </a:t>
            </a:r>
          </a:p>
        </p:txBody>
      </p:sp>
    </p:spTree>
    <p:extLst>
      <p:ext uri="{BB962C8B-B14F-4D97-AF65-F5344CB8AC3E}">
        <p14:creationId xmlns:p14="http://schemas.microsoft.com/office/powerpoint/2010/main" val="6033529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Graphical Example</a:t>
            </a:r>
          </a:p>
        </p:txBody>
      </p:sp>
      <p:sp>
        <p:nvSpPr>
          <p:cNvPr id="3" name="Content Placeholder 2"/>
          <p:cNvSpPr>
            <a:spLocks noGrp="1"/>
          </p:cNvSpPr>
          <p:nvPr>
            <p:ph idx="1"/>
          </p:nvPr>
        </p:nvSpPr>
        <p:spPr/>
        <p:txBody>
          <a:bodyPr>
            <a:normAutofit/>
          </a:bodyPr>
          <a:lstStyle/>
          <a:p>
            <a:pPr marL="0" indent="0" fontAlgn="base">
              <a:buNone/>
            </a:pPr>
            <a:endParaRPr lang="en-US" sz="3600" dirty="0"/>
          </a:p>
          <a:p>
            <a:pPr marL="0" indent="0" fontAlgn="base">
              <a:buNone/>
            </a:pPr>
            <a:endParaRPr lang="en-US" sz="18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31</a:t>
            </a:fld>
            <a:endParaRPr lang="en-US" dirty="0"/>
          </a:p>
        </p:txBody>
      </p:sp>
      <p:pic>
        <p:nvPicPr>
          <p:cNvPr id="7" name="Picture 6"/>
          <p:cNvPicPr>
            <a:picLocks noChangeAspect="1"/>
          </p:cNvPicPr>
          <p:nvPr/>
        </p:nvPicPr>
        <p:blipFill>
          <a:blip r:embed="rId3"/>
          <a:stretch>
            <a:fillRect/>
          </a:stretch>
        </p:blipFill>
        <p:spPr>
          <a:xfrm>
            <a:off x="7303951" y="1753236"/>
            <a:ext cx="4572000" cy="3581400"/>
          </a:xfrm>
          <a:prstGeom prst="rect">
            <a:avLst/>
          </a:prstGeom>
          <a:ln>
            <a:solidFill>
              <a:schemeClr val="accent1"/>
            </a:solidFill>
          </a:ln>
        </p:spPr>
      </p:pic>
      <p:sp>
        <p:nvSpPr>
          <p:cNvPr id="9" name="Content Placeholder 2">
            <a:extLst>
              <a:ext uri="{FF2B5EF4-FFF2-40B4-BE49-F238E27FC236}">
                <a16:creationId xmlns:a16="http://schemas.microsoft.com/office/drawing/2014/main" id="{EC6821C6-B74B-DC4F-850A-782A7AEF7406}"/>
              </a:ext>
            </a:extLst>
          </p:cNvPr>
          <p:cNvSpPr txBox="1">
            <a:spLocks/>
          </p:cNvSpPr>
          <p:nvPr/>
        </p:nvSpPr>
        <p:spPr>
          <a:xfrm>
            <a:off x="80554" y="1066868"/>
            <a:ext cx="602207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Consider this two-dimensional dataset with points classified as Red or Green </a:t>
            </a:r>
          </a:p>
          <a:p>
            <a:r>
              <a:rPr lang="en-US" sz="2400" dirty="0"/>
              <a:t>We want to Classify this point</a:t>
            </a:r>
          </a:p>
          <a:p>
            <a:r>
              <a:rPr lang="en-US" sz="2400" dirty="0"/>
              <a:t>If we consider k=3 neighbors </a:t>
            </a:r>
          </a:p>
          <a:p>
            <a:pPr lvl="1"/>
            <a:r>
              <a:rPr lang="en-US" sz="2000" dirty="0"/>
              <a:t>Measured by some distance</a:t>
            </a:r>
          </a:p>
        </p:txBody>
      </p:sp>
      <p:cxnSp>
        <p:nvCxnSpPr>
          <p:cNvPr id="6" name="Straight Arrow Connector 5">
            <a:extLst>
              <a:ext uri="{FF2B5EF4-FFF2-40B4-BE49-F238E27FC236}">
                <a16:creationId xmlns:a16="http://schemas.microsoft.com/office/drawing/2014/main" id="{9641C8C8-27FD-D34D-8536-B1BEE7483D0D}"/>
              </a:ext>
            </a:extLst>
          </p:cNvPr>
          <p:cNvCxnSpPr/>
          <p:nvPr/>
        </p:nvCxnSpPr>
        <p:spPr>
          <a:xfrm flipV="1">
            <a:off x="8507896" y="3339548"/>
            <a:ext cx="805069" cy="387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452033F1-CF90-874A-A7B3-6944020DDAC9}"/>
              </a:ext>
            </a:extLst>
          </p:cNvPr>
          <p:cNvSpPr/>
          <p:nvPr/>
        </p:nvSpPr>
        <p:spPr>
          <a:xfrm>
            <a:off x="8251837" y="3543936"/>
            <a:ext cx="359394" cy="369332"/>
          </a:xfrm>
          <a:prstGeom prst="rect">
            <a:avLst/>
          </a:prstGeom>
        </p:spPr>
        <p:txBody>
          <a:bodyPr wrap="none">
            <a:spAutoFit/>
          </a:bodyPr>
          <a:lstStyle/>
          <a:p>
            <a:r>
              <a:rPr lang="en-US" dirty="0">
                <a:solidFill>
                  <a:schemeClr val="accent1"/>
                </a:solidFill>
              </a:rPr>
              <a:t>d</a:t>
            </a:r>
            <a:r>
              <a:rPr lang="en-US" dirty="0"/>
              <a:t> </a:t>
            </a:r>
          </a:p>
        </p:txBody>
      </p:sp>
    </p:spTree>
    <p:extLst>
      <p:ext uri="{BB962C8B-B14F-4D97-AF65-F5344CB8AC3E}">
        <p14:creationId xmlns:p14="http://schemas.microsoft.com/office/powerpoint/2010/main" val="18397629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Graphical Example</a:t>
            </a:r>
          </a:p>
        </p:txBody>
      </p:sp>
      <p:sp>
        <p:nvSpPr>
          <p:cNvPr id="3" name="Content Placeholder 2"/>
          <p:cNvSpPr>
            <a:spLocks noGrp="1"/>
          </p:cNvSpPr>
          <p:nvPr>
            <p:ph idx="1"/>
          </p:nvPr>
        </p:nvSpPr>
        <p:spPr/>
        <p:txBody>
          <a:bodyPr>
            <a:normAutofit/>
          </a:bodyPr>
          <a:lstStyle/>
          <a:p>
            <a:pPr marL="0" indent="0" fontAlgn="base">
              <a:buNone/>
            </a:pPr>
            <a:endParaRPr lang="en-US" sz="3600" dirty="0"/>
          </a:p>
          <a:p>
            <a:pPr marL="0" indent="0" fontAlgn="base">
              <a:buNone/>
            </a:pPr>
            <a:endParaRPr lang="en-US" sz="18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32</a:t>
            </a:fld>
            <a:endParaRPr lang="en-US" dirty="0"/>
          </a:p>
        </p:txBody>
      </p:sp>
      <p:pic>
        <p:nvPicPr>
          <p:cNvPr id="5" name="Picture 4"/>
          <p:cNvPicPr>
            <a:picLocks noChangeAspect="1"/>
          </p:cNvPicPr>
          <p:nvPr/>
        </p:nvPicPr>
        <p:blipFill>
          <a:blip r:embed="rId2"/>
          <a:stretch>
            <a:fillRect/>
          </a:stretch>
        </p:blipFill>
        <p:spPr>
          <a:xfrm>
            <a:off x="7305423" y="1751166"/>
            <a:ext cx="4572000" cy="3594100"/>
          </a:xfrm>
          <a:prstGeom prst="rect">
            <a:avLst/>
          </a:prstGeom>
          <a:ln>
            <a:solidFill>
              <a:schemeClr val="accent1"/>
            </a:solidFill>
          </a:ln>
        </p:spPr>
      </p:pic>
      <p:sp>
        <p:nvSpPr>
          <p:cNvPr id="7" name="Content Placeholder 2">
            <a:extLst>
              <a:ext uri="{FF2B5EF4-FFF2-40B4-BE49-F238E27FC236}">
                <a16:creationId xmlns:a16="http://schemas.microsoft.com/office/drawing/2014/main" id="{3753246E-527B-3F40-ABBF-C933B8F93698}"/>
              </a:ext>
            </a:extLst>
          </p:cNvPr>
          <p:cNvSpPr txBox="1">
            <a:spLocks/>
          </p:cNvSpPr>
          <p:nvPr/>
        </p:nvSpPr>
        <p:spPr>
          <a:xfrm>
            <a:off x="80554" y="1066868"/>
            <a:ext cx="602207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Consider this two-dimensional dataset with points classified as Red or Green </a:t>
            </a:r>
          </a:p>
          <a:p>
            <a:r>
              <a:rPr lang="en-US" sz="2400" dirty="0"/>
              <a:t>We want to Classify this point</a:t>
            </a:r>
          </a:p>
          <a:p>
            <a:r>
              <a:rPr lang="en-US" sz="2400" dirty="0"/>
              <a:t>If we consider k=3 neighbors </a:t>
            </a:r>
          </a:p>
          <a:p>
            <a:pPr lvl="1"/>
            <a:r>
              <a:rPr lang="en-US" sz="2000" dirty="0"/>
              <a:t>Measured by some distance</a:t>
            </a:r>
          </a:p>
          <a:p>
            <a:pPr lvl="1"/>
            <a:r>
              <a:rPr lang="en-US" sz="2000" dirty="0"/>
              <a:t>The point is classified as Red</a:t>
            </a:r>
          </a:p>
        </p:txBody>
      </p:sp>
    </p:spTree>
    <p:extLst>
      <p:ext uri="{BB962C8B-B14F-4D97-AF65-F5344CB8AC3E}">
        <p14:creationId xmlns:p14="http://schemas.microsoft.com/office/powerpoint/2010/main" val="135400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Graphical Example</a:t>
            </a:r>
          </a:p>
        </p:txBody>
      </p:sp>
      <p:sp>
        <p:nvSpPr>
          <p:cNvPr id="3" name="Content Placeholder 2"/>
          <p:cNvSpPr>
            <a:spLocks noGrp="1"/>
          </p:cNvSpPr>
          <p:nvPr>
            <p:ph idx="1"/>
          </p:nvPr>
        </p:nvSpPr>
        <p:spPr/>
        <p:txBody>
          <a:bodyPr>
            <a:normAutofit/>
          </a:bodyPr>
          <a:lstStyle/>
          <a:p>
            <a:pPr marL="0" indent="0" fontAlgn="base">
              <a:buNone/>
            </a:pPr>
            <a:endParaRPr lang="en-US" sz="3600" dirty="0"/>
          </a:p>
          <a:p>
            <a:pPr marL="0" indent="0" fontAlgn="base">
              <a:buNone/>
            </a:pPr>
            <a:endParaRPr lang="en-US" sz="18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33</a:t>
            </a:fld>
            <a:endParaRPr lang="en-US" dirty="0"/>
          </a:p>
        </p:txBody>
      </p:sp>
      <p:pic>
        <p:nvPicPr>
          <p:cNvPr id="6" name="Picture 5"/>
          <p:cNvPicPr>
            <a:picLocks noChangeAspect="1"/>
          </p:cNvPicPr>
          <p:nvPr/>
        </p:nvPicPr>
        <p:blipFill>
          <a:blip r:embed="rId2"/>
          <a:stretch>
            <a:fillRect/>
          </a:stretch>
        </p:blipFill>
        <p:spPr>
          <a:xfrm>
            <a:off x="7295263" y="1736947"/>
            <a:ext cx="4572000" cy="3594100"/>
          </a:xfrm>
          <a:prstGeom prst="rect">
            <a:avLst/>
          </a:prstGeom>
          <a:ln>
            <a:solidFill>
              <a:schemeClr val="accent1"/>
            </a:solidFill>
          </a:ln>
        </p:spPr>
      </p:pic>
      <p:sp>
        <p:nvSpPr>
          <p:cNvPr id="10" name="Content Placeholder 2">
            <a:extLst>
              <a:ext uri="{FF2B5EF4-FFF2-40B4-BE49-F238E27FC236}">
                <a16:creationId xmlns:a16="http://schemas.microsoft.com/office/drawing/2014/main" id="{E6EFCABF-8793-6141-B192-9F8BF9FA4273}"/>
              </a:ext>
            </a:extLst>
          </p:cNvPr>
          <p:cNvSpPr txBox="1">
            <a:spLocks/>
          </p:cNvSpPr>
          <p:nvPr/>
        </p:nvSpPr>
        <p:spPr>
          <a:xfrm>
            <a:off x="80554" y="1066868"/>
            <a:ext cx="602207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Consider this two-dimensional dataset with points classified as Red or Green </a:t>
            </a:r>
          </a:p>
          <a:p>
            <a:r>
              <a:rPr lang="en-US" sz="2400" dirty="0"/>
              <a:t>We want to Classify this point</a:t>
            </a:r>
          </a:p>
          <a:p>
            <a:r>
              <a:rPr lang="en-US" sz="2400" dirty="0"/>
              <a:t>If we consider k=3 neighbors </a:t>
            </a:r>
          </a:p>
          <a:p>
            <a:pPr lvl="1"/>
            <a:r>
              <a:rPr lang="en-US" sz="2000" dirty="0"/>
              <a:t>Measured by some distance</a:t>
            </a:r>
          </a:p>
          <a:p>
            <a:pPr lvl="1"/>
            <a:r>
              <a:rPr lang="en-US" sz="2000" dirty="0"/>
              <a:t>The point is classified as Red</a:t>
            </a:r>
          </a:p>
          <a:p>
            <a:r>
              <a:rPr lang="en-US" sz="2400" dirty="0"/>
              <a:t>If we consider k=5 neighbors</a:t>
            </a:r>
          </a:p>
          <a:p>
            <a:pPr lvl="1"/>
            <a:endParaRPr lang="en-US" sz="2000" dirty="0"/>
          </a:p>
        </p:txBody>
      </p:sp>
    </p:spTree>
    <p:extLst>
      <p:ext uri="{BB962C8B-B14F-4D97-AF65-F5344CB8AC3E}">
        <p14:creationId xmlns:p14="http://schemas.microsoft.com/office/powerpoint/2010/main" val="14957104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Graphical Example</a:t>
            </a:r>
          </a:p>
        </p:txBody>
      </p:sp>
      <p:sp>
        <p:nvSpPr>
          <p:cNvPr id="3" name="Content Placeholder 2"/>
          <p:cNvSpPr>
            <a:spLocks noGrp="1"/>
          </p:cNvSpPr>
          <p:nvPr>
            <p:ph idx="1"/>
          </p:nvPr>
        </p:nvSpPr>
        <p:spPr/>
        <p:txBody>
          <a:bodyPr>
            <a:normAutofit/>
          </a:bodyPr>
          <a:lstStyle/>
          <a:p>
            <a:pPr marL="0" indent="0" fontAlgn="base">
              <a:buNone/>
            </a:pPr>
            <a:endParaRPr lang="en-US" sz="3600" dirty="0"/>
          </a:p>
          <a:p>
            <a:pPr marL="0" indent="0" fontAlgn="base">
              <a:buNone/>
            </a:pPr>
            <a:endParaRPr lang="en-US" sz="18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34</a:t>
            </a:fld>
            <a:endParaRPr lang="en-US" dirty="0"/>
          </a:p>
        </p:txBody>
      </p:sp>
      <p:pic>
        <p:nvPicPr>
          <p:cNvPr id="6" name="Picture 5"/>
          <p:cNvPicPr>
            <a:picLocks noChangeAspect="1"/>
          </p:cNvPicPr>
          <p:nvPr/>
        </p:nvPicPr>
        <p:blipFill>
          <a:blip r:embed="rId2"/>
          <a:stretch>
            <a:fillRect/>
          </a:stretch>
        </p:blipFill>
        <p:spPr>
          <a:xfrm>
            <a:off x="7295263" y="1736947"/>
            <a:ext cx="4572000" cy="3594100"/>
          </a:xfrm>
          <a:prstGeom prst="rect">
            <a:avLst/>
          </a:prstGeom>
          <a:ln>
            <a:solidFill>
              <a:schemeClr val="accent1"/>
            </a:solidFill>
          </a:ln>
        </p:spPr>
      </p:pic>
      <p:sp>
        <p:nvSpPr>
          <p:cNvPr id="10" name="Content Placeholder 2">
            <a:extLst>
              <a:ext uri="{FF2B5EF4-FFF2-40B4-BE49-F238E27FC236}">
                <a16:creationId xmlns:a16="http://schemas.microsoft.com/office/drawing/2014/main" id="{E6EFCABF-8793-6141-B192-9F8BF9FA4273}"/>
              </a:ext>
            </a:extLst>
          </p:cNvPr>
          <p:cNvSpPr txBox="1">
            <a:spLocks/>
          </p:cNvSpPr>
          <p:nvPr/>
        </p:nvSpPr>
        <p:spPr>
          <a:xfrm>
            <a:off x="80554" y="1066868"/>
            <a:ext cx="602207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Consider this two-dimensional dataset with points classified as Red or Green </a:t>
            </a:r>
          </a:p>
          <a:p>
            <a:r>
              <a:rPr lang="en-US" sz="2400" dirty="0"/>
              <a:t>We want to Classify this point</a:t>
            </a:r>
          </a:p>
          <a:p>
            <a:r>
              <a:rPr lang="en-US" sz="2400" dirty="0"/>
              <a:t>If we consider k=3 neighbors </a:t>
            </a:r>
          </a:p>
          <a:p>
            <a:pPr lvl="1"/>
            <a:r>
              <a:rPr lang="en-US" sz="2000" dirty="0"/>
              <a:t>Measured by some distance</a:t>
            </a:r>
          </a:p>
          <a:p>
            <a:pPr lvl="1"/>
            <a:r>
              <a:rPr lang="en-US" sz="2000" dirty="0"/>
              <a:t>The point is classified as Red</a:t>
            </a:r>
          </a:p>
          <a:p>
            <a:r>
              <a:rPr lang="en-US" sz="2400" dirty="0"/>
              <a:t>If we consider k=5 neighbors</a:t>
            </a:r>
          </a:p>
          <a:p>
            <a:pPr lvl="1"/>
            <a:r>
              <a:rPr lang="en-US" sz="2000" dirty="0"/>
              <a:t>Measured by some distance</a:t>
            </a:r>
          </a:p>
          <a:p>
            <a:pPr lvl="1"/>
            <a:endParaRPr lang="en-US" sz="2000" dirty="0"/>
          </a:p>
        </p:txBody>
      </p:sp>
      <p:cxnSp>
        <p:nvCxnSpPr>
          <p:cNvPr id="7" name="Straight Arrow Connector 6">
            <a:extLst>
              <a:ext uri="{FF2B5EF4-FFF2-40B4-BE49-F238E27FC236}">
                <a16:creationId xmlns:a16="http://schemas.microsoft.com/office/drawing/2014/main" id="{62A36947-6B04-4542-91A2-57123C5F51E5}"/>
              </a:ext>
            </a:extLst>
          </p:cNvPr>
          <p:cNvCxnSpPr/>
          <p:nvPr/>
        </p:nvCxnSpPr>
        <p:spPr>
          <a:xfrm flipV="1">
            <a:off x="8507896" y="3339548"/>
            <a:ext cx="805069" cy="387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5836DC7-17E5-DE48-85D3-847D5FC88A5D}"/>
              </a:ext>
            </a:extLst>
          </p:cNvPr>
          <p:cNvSpPr/>
          <p:nvPr/>
        </p:nvSpPr>
        <p:spPr>
          <a:xfrm>
            <a:off x="8251837" y="3543936"/>
            <a:ext cx="359394" cy="369332"/>
          </a:xfrm>
          <a:prstGeom prst="rect">
            <a:avLst/>
          </a:prstGeom>
        </p:spPr>
        <p:txBody>
          <a:bodyPr wrap="none">
            <a:spAutoFit/>
          </a:bodyPr>
          <a:lstStyle/>
          <a:p>
            <a:r>
              <a:rPr lang="en-US" dirty="0">
                <a:solidFill>
                  <a:schemeClr val="accent1"/>
                </a:solidFill>
              </a:rPr>
              <a:t>d</a:t>
            </a:r>
            <a:r>
              <a:rPr lang="en-US" dirty="0"/>
              <a:t> </a:t>
            </a:r>
          </a:p>
        </p:txBody>
      </p:sp>
    </p:spTree>
    <p:extLst>
      <p:ext uri="{BB962C8B-B14F-4D97-AF65-F5344CB8AC3E}">
        <p14:creationId xmlns:p14="http://schemas.microsoft.com/office/powerpoint/2010/main" val="35164670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Graphical Example</a:t>
            </a:r>
          </a:p>
        </p:txBody>
      </p:sp>
      <p:sp>
        <p:nvSpPr>
          <p:cNvPr id="3" name="Content Placeholder 2"/>
          <p:cNvSpPr>
            <a:spLocks noGrp="1"/>
          </p:cNvSpPr>
          <p:nvPr>
            <p:ph idx="1"/>
          </p:nvPr>
        </p:nvSpPr>
        <p:spPr/>
        <p:txBody>
          <a:bodyPr>
            <a:normAutofit/>
          </a:bodyPr>
          <a:lstStyle/>
          <a:p>
            <a:pPr marL="0" indent="0" fontAlgn="base">
              <a:buNone/>
            </a:pPr>
            <a:endParaRPr lang="en-US" sz="3600" dirty="0"/>
          </a:p>
          <a:p>
            <a:pPr marL="0" indent="0" fontAlgn="base">
              <a:buNone/>
            </a:pPr>
            <a:endParaRPr lang="en-US" sz="18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35</a:t>
            </a:fld>
            <a:endParaRPr lang="en-US" dirty="0"/>
          </a:p>
        </p:txBody>
      </p:sp>
      <p:pic>
        <p:nvPicPr>
          <p:cNvPr id="5" name="Picture 4"/>
          <p:cNvPicPr>
            <a:picLocks noChangeAspect="1"/>
          </p:cNvPicPr>
          <p:nvPr/>
        </p:nvPicPr>
        <p:blipFill>
          <a:blip r:embed="rId2"/>
          <a:stretch>
            <a:fillRect/>
          </a:stretch>
        </p:blipFill>
        <p:spPr>
          <a:xfrm>
            <a:off x="7306927" y="1728738"/>
            <a:ext cx="4572000" cy="3606800"/>
          </a:xfrm>
          <a:prstGeom prst="rect">
            <a:avLst/>
          </a:prstGeom>
          <a:ln>
            <a:solidFill>
              <a:schemeClr val="accent1"/>
            </a:solidFill>
          </a:ln>
        </p:spPr>
      </p:pic>
      <p:sp>
        <p:nvSpPr>
          <p:cNvPr id="7" name="Content Placeholder 2">
            <a:extLst>
              <a:ext uri="{FF2B5EF4-FFF2-40B4-BE49-F238E27FC236}">
                <a16:creationId xmlns:a16="http://schemas.microsoft.com/office/drawing/2014/main" id="{6E82AD3E-7525-994A-BA8F-682C55416493}"/>
              </a:ext>
            </a:extLst>
          </p:cNvPr>
          <p:cNvSpPr txBox="1">
            <a:spLocks/>
          </p:cNvSpPr>
          <p:nvPr/>
        </p:nvSpPr>
        <p:spPr>
          <a:xfrm>
            <a:off x="80554" y="1066868"/>
            <a:ext cx="602207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Consider this two-dimensional dataset with points classified as Red or Green </a:t>
            </a:r>
          </a:p>
          <a:p>
            <a:r>
              <a:rPr lang="en-US" sz="2400" dirty="0"/>
              <a:t>We want to Classify this point</a:t>
            </a:r>
          </a:p>
          <a:p>
            <a:r>
              <a:rPr lang="en-US" sz="2400" dirty="0"/>
              <a:t>If we consider k=3 neighbors </a:t>
            </a:r>
          </a:p>
          <a:p>
            <a:pPr lvl="1"/>
            <a:r>
              <a:rPr lang="en-US" sz="2000" dirty="0"/>
              <a:t>Measured by some distance</a:t>
            </a:r>
          </a:p>
          <a:p>
            <a:pPr lvl="1"/>
            <a:r>
              <a:rPr lang="en-US" sz="2000" dirty="0"/>
              <a:t>The point is classified as Red</a:t>
            </a:r>
          </a:p>
          <a:p>
            <a:r>
              <a:rPr lang="en-US" sz="2400" dirty="0"/>
              <a:t>If we consider k=5 neighbors</a:t>
            </a:r>
          </a:p>
          <a:p>
            <a:pPr lvl="1"/>
            <a:r>
              <a:rPr lang="en-US" sz="2000" dirty="0"/>
              <a:t>Measured by some distance</a:t>
            </a:r>
          </a:p>
          <a:p>
            <a:pPr lvl="1"/>
            <a:r>
              <a:rPr lang="en-US" sz="2000" dirty="0"/>
              <a:t>The point is classified as Green</a:t>
            </a:r>
          </a:p>
          <a:p>
            <a:pPr lvl="1"/>
            <a:endParaRPr lang="en-US" sz="2000" dirty="0"/>
          </a:p>
        </p:txBody>
      </p:sp>
    </p:spTree>
    <p:extLst>
      <p:ext uri="{BB962C8B-B14F-4D97-AF65-F5344CB8AC3E}">
        <p14:creationId xmlns:p14="http://schemas.microsoft.com/office/powerpoint/2010/main" val="21099492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 Graphical Example</a:t>
            </a:r>
          </a:p>
        </p:txBody>
      </p:sp>
      <p:sp>
        <p:nvSpPr>
          <p:cNvPr id="3" name="Content Placeholder 2"/>
          <p:cNvSpPr>
            <a:spLocks noGrp="1"/>
          </p:cNvSpPr>
          <p:nvPr>
            <p:ph idx="1"/>
          </p:nvPr>
        </p:nvSpPr>
        <p:spPr/>
        <p:txBody>
          <a:bodyPr>
            <a:normAutofit/>
          </a:bodyPr>
          <a:lstStyle/>
          <a:p>
            <a:pPr marL="0" indent="0" fontAlgn="base">
              <a:buNone/>
            </a:pPr>
            <a:endParaRPr lang="en-US" sz="3600" dirty="0"/>
          </a:p>
          <a:p>
            <a:pPr marL="0" indent="0" fontAlgn="base">
              <a:buNone/>
            </a:pPr>
            <a:endParaRPr lang="en-US" sz="18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36</a:t>
            </a:fld>
            <a:endParaRPr lang="en-US" dirty="0"/>
          </a:p>
        </p:txBody>
      </p:sp>
      <p:pic>
        <p:nvPicPr>
          <p:cNvPr id="5" name="Picture 4"/>
          <p:cNvPicPr>
            <a:picLocks noChangeAspect="1"/>
          </p:cNvPicPr>
          <p:nvPr/>
        </p:nvPicPr>
        <p:blipFill>
          <a:blip r:embed="rId2"/>
          <a:stretch>
            <a:fillRect/>
          </a:stretch>
        </p:blipFill>
        <p:spPr>
          <a:xfrm>
            <a:off x="7306927" y="1728738"/>
            <a:ext cx="4572000" cy="3606800"/>
          </a:xfrm>
          <a:prstGeom prst="rect">
            <a:avLst/>
          </a:prstGeom>
          <a:ln>
            <a:solidFill>
              <a:schemeClr val="accent1"/>
            </a:solidFill>
          </a:ln>
        </p:spPr>
      </p:pic>
      <p:sp>
        <p:nvSpPr>
          <p:cNvPr id="7" name="Content Placeholder 2">
            <a:extLst>
              <a:ext uri="{FF2B5EF4-FFF2-40B4-BE49-F238E27FC236}">
                <a16:creationId xmlns:a16="http://schemas.microsoft.com/office/drawing/2014/main" id="{6E82AD3E-7525-994A-BA8F-682C55416493}"/>
              </a:ext>
            </a:extLst>
          </p:cNvPr>
          <p:cNvSpPr txBox="1">
            <a:spLocks/>
          </p:cNvSpPr>
          <p:nvPr/>
        </p:nvSpPr>
        <p:spPr>
          <a:xfrm>
            <a:off x="80554" y="1066868"/>
            <a:ext cx="602207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Consider this two-dimensional dataset with points classified as Red or Green </a:t>
            </a:r>
          </a:p>
          <a:p>
            <a:r>
              <a:rPr lang="en-US" sz="2400" dirty="0"/>
              <a:t>We want to Classify this point</a:t>
            </a:r>
          </a:p>
          <a:p>
            <a:r>
              <a:rPr lang="en-US" sz="2400" dirty="0"/>
              <a:t>If we consider k=3 neighbors </a:t>
            </a:r>
          </a:p>
          <a:p>
            <a:pPr lvl="1"/>
            <a:r>
              <a:rPr lang="en-US" sz="2000" dirty="0"/>
              <a:t>Measured by some distance</a:t>
            </a:r>
          </a:p>
          <a:p>
            <a:pPr lvl="1"/>
            <a:r>
              <a:rPr lang="en-US" sz="2000" dirty="0"/>
              <a:t>The point is classified as Red</a:t>
            </a:r>
          </a:p>
          <a:p>
            <a:r>
              <a:rPr lang="en-US" sz="2400" dirty="0"/>
              <a:t>If we consider k=5 neighbors</a:t>
            </a:r>
          </a:p>
          <a:p>
            <a:pPr lvl="1"/>
            <a:r>
              <a:rPr lang="en-US" sz="2000" dirty="0"/>
              <a:t>Measured by some distance</a:t>
            </a:r>
          </a:p>
          <a:p>
            <a:pPr lvl="1"/>
            <a:r>
              <a:rPr lang="en-US" sz="2000" dirty="0"/>
              <a:t>The point is classified as Green</a:t>
            </a:r>
          </a:p>
          <a:p>
            <a:r>
              <a:rPr lang="en-US" sz="2400" dirty="0"/>
              <a:t>So, how do we know what k to choose?</a:t>
            </a:r>
          </a:p>
          <a:p>
            <a:pPr lvl="1"/>
            <a:endParaRPr lang="en-US" sz="2000" dirty="0"/>
          </a:p>
        </p:txBody>
      </p:sp>
    </p:spTree>
    <p:extLst>
      <p:ext uri="{BB962C8B-B14F-4D97-AF65-F5344CB8AC3E}">
        <p14:creationId xmlns:p14="http://schemas.microsoft.com/office/powerpoint/2010/main" val="15189672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choose “k”</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lnSpcReduction="10000"/>
              </a:bodyPr>
              <a:lstStyle/>
              <a:p>
                <a:pPr>
                  <a:lnSpc>
                    <a:spcPct val="80000"/>
                  </a:lnSpc>
                </a:pPr>
                <a:r>
                  <a:rPr lang="en-US" altLang="en-US" sz="2400" dirty="0"/>
                  <a:t>Odd k (often 1, 3, or 5):</a:t>
                </a:r>
              </a:p>
              <a:p>
                <a:pPr lvl="1">
                  <a:lnSpc>
                    <a:spcPct val="80000"/>
                  </a:lnSpc>
                </a:pPr>
                <a:r>
                  <a:rPr lang="en-US" altLang="en-US" dirty="0"/>
                  <a:t>Avoids problem of breaking ties (in a binary classifier)</a:t>
                </a:r>
              </a:p>
              <a:p>
                <a:pPr>
                  <a:lnSpc>
                    <a:spcPct val="80000"/>
                  </a:lnSpc>
                </a:pPr>
                <a:r>
                  <a:rPr lang="en-US" altLang="en-US" sz="2400" dirty="0"/>
                  <a:t>Large k:</a:t>
                </a:r>
              </a:p>
              <a:p>
                <a:pPr lvl="1">
                  <a:lnSpc>
                    <a:spcPct val="80000"/>
                  </a:lnSpc>
                </a:pPr>
                <a:r>
                  <a:rPr lang="en-US" altLang="en-US" dirty="0"/>
                  <a:t>Less sensitive to noise (particularly class noise)</a:t>
                </a:r>
              </a:p>
              <a:p>
                <a:pPr lvl="1">
                  <a:lnSpc>
                    <a:spcPct val="80000"/>
                  </a:lnSpc>
                </a:pPr>
                <a:r>
                  <a:rPr lang="en-US" altLang="en-US" dirty="0"/>
                  <a:t>Better probability estimates for discrete classes</a:t>
                </a:r>
              </a:p>
              <a:p>
                <a:pPr lvl="1">
                  <a:lnSpc>
                    <a:spcPct val="80000"/>
                  </a:lnSpc>
                </a:pPr>
                <a:r>
                  <a:rPr lang="en-US" altLang="en-US" dirty="0"/>
                  <a:t>Larger training sets allow larger values of k</a:t>
                </a:r>
              </a:p>
              <a:p>
                <a:pPr>
                  <a:lnSpc>
                    <a:spcPct val="80000"/>
                  </a:lnSpc>
                </a:pPr>
                <a:r>
                  <a:rPr lang="en-US" altLang="en-US" sz="2400" dirty="0"/>
                  <a:t>Small k:</a:t>
                </a:r>
              </a:p>
              <a:p>
                <a:pPr lvl="1">
                  <a:lnSpc>
                    <a:spcPct val="80000"/>
                  </a:lnSpc>
                </a:pPr>
                <a:r>
                  <a:rPr lang="en-US" altLang="en-US" dirty="0"/>
                  <a:t>Captures fine structure of problem space better</a:t>
                </a:r>
              </a:p>
              <a:p>
                <a:pPr lvl="1">
                  <a:lnSpc>
                    <a:spcPct val="80000"/>
                  </a:lnSpc>
                </a:pPr>
                <a:r>
                  <a:rPr lang="en-US" altLang="en-US" dirty="0"/>
                  <a:t>May be necessary with small training sets</a:t>
                </a:r>
              </a:p>
              <a:p>
                <a:pPr>
                  <a:lnSpc>
                    <a:spcPct val="80000"/>
                  </a:lnSpc>
                </a:pPr>
                <a:r>
                  <a:rPr lang="en-US" altLang="en-US" sz="2400" dirty="0"/>
                  <a:t>It is dependent on your training data</a:t>
                </a:r>
              </a:p>
              <a:p>
                <a:pPr>
                  <a:lnSpc>
                    <a:spcPct val="80000"/>
                  </a:lnSpc>
                </a:pPr>
                <a:r>
                  <a:rPr lang="en-US" altLang="en-US" sz="2400" dirty="0"/>
                  <a:t>A good rule of thumb is </a:t>
                </a:r>
                <a14:m>
                  <m:oMath xmlns:m="http://schemas.openxmlformats.org/officeDocument/2006/math">
                    <m:r>
                      <a:rPr lang="en-US" altLang="en-US" sz="2400" b="0" i="1" smtClean="0">
                        <a:latin typeface="Cambria Math" panose="02040503050406030204" pitchFamily="18" charset="0"/>
                      </a:rPr>
                      <m:t>𝑘</m:t>
                    </m:r>
                    <m:r>
                      <a:rPr lang="en-US" altLang="en-US" sz="2400" b="0" i="1" smtClean="0">
                        <a:latin typeface="Cambria Math" panose="02040503050406030204" pitchFamily="18" charset="0"/>
                      </a:rPr>
                      <m:t>= </m:t>
                    </m:r>
                    <m:rad>
                      <m:radPr>
                        <m:degHide m:val="on"/>
                        <m:ctrlPr>
                          <a:rPr lang="en-US" altLang="en-US" sz="2400" b="0" i="1" smtClean="0">
                            <a:latin typeface="Cambria Math" panose="02040503050406030204" pitchFamily="18" charset="0"/>
                            <a:ea typeface="Cambria Math" panose="02040503050406030204" pitchFamily="18" charset="0"/>
                          </a:rPr>
                        </m:ctrlPr>
                      </m:radPr>
                      <m:deg/>
                      <m:e>
                        <m:r>
                          <a:rPr lang="en-US" altLang="en-US" sz="2400" b="0" i="1" smtClean="0">
                            <a:latin typeface="Cambria Math" panose="02040503050406030204" pitchFamily="18" charset="0"/>
                            <a:ea typeface="Cambria Math" panose="02040503050406030204" pitchFamily="18" charset="0"/>
                          </a:rPr>
                          <m:t>𝑛</m:t>
                        </m:r>
                      </m:e>
                    </m:rad>
                    <m:r>
                      <a:rPr lang="en-US" altLang="en-US" sz="2400" b="0" i="1" smtClean="0">
                        <a:latin typeface="Cambria Math" panose="02040503050406030204" pitchFamily="18" charset="0"/>
                        <a:ea typeface="Cambria Math" panose="02040503050406030204" pitchFamily="18" charset="0"/>
                      </a:rPr>
                      <m:t> </m:t>
                    </m:r>
                  </m:oMath>
                </a14:m>
                <a:r>
                  <a:rPr lang="en-US" altLang="en-US" sz="2400" dirty="0"/>
                  <a:t>where n is the number of training examples</a:t>
                </a:r>
              </a:p>
              <a:p>
                <a:pPr>
                  <a:lnSpc>
                    <a:spcPct val="80000"/>
                  </a:lnSpc>
                </a:pPr>
                <a:r>
                  <a:rPr lang="en-US" altLang="en-US" sz="2400" dirty="0"/>
                  <a:t>Can plot an elbow curve (see example)</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03" t="-349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37</a:t>
            </a:fld>
            <a:endParaRPr lang="en-US" dirty="0"/>
          </a:p>
        </p:txBody>
      </p:sp>
    </p:spTree>
    <p:extLst>
      <p:ext uri="{BB962C8B-B14F-4D97-AF65-F5344CB8AC3E}">
        <p14:creationId xmlns:p14="http://schemas.microsoft.com/office/powerpoint/2010/main" val="15644852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Preparation of Data for </a:t>
            </a:r>
            <a:r>
              <a:rPr lang="en-US" dirty="0" err="1"/>
              <a:t>kNN</a:t>
            </a:r>
            <a:endParaRPr lang="en-US" dirty="0"/>
          </a:p>
        </p:txBody>
      </p:sp>
      <p:sp>
        <p:nvSpPr>
          <p:cNvPr id="3" name="Content Placeholder 2"/>
          <p:cNvSpPr>
            <a:spLocks noGrp="1"/>
          </p:cNvSpPr>
          <p:nvPr>
            <p:ph idx="1"/>
          </p:nvPr>
        </p:nvSpPr>
        <p:spPr/>
        <p:txBody>
          <a:bodyPr>
            <a:normAutofit/>
          </a:bodyPr>
          <a:lstStyle/>
          <a:p>
            <a:pPr fontAlgn="base"/>
            <a:r>
              <a:rPr lang="en-US" sz="2000" b="1" dirty="0"/>
              <a:t>Rescale Data</a:t>
            </a:r>
            <a:r>
              <a:rPr lang="en-US" sz="2000" dirty="0"/>
              <a:t>: KNN performs much better if all of the data has the same scale. </a:t>
            </a:r>
          </a:p>
          <a:p>
            <a:pPr lvl="1" fontAlgn="base"/>
            <a:r>
              <a:rPr lang="en-US" sz="1600" dirty="0"/>
              <a:t>Scaling (Min/Max) your data to the range [0, 1] is a good idea. </a:t>
            </a:r>
          </a:p>
          <a:p>
            <a:pPr lvl="1" fontAlgn="base"/>
            <a:r>
              <a:rPr lang="en-US" sz="1600" dirty="0"/>
              <a:t>It may also be a good idea to standardize your data if it has a Gaussian distribution.</a:t>
            </a:r>
          </a:p>
          <a:p>
            <a:pPr fontAlgn="base"/>
            <a:r>
              <a:rPr lang="en-US" sz="2000" b="1" dirty="0"/>
              <a:t>Address Missing Data</a:t>
            </a:r>
            <a:r>
              <a:rPr lang="en-US" sz="2000" dirty="0"/>
              <a:t>: Missing data will mean that the distance between samples can not be calculated. These samples should either be excluded (dropped) or the missing values could be imputed.</a:t>
            </a:r>
          </a:p>
          <a:p>
            <a:pPr fontAlgn="base"/>
            <a:r>
              <a:rPr lang="en-US" sz="2000" b="1" dirty="0"/>
              <a:t>Lower Dimensionality</a:t>
            </a:r>
            <a:r>
              <a:rPr lang="en-US" sz="2000" dirty="0"/>
              <a:t>: KNN is best suited for lower dimensional data. You can try it on high dimensional data (hundreds or thousands of input variables) but be aware that it may not perform as well as other techniques. KNN can benefit from feature selection that reduces the dimensionality of the input feature space.</a:t>
            </a:r>
          </a:p>
        </p:txBody>
      </p:sp>
      <p:sp>
        <p:nvSpPr>
          <p:cNvPr id="4" name="Slide Number Placeholder 3"/>
          <p:cNvSpPr>
            <a:spLocks noGrp="1"/>
          </p:cNvSpPr>
          <p:nvPr>
            <p:ph type="sldNum" sz="quarter" idx="12"/>
          </p:nvPr>
        </p:nvSpPr>
        <p:spPr/>
        <p:txBody>
          <a:bodyPr/>
          <a:lstStyle/>
          <a:p>
            <a:fld id="{5ACD0CF0-90CC-9C41-A77B-2776398A8C8B}" type="slidenum">
              <a:rPr lang="en-US" smtClean="0"/>
              <a:pPr/>
              <a:t>38</a:t>
            </a:fld>
            <a:endParaRPr lang="en-US" dirty="0"/>
          </a:p>
        </p:txBody>
      </p:sp>
    </p:spTree>
    <p:extLst>
      <p:ext uri="{BB962C8B-B14F-4D97-AF65-F5344CB8AC3E}">
        <p14:creationId xmlns:p14="http://schemas.microsoft.com/office/powerpoint/2010/main" val="29624870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Recap/Summary of </a:t>
            </a:r>
            <a:r>
              <a:rPr lang="en-US" dirty="0" err="1"/>
              <a:t>kNN</a:t>
            </a:r>
            <a:endParaRPr lang="en-US" dirty="0"/>
          </a:p>
        </p:txBody>
      </p:sp>
      <p:sp>
        <p:nvSpPr>
          <p:cNvPr id="3" name="Content Placeholder 2"/>
          <p:cNvSpPr>
            <a:spLocks noGrp="1"/>
          </p:cNvSpPr>
          <p:nvPr>
            <p:ph idx="1"/>
          </p:nvPr>
        </p:nvSpPr>
        <p:spPr>
          <a:xfrm>
            <a:off x="80554" y="1075414"/>
            <a:ext cx="10515600" cy="4351338"/>
          </a:xfrm>
        </p:spPr>
        <p:txBody>
          <a:bodyPr>
            <a:noAutofit/>
          </a:bodyPr>
          <a:lstStyle/>
          <a:p>
            <a:r>
              <a:rPr lang="en-US" sz="1800" dirty="0"/>
              <a:t>Nonparametric - makes no explicit assumptions about the underlying distribution of the input</a:t>
            </a:r>
          </a:p>
          <a:p>
            <a:pPr fontAlgn="base"/>
            <a:r>
              <a:rPr lang="en-US" sz="1800" dirty="0"/>
              <a:t>Instance/memory-based learning means that this algorithm doesn’t explicitly learn a model. Instead, it chooses to memorize the training instances which are subsequently used as “knowledge” for the prediction phase</a:t>
            </a:r>
          </a:p>
          <a:p>
            <a:pPr fontAlgn="base"/>
            <a:r>
              <a:rPr lang="en-US" altLang="en-US" sz="1800" dirty="0"/>
              <a:t>Learns arbitrarily complicated decision boundaries</a:t>
            </a:r>
            <a:endParaRPr lang="en-US" sz="1800" dirty="0"/>
          </a:p>
          <a:p>
            <a:pPr fontAlgn="base"/>
            <a:r>
              <a:rPr lang="en-US" sz="1800" dirty="0"/>
              <a:t>Lazy learner - a learning method that generalizes data in the testing phase, rather than during the training phase</a:t>
            </a:r>
          </a:p>
          <a:p>
            <a:pPr lvl="1" fontAlgn="base"/>
            <a:r>
              <a:rPr lang="en-US" altLang="en-US" sz="1800" dirty="0"/>
              <a:t>Don’t do any work until you know what you want to predict</a:t>
            </a:r>
            <a:endParaRPr lang="en-US" sz="1800" dirty="0"/>
          </a:p>
          <a:p>
            <a:pPr lvl="1" fontAlgn="base"/>
            <a:r>
              <a:rPr lang="en-US" sz="1800" dirty="0"/>
              <a:t>A benefit of lazy learning is that it can quickly adapt to changes, since it is not expecting a certain generalized dataset. </a:t>
            </a:r>
          </a:p>
          <a:p>
            <a:pPr lvl="1" fontAlgn="base"/>
            <a:r>
              <a:rPr lang="en-US" sz="1800" dirty="0"/>
              <a:t>Very fast training time, but very slow prediction (has to search for the nearest neighbors)</a:t>
            </a:r>
          </a:p>
        </p:txBody>
      </p:sp>
      <p:sp>
        <p:nvSpPr>
          <p:cNvPr id="4" name="Slide Number Placeholder 3"/>
          <p:cNvSpPr>
            <a:spLocks noGrp="1"/>
          </p:cNvSpPr>
          <p:nvPr>
            <p:ph type="sldNum" sz="quarter" idx="12"/>
          </p:nvPr>
        </p:nvSpPr>
        <p:spPr/>
        <p:txBody>
          <a:bodyPr/>
          <a:lstStyle/>
          <a:p>
            <a:fld id="{5ACD0CF0-90CC-9C41-A77B-2776398A8C8B}" type="slidenum">
              <a:rPr lang="en-US" smtClean="0"/>
              <a:pPr/>
              <a:t>39</a:t>
            </a:fld>
            <a:endParaRPr lang="en-US" dirty="0"/>
          </a:p>
        </p:txBody>
      </p:sp>
    </p:spTree>
    <p:extLst>
      <p:ext uri="{BB962C8B-B14F-4D97-AF65-F5344CB8AC3E}">
        <p14:creationId xmlns:p14="http://schemas.microsoft.com/office/powerpoint/2010/main" val="519161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E03AF-C8CF-7E4C-B529-B0A671E0E36F}"/>
              </a:ext>
            </a:extLst>
          </p:cNvPr>
          <p:cNvSpPr>
            <a:spLocks noGrp="1"/>
          </p:cNvSpPr>
          <p:nvPr>
            <p:ph type="title"/>
          </p:nvPr>
        </p:nvSpPr>
        <p:spPr/>
        <p:txBody>
          <a:bodyPr/>
          <a:lstStyle/>
          <a:p>
            <a:r>
              <a:rPr lang="en-US" dirty="0"/>
              <a:t>Classification</a:t>
            </a:r>
          </a:p>
        </p:txBody>
      </p:sp>
      <p:sp>
        <p:nvSpPr>
          <p:cNvPr id="3" name="Content Placeholder 2">
            <a:extLst>
              <a:ext uri="{FF2B5EF4-FFF2-40B4-BE49-F238E27FC236}">
                <a16:creationId xmlns:a16="http://schemas.microsoft.com/office/drawing/2014/main" id="{D0F748EB-D875-4744-9764-3F69A770054B}"/>
              </a:ext>
            </a:extLst>
          </p:cNvPr>
          <p:cNvSpPr>
            <a:spLocks noGrp="1"/>
          </p:cNvSpPr>
          <p:nvPr>
            <p:ph idx="1"/>
          </p:nvPr>
        </p:nvSpPr>
        <p:spPr/>
        <p:txBody>
          <a:bodyPr>
            <a:normAutofit/>
          </a:bodyPr>
          <a:lstStyle/>
          <a:p>
            <a:r>
              <a:rPr lang="en-US" sz="2400" dirty="0"/>
              <a:t>Definition</a:t>
            </a:r>
          </a:p>
          <a:p>
            <a:pPr lvl="1"/>
            <a:r>
              <a:rPr lang="en-US" dirty="0"/>
              <a:t>Classification can take two distinct meanings in Machine Learning</a:t>
            </a:r>
          </a:p>
          <a:p>
            <a:pPr lvl="2"/>
            <a:r>
              <a:rPr lang="en-US" dirty="0"/>
              <a:t>Unsupervised Learning </a:t>
            </a:r>
          </a:p>
          <a:p>
            <a:pPr lvl="3"/>
            <a:r>
              <a:rPr lang="en-US" sz="2200" dirty="0"/>
              <a:t>We may be given a set of observations with the aim of establishing the existence of classes or clusters in the data</a:t>
            </a:r>
          </a:p>
          <a:p>
            <a:pPr lvl="2"/>
            <a:r>
              <a:rPr lang="en-US" dirty="0"/>
              <a:t>Supervised Learning </a:t>
            </a:r>
          </a:p>
          <a:p>
            <a:pPr lvl="3"/>
            <a:r>
              <a:rPr lang="en-US" sz="2200" dirty="0"/>
              <a:t>We may know for certain that there are so many classes, and the aim is to establish a rule that we can use to classify a new observation into one of the existing classes</a:t>
            </a:r>
          </a:p>
          <a:p>
            <a:pPr lvl="1"/>
            <a:r>
              <a:rPr lang="en-US" dirty="0"/>
              <a:t>Today we will be discussing methods and algorithms related to Supervised Classification</a:t>
            </a:r>
          </a:p>
        </p:txBody>
      </p:sp>
      <p:sp>
        <p:nvSpPr>
          <p:cNvPr id="4" name="Slide Number Placeholder 3">
            <a:extLst>
              <a:ext uri="{FF2B5EF4-FFF2-40B4-BE49-F238E27FC236}">
                <a16:creationId xmlns:a16="http://schemas.microsoft.com/office/drawing/2014/main" id="{9EA98E91-EBDC-6543-82FF-CB0E2AFCBD8C}"/>
              </a:ext>
            </a:extLst>
          </p:cNvPr>
          <p:cNvSpPr>
            <a:spLocks noGrp="1"/>
          </p:cNvSpPr>
          <p:nvPr>
            <p:ph type="sldNum" sz="quarter" idx="12"/>
          </p:nvPr>
        </p:nvSpPr>
        <p:spPr/>
        <p:txBody>
          <a:bodyPr/>
          <a:lstStyle/>
          <a:p>
            <a:fld id="{5ACD0CF0-90CC-9C41-A77B-2776398A8C8B}" type="slidenum">
              <a:rPr lang="en-US" smtClean="0"/>
              <a:pPr/>
              <a:t>4</a:t>
            </a:fld>
            <a:endParaRPr lang="en-US" dirty="0"/>
          </a:p>
        </p:txBody>
      </p:sp>
    </p:spTree>
    <p:extLst>
      <p:ext uri="{BB962C8B-B14F-4D97-AF65-F5344CB8AC3E}">
        <p14:creationId xmlns:p14="http://schemas.microsoft.com/office/powerpoint/2010/main" val="37030368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k-NN</a:t>
            </a:r>
          </a:p>
        </p:txBody>
      </p:sp>
      <p:sp>
        <p:nvSpPr>
          <p:cNvPr id="3" name="Content Placeholder 2"/>
          <p:cNvSpPr>
            <a:spLocks noGrp="1"/>
          </p:cNvSpPr>
          <p:nvPr>
            <p:ph idx="1"/>
          </p:nvPr>
        </p:nvSpPr>
        <p:spPr/>
        <p:txBody>
          <a:bodyPr>
            <a:normAutofit/>
          </a:bodyPr>
          <a:lstStyle/>
          <a:p>
            <a:pPr fontAlgn="base"/>
            <a:r>
              <a:rPr lang="en-US" sz="2400" dirty="0"/>
              <a:t>Simple and fast to deploy</a:t>
            </a:r>
          </a:p>
          <a:p>
            <a:pPr lvl="1" fontAlgn="base"/>
            <a:r>
              <a:rPr lang="en-US" sz="2000" dirty="0"/>
              <a:t>Little to no training time</a:t>
            </a:r>
          </a:p>
          <a:p>
            <a:pPr fontAlgn="base"/>
            <a:r>
              <a:rPr lang="en-US" sz="2400" dirty="0"/>
              <a:t>Easy to interpret/explain</a:t>
            </a:r>
          </a:p>
          <a:p>
            <a:pPr fontAlgn="base"/>
            <a:r>
              <a:rPr lang="en-US" sz="2400" dirty="0"/>
              <a:t>Naturally handles multiclass datasets</a:t>
            </a:r>
          </a:p>
          <a:p>
            <a:pPr fontAlgn="base"/>
            <a:r>
              <a:rPr lang="en-US" sz="2400" dirty="0"/>
              <a:t>Non-parametric </a:t>
            </a:r>
          </a:p>
          <a:p>
            <a:pPr lvl="1" fontAlgn="base"/>
            <a:r>
              <a:rPr lang="en-US" sz="2000" dirty="0"/>
              <a:t>Does not assume any probability distributions on the input data</a:t>
            </a:r>
          </a:p>
        </p:txBody>
      </p:sp>
      <p:sp>
        <p:nvSpPr>
          <p:cNvPr id="4" name="Slide Number Placeholder 3"/>
          <p:cNvSpPr>
            <a:spLocks noGrp="1"/>
          </p:cNvSpPr>
          <p:nvPr>
            <p:ph type="sldNum" sz="quarter" idx="12"/>
          </p:nvPr>
        </p:nvSpPr>
        <p:spPr/>
        <p:txBody>
          <a:bodyPr/>
          <a:lstStyle/>
          <a:p>
            <a:fld id="{5ACD0CF0-90CC-9C41-A77B-2776398A8C8B}" type="slidenum">
              <a:rPr lang="en-US" smtClean="0"/>
              <a:pPr/>
              <a:t>40</a:t>
            </a:fld>
            <a:endParaRPr lang="en-US" dirty="0"/>
          </a:p>
        </p:txBody>
      </p:sp>
    </p:spTree>
    <p:extLst>
      <p:ext uri="{BB962C8B-B14F-4D97-AF65-F5344CB8AC3E}">
        <p14:creationId xmlns:p14="http://schemas.microsoft.com/office/powerpoint/2010/main" val="3240290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Disadvantages of k-NN</a:t>
            </a:r>
          </a:p>
        </p:txBody>
      </p:sp>
      <p:sp>
        <p:nvSpPr>
          <p:cNvPr id="3" name="Content Placeholder 2"/>
          <p:cNvSpPr>
            <a:spLocks noGrp="1"/>
          </p:cNvSpPr>
          <p:nvPr>
            <p:ph idx="1"/>
          </p:nvPr>
        </p:nvSpPr>
        <p:spPr/>
        <p:txBody>
          <a:bodyPr>
            <a:noAutofit/>
          </a:bodyPr>
          <a:lstStyle/>
          <a:p>
            <a:pPr fontAlgn="base"/>
            <a:r>
              <a:rPr lang="en-US" sz="2400" dirty="0"/>
              <a:t>Storage of model takes a lot of disk space (contains entire training dataset)</a:t>
            </a:r>
          </a:p>
          <a:p>
            <a:r>
              <a:rPr lang="en-US" altLang="en-US" sz="2400" dirty="0"/>
              <a:t>Curse of Dimensionality - often works best with 25 or fewer dimensions</a:t>
            </a:r>
          </a:p>
          <a:p>
            <a:pPr lvl="1"/>
            <a:r>
              <a:rPr lang="en-US" dirty="0"/>
              <a:t>There is little difference between the nearest and farthest neighbor in high dimensional data</a:t>
            </a:r>
          </a:p>
          <a:p>
            <a:pPr fontAlgn="base"/>
            <a:r>
              <a:rPr lang="en-US" sz="2400" dirty="0"/>
              <a:t>Computationally expensive predictions (large search problem to find nearest neighbors)</a:t>
            </a:r>
          </a:p>
          <a:p>
            <a:pPr lvl="1" fontAlgn="base"/>
            <a:r>
              <a:rPr lang="en-US" dirty="0"/>
              <a:t>Might be impractical in industry settings</a:t>
            </a:r>
          </a:p>
          <a:p>
            <a:pPr fontAlgn="base"/>
            <a:r>
              <a:rPr lang="en-US" sz="2400" dirty="0"/>
              <a:t>Need to normalize - suffers from skewed class distributions</a:t>
            </a:r>
          </a:p>
          <a:p>
            <a:pPr lvl="1" fontAlgn="base"/>
            <a:r>
              <a:rPr lang="en-US" dirty="0"/>
              <a:t>If one type of category occurs much more than another, classifying an input will be more biased towards that one category (dominates the majority vote since it is more likely to be neighbors with the input)</a:t>
            </a:r>
          </a:p>
        </p:txBody>
      </p:sp>
      <p:sp>
        <p:nvSpPr>
          <p:cNvPr id="4" name="Slide Number Placeholder 3"/>
          <p:cNvSpPr>
            <a:spLocks noGrp="1"/>
          </p:cNvSpPr>
          <p:nvPr>
            <p:ph type="sldNum" sz="quarter" idx="12"/>
          </p:nvPr>
        </p:nvSpPr>
        <p:spPr/>
        <p:txBody>
          <a:bodyPr/>
          <a:lstStyle/>
          <a:p>
            <a:fld id="{5ACD0CF0-90CC-9C41-A77B-2776398A8C8B}" type="slidenum">
              <a:rPr lang="en-US" smtClean="0"/>
              <a:pPr/>
              <a:t>41</a:t>
            </a:fld>
            <a:endParaRPr lang="en-US" dirty="0"/>
          </a:p>
        </p:txBody>
      </p:sp>
    </p:spTree>
    <p:extLst>
      <p:ext uri="{BB962C8B-B14F-4D97-AF65-F5344CB8AC3E}">
        <p14:creationId xmlns:p14="http://schemas.microsoft.com/office/powerpoint/2010/main" val="20858200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kNN</a:t>
            </a:r>
            <a:r>
              <a:rPr lang="en-US" dirty="0"/>
              <a:t> Exercise</a:t>
            </a:r>
          </a:p>
        </p:txBody>
      </p:sp>
      <p:sp>
        <p:nvSpPr>
          <p:cNvPr id="4" name="Slide Number Placeholder 3"/>
          <p:cNvSpPr>
            <a:spLocks noGrp="1"/>
          </p:cNvSpPr>
          <p:nvPr>
            <p:ph type="sldNum" sz="quarter" idx="12"/>
          </p:nvPr>
        </p:nvSpPr>
        <p:spPr/>
        <p:txBody>
          <a:bodyPr/>
          <a:lstStyle/>
          <a:p>
            <a:fld id="{5ACD0CF0-90CC-9C41-A77B-2776398A8C8B}" type="slidenum">
              <a:rPr lang="en-US" smtClean="0"/>
              <a:pPr/>
              <a:t>42</a:t>
            </a:fld>
            <a:endParaRPr lang="en-US" dirty="0"/>
          </a:p>
        </p:txBody>
      </p:sp>
    </p:spTree>
    <p:extLst>
      <p:ext uri="{BB962C8B-B14F-4D97-AF65-F5344CB8AC3E}">
        <p14:creationId xmlns:p14="http://schemas.microsoft.com/office/powerpoint/2010/main" val="12201684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2C5456-71E1-D041-AACD-F6BD4E78D2AE}"/>
              </a:ext>
            </a:extLst>
          </p:cNvPr>
          <p:cNvSpPr>
            <a:spLocks noGrp="1"/>
          </p:cNvSpPr>
          <p:nvPr>
            <p:ph idx="1"/>
          </p:nvPr>
        </p:nvSpPr>
        <p:spPr/>
        <p:txBody>
          <a:bodyPr anchor="ctr">
            <a:normAutofit/>
          </a:bodyPr>
          <a:lstStyle/>
          <a:p>
            <a:pPr marL="0" indent="0" algn="ctr">
              <a:buNone/>
            </a:pPr>
            <a:r>
              <a:rPr lang="en-US" sz="6000" dirty="0"/>
              <a:t>Naïve Bayes</a:t>
            </a:r>
          </a:p>
        </p:txBody>
      </p:sp>
      <p:sp>
        <p:nvSpPr>
          <p:cNvPr id="4" name="Slide Number Placeholder 3">
            <a:extLst>
              <a:ext uri="{FF2B5EF4-FFF2-40B4-BE49-F238E27FC236}">
                <a16:creationId xmlns:a16="http://schemas.microsoft.com/office/drawing/2014/main" id="{7CCADC4E-C173-6548-ABE4-A56E42C22BF5}"/>
              </a:ext>
            </a:extLst>
          </p:cNvPr>
          <p:cNvSpPr>
            <a:spLocks noGrp="1"/>
          </p:cNvSpPr>
          <p:nvPr>
            <p:ph type="sldNum" sz="quarter" idx="12"/>
          </p:nvPr>
        </p:nvSpPr>
        <p:spPr/>
        <p:txBody>
          <a:bodyPr/>
          <a:lstStyle/>
          <a:p>
            <a:fld id="{5ACD0CF0-90CC-9C41-A77B-2776398A8C8B}" type="slidenum">
              <a:rPr lang="en-US" smtClean="0"/>
              <a:pPr/>
              <a:t>43</a:t>
            </a:fld>
            <a:endParaRPr lang="en-US" dirty="0"/>
          </a:p>
        </p:txBody>
      </p:sp>
    </p:spTree>
    <p:extLst>
      <p:ext uri="{BB962C8B-B14F-4D97-AF65-F5344CB8AC3E}">
        <p14:creationId xmlns:p14="http://schemas.microsoft.com/office/powerpoint/2010/main" val="41044545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8760D-4DC2-BD44-85D6-BEE23E4F2233}"/>
              </a:ext>
            </a:extLst>
          </p:cNvPr>
          <p:cNvSpPr>
            <a:spLocks noGrp="1"/>
          </p:cNvSpPr>
          <p:nvPr>
            <p:ph type="title"/>
          </p:nvPr>
        </p:nvSpPr>
        <p:spPr/>
        <p:txBody>
          <a:bodyPr/>
          <a:lstStyle/>
          <a:p>
            <a:r>
              <a:rPr lang="en-US" dirty="0"/>
              <a:t>Naïve Bayes</a:t>
            </a:r>
          </a:p>
        </p:txBody>
      </p:sp>
      <p:sp>
        <p:nvSpPr>
          <p:cNvPr id="3" name="Content Placeholder 2">
            <a:extLst>
              <a:ext uri="{FF2B5EF4-FFF2-40B4-BE49-F238E27FC236}">
                <a16:creationId xmlns:a16="http://schemas.microsoft.com/office/drawing/2014/main" id="{697FEE4F-0819-A84E-A619-02825B19DDE4}"/>
              </a:ext>
            </a:extLst>
          </p:cNvPr>
          <p:cNvSpPr>
            <a:spLocks noGrp="1"/>
          </p:cNvSpPr>
          <p:nvPr>
            <p:ph idx="1"/>
          </p:nvPr>
        </p:nvSpPr>
        <p:spPr>
          <a:xfrm>
            <a:off x="80554" y="1066867"/>
            <a:ext cx="10515600" cy="4977093"/>
          </a:xfrm>
        </p:spPr>
        <p:txBody>
          <a:bodyPr>
            <a:noAutofit/>
          </a:bodyPr>
          <a:lstStyle/>
          <a:p>
            <a:pPr lvl="1"/>
            <a:r>
              <a:rPr lang="en-US" sz="2400" dirty="0"/>
              <a:t>Naive Bayes is a simple classification technique </a:t>
            </a:r>
            <a:r>
              <a:rPr lang="en-US" dirty="0"/>
              <a:t>that relies on conditional probability, and predicts the most probable class given a set of inputs</a:t>
            </a:r>
          </a:p>
          <a:p>
            <a:pPr lvl="1"/>
            <a:r>
              <a:rPr lang="en-US" dirty="0"/>
              <a:t>It is often used as a baseline for more complex models</a:t>
            </a:r>
          </a:p>
        </p:txBody>
      </p:sp>
      <p:sp>
        <p:nvSpPr>
          <p:cNvPr id="4" name="Slide Number Placeholder 3">
            <a:extLst>
              <a:ext uri="{FF2B5EF4-FFF2-40B4-BE49-F238E27FC236}">
                <a16:creationId xmlns:a16="http://schemas.microsoft.com/office/drawing/2014/main" id="{834AD998-F4ED-7746-A8A5-69066117FC2B}"/>
              </a:ext>
            </a:extLst>
          </p:cNvPr>
          <p:cNvSpPr>
            <a:spLocks noGrp="1"/>
          </p:cNvSpPr>
          <p:nvPr>
            <p:ph type="sldNum" sz="quarter" idx="12"/>
          </p:nvPr>
        </p:nvSpPr>
        <p:spPr/>
        <p:txBody>
          <a:bodyPr/>
          <a:lstStyle/>
          <a:p>
            <a:fld id="{5ACD0CF0-90CC-9C41-A77B-2776398A8C8B}" type="slidenum">
              <a:rPr lang="en-US" smtClean="0"/>
              <a:pPr/>
              <a:t>44</a:t>
            </a:fld>
            <a:endParaRPr lang="en-US" dirty="0"/>
          </a:p>
        </p:txBody>
      </p:sp>
    </p:spTree>
    <p:extLst>
      <p:ext uri="{BB962C8B-B14F-4D97-AF65-F5344CB8AC3E}">
        <p14:creationId xmlns:p14="http://schemas.microsoft.com/office/powerpoint/2010/main" val="31665928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8760D-4DC2-BD44-85D6-BEE23E4F2233}"/>
              </a:ext>
            </a:extLst>
          </p:cNvPr>
          <p:cNvSpPr>
            <a:spLocks noGrp="1"/>
          </p:cNvSpPr>
          <p:nvPr>
            <p:ph type="title"/>
          </p:nvPr>
        </p:nvSpPr>
        <p:spPr/>
        <p:txBody>
          <a:bodyPr/>
          <a:lstStyle/>
          <a:p>
            <a:r>
              <a:rPr lang="en-US" dirty="0"/>
              <a:t>A new method: Naïve Bayes</a:t>
            </a:r>
          </a:p>
        </p:txBody>
      </p:sp>
      <p:sp>
        <p:nvSpPr>
          <p:cNvPr id="3" name="Content Placeholder 2">
            <a:extLst>
              <a:ext uri="{FF2B5EF4-FFF2-40B4-BE49-F238E27FC236}">
                <a16:creationId xmlns:a16="http://schemas.microsoft.com/office/drawing/2014/main" id="{697FEE4F-0819-A84E-A619-02825B19DDE4}"/>
              </a:ext>
            </a:extLst>
          </p:cNvPr>
          <p:cNvSpPr>
            <a:spLocks noGrp="1"/>
          </p:cNvSpPr>
          <p:nvPr>
            <p:ph idx="1"/>
          </p:nvPr>
        </p:nvSpPr>
        <p:spPr>
          <a:xfrm>
            <a:off x="80554" y="1066867"/>
            <a:ext cx="10515600" cy="4977093"/>
          </a:xfrm>
        </p:spPr>
        <p:txBody>
          <a:bodyPr>
            <a:noAutofit/>
          </a:bodyPr>
          <a:lstStyle/>
          <a:p>
            <a:r>
              <a:rPr lang="en-US" sz="2400" dirty="0"/>
              <a:t>Naive Bayes is a simple technique for predicting the most probable class/label given a set of features/inputs</a:t>
            </a:r>
          </a:p>
          <a:p>
            <a:pPr lvl="1"/>
            <a:r>
              <a:rPr lang="en-US" dirty="0"/>
              <a:t>It is often used as a baseline for more complex models</a:t>
            </a:r>
          </a:p>
        </p:txBody>
      </p:sp>
      <p:sp>
        <p:nvSpPr>
          <p:cNvPr id="4" name="Slide Number Placeholder 3">
            <a:extLst>
              <a:ext uri="{FF2B5EF4-FFF2-40B4-BE49-F238E27FC236}">
                <a16:creationId xmlns:a16="http://schemas.microsoft.com/office/drawing/2014/main" id="{834AD998-F4ED-7746-A8A5-69066117FC2B}"/>
              </a:ext>
            </a:extLst>
          </p:cNvPr>
          <p:cNvSpPr>
            <a:spLocks noGrp="1"/>
          </p:cNvSpPr>
          <p:nvPr>
            <p:ph type="sldNum" sz="quarter" idx="12"/>
          </p:nvPr>
        </p:nvSpPr>
        <p:spPr/>
        <p:txBody>
          <a:bodyPr/>
          <a:lstStyle/>
          <a:p>
            <a:fld id="{5ACD0CF0-90CC-9C41-A77B-2776398A8C8B}" type="slidenum">
              <a:rPr lang="en-US" smtClean="0"/>
              <a:pPr/>
              <a:t>45</a:t>
            </a:fld>
            <a:endParaRPr lang="en-US" dirty="0"/>
          </a:p>
        </p:txBody>
      </p:sp>
      <p:pic>
        <p:nvPicPr>
          <p:cNvPr id="5" name="Content Placeholder 4">
            <a:extLst>
              <a:ext uri="{FF2B5EF4-FFF2-40B4-BE49-F238E27FC236}">
                <a16:creationId xmlns:a16="http://schemas.microsoft.com/office/drawing/2014/main" id="{BE863194-EDAB-374E-B094-3CF819FA1B0F}"/>
              </a:ext>
            </a:extLst>
          </p:cNvPr>
          <p:cNvPicPr>
            <a:picLocks noChangeAspect="1"/>
          </p:cNvPicPr>
          <p:nvPr/>
        </p:nvPicPr>
        <p:blipFill>
          <a:blip r:embed="rId2"/>
          <a:stretch>
            <a:fillRect/>
          </a:stretch>
        </p:blipFill>
        <p:spPr>
          <a:xfrm>
            <a:off x="712164" y="2590476"/>
            <a:ext cx="10515600" cy="719914"/>
          </a:xfrm>
          <a:prstGeom prst="rect">
            <a:avLst/>
          </a:prstGeom>
          <a:ln>
            <a:solidFill>
              <a:schemeClr val="accent1"/>
            </a:solidFill>
          </a:ln>
        </p:spPr>
      </p:pic>
      <p:pic>
        <p:nvPicPr>
          <p:cNvPr id="6" name="Picture 5">
            <a:extLst>
              <a:ext uri="{FF2B5EF4-FFF2-40B4-BE49-F238E27FC236}">
                <a16:creationId xmlns:a16="http://schemas.microsoft.com/office/drawing/2014/main" id="{62382413-77C4-1B4F-A2A1-6A47E7D8FBEE}"/>
              </a:ext>
            </a:extLst>
          </p:cNvPr>
          <p:cNvPicPr>
            <a:picLocks noChangeAspect="1"/>
          </p:cNvPicPr>
          <p:nvPr/>
        </p:nvPicPr>
        <p:blipFill>
          <a:blip r:embed="rId3"/>
          <a:stretch>
            <a:fillRect/>
          </a:stretch>
        </p:blipFill>
        <p:spPr>
          <a:xfrm>
            <a:off x="5755291" y="3310390"/>
            <a:ext cx="3645259" cy="909150"/>
          </a:xfrm>
          <a:prstGeom prst="rect">
            <a:avLst/>
          </a:prstGeom>
          <a:ln>
            <a:solidFill>
              <a:schemeClr val="accent1"/>
            </a:solidFill>
          </a:ln>
        </p:spPr>
      </p:pic>
      <p:sp>
        <p:nvSpPr>
          <p:cNvPr id="7" name="Title 1">
            <a:extLst>
              <a:ext uri="{FF2B5EF4-FFF2-40B4-BE49-F238E27FC236}">
                <a16:creationId xmlns:a16="http://schemas.microsoft.com/office/drawing/2014/main" id="{E3B1F1C8-85D6-4840-88C6-E9C0314003A5}"/>
              </a:ext>
            </a:extLst>
          </p:cNvPr>
          <p:cNvSpPr txBox="1">
            <a:spLocks/>
          </p:cNvSpPr>
          <p:nvPr/>
        </p:nvSpPr>
        <p:spPr>
          <a:xfrm>
            <a:off x="712164" y="4536352"/>
            <a:ext cx="10515600" cy="7315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accent1"/>
                </a:solidFill>
                <a:latin typeface="+mj-lt"/>
                <a:ea typeface="+mj-ea"/>
                <a:cs typeface="+mj-cs"/>
              </a:defRPr>
            </a:lvl1pPr>
          </a:lstStyle>
          <a:p>
            <a:r>
              <a:rPr lang="en-US" dirty="0"/>
              <a:t>How can we unpack this?</a:t>
            </a:r>
          </a:p>
        </p:txBody>
      </p:sp>
    </p:spTree>
    <p:extLst>
      <p:ext uri="{BB962C8B-B14F-4D97-AF65-F5344CB8AC3E}">
        <p14:creationId xmlns:p14="http://schemas.microsoft.com/office/powerpoint/2010/main" val="2757524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Naïve Bayes Classifiers</a:t>
            </a:r>
          </a:p>
        </p:txBody>
      </p:sp>
      <p:sp>
        <p:nvSpPr>
          <p:cNvPr id="3" name="Content Placeholder 2"/>
          <p:cNvSpPr>
            <a:spLocks noGrp="1"/>
          </p:cNvSpPr>
          <p:nvPr>
            <p:ph idx="1"/>
          </p:nvPr>
        </p:nvSpPr>
        <p:spPr/>
        <p:txBody>
          <a:bodyPr>
            <a:normAutofit/>
          </a:bodyPr>
          <a:lstStyle/>
          <a:p>
            <a:r>
              <a:rPr lang="en-US" sz="2400" dirty="0"/>
              <a:t>To be able to unpack the Naïve Bayes classifier definition, we need a good grasp on the following topics</a:t>
            </a:r>
          </a:p>
          <a:p>
            <a:pPr lvl="1"/>
            <a:r>
              <a:rPr lang="en-US" dirty="0"/>
              <a:t>Random variables</a:t>
            </a:r>
          </a:p>
          <a:p>
            <a:pPr lvl="1"/>
            <a:r>
              <a:rPr lang="en-US" dirty="0"/>
              <a:t>Distributions</a:t>
            </a:r>
          </a:p>
          <a:p>
            <a:pPr lvl="2"/>
            <a:r>
              <a:rPr lang="en-US" sz="2400" dirty="0"/>
              <a:t>Continuous </a:t>
            </a:r>
          </a:p>
          <a:p>
            <a:pPr lvl="2"/>
            <a:r>
              <a:rPr lang="en-US" sz="2400" dirty="0"/>
              <a:t>Discrete</a:t>
            </a:r>
          </a:p>
          <a:p>
            <a:pPr lvl="1"/>
            <a:r>
              <a:rPr lang="en-US" dirty="0"/>
              <a:t>Statistical Independence</a:t>
            </a:r>
          </a:p>
          <a:p>
            <a:pPr lvl="1"/>
            <a:r>
              <a:rPr lang="en-US" dirty="0"/>
              <a:t>Probability</a:t>
            </a:r>
          </a:p>
          <a:p>
            <a:pPr lvl="2"/>
            <a:r>
              <a:rPr lang="en-US" sz="2400" dirty="0"/>
              <a:t>Conditional Probability</a:t>
            </a:r>
          </a:p>
          <a:p>
            <a:pPr lvl="2"/>
            <a:r>
              <a:rPr lang="en-US" sz="2400" dirty="0"/>
              <a:t>Joint Probability</a:t>
            </a:r>
          </a:p>
          <a:p>
            <a:pPr lvl="2"/>
            <a:r>
              <a:rPr lang="en-US" sz="2400" dirty="0"/>
              <a:t>Marginal Probability</a:t>
            </a:r>
          </a:p>
        </p:txBody>
      </p:sp>
      <p:sp>
        <p:nvSpPr>
          <p:cNvPr id="4" name="Slide Number Placeholder 3"/>
          <p:cNvSpPr>
            <a:spLocks noGrp="1"/>
          </p:cNvSpPr>
          <p:nvPr>
            <p:ph type="sldNum" sz="quarter" idx="12"/>
          </p:nvPr>
        </p:nvSpPr>
        <p:spPr/>
        <p:txBody>
          <a:bodyPr/>
          <a:lstStyle/>
          <a:p>
            <a:fld id="{5ACD0CF0-90CC-9C41-A77B-2776398A8C8B}" type="slidenum">
              <a:rPr lang="en-US" smtClean="0"/>
              <a:pPr/>
              <a:t>46</a:t>
            </a:fld>
            <a:endParaRPr lang="en-US" dirty="0"/>
          </a:p>
        </p:txBody>
      </p:sp>
    </p:spTree>
    <p:extLst>
      <p:ext uri="{BB962C8B-B14F-4D97-AF65-F5344CB8AC3E}">
        <p14:creationId xmlns:p14="http://schemas.microsoft.com/office/powerpoint/2010/main" val="15297894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Variables</a:t>
            </a:r>
          </a:p>
        </p:txBody>
      </p:sp>
      <p:sp>
        <p:nvSpPr>
          <p:cNvPr id="3" name="Content Placeholder 2"/>
          <p:cNvSpPr>
            <a:spLocks noGrp="1"/>
          </p:cNvSpPr>
          <p:nvPr>
            <p:ph idx="1"/>
          </p:nvPr>
        </p:nvSpPr>
        <p:spPr/>
        <p:txBody>
          <a:bodyPr>
            <a:normAutofit/>
          </a:bodyPr>
          <a:lstStyle/>
          <a:p>
            <a:r>
              <a:rPr lang="en-US" sz="2400" dirty="0"/>
              <a:t>A random variable is a random number determined by chance, or more formally, drawn according to a probability distribution which specifies the probability that its value falls in any given interval.</a:t>
            </a:r>
          </a:p>
          <a:p>
            <a:r>
              <a:rPr lang="en-US" sz="2400" dirty="0"/>
              <a:t>Discrete Random Variable</a:t>
            </a:r>
          </a:p>
          <a:p>
            <a:pPr lvl="1"/>
            <a:r>
              <a:rPr lang="en-US" dirty="0"/>
              <a:t>Taking any of a specified finite or countable list of values, endowed with a </a:t>
            </a:r>
            <a:r>
              <a:rPr lang="en-US" dirty="0">
                <a:hlinkClick r:id="rId2" tooltip="Probability mass function"/>
              </a:rPr>
              <a:t>probability mass function</a:t>
            </a:r>
            <a:r>
              <a:rPr lang="en-US" dirty="0"/>
              <a:t> characteristic of the random variable's probability distribution</a:t>
            </a:r>
          </a:p>
          <a:p>
            <a:r>
              <a:rPr lang="en-US" sz="2400" dirty="0"/>
              <a:t>Continuous</a:t>
            </a:r>
          </a:p>
          <a:p>
            <a:pPr lvl="1"/>
            <a:r>
              <a:rPr lang="en-US" dirty="0"/>
              <a:t>Taking any numerical value in an interval or collection of intervals, via a </a:t>
            </a:r>
            <a:r>
              <a:rPr lang="en-US" dirty="0">
                <a:hlinkClick r:id="rId3" tooltip="Probability density function"/>
              </a:rPr>
              <a:t>probability density function</a:t>
            </a:r>
            <a:r>
              <a:rPr lang="en-US" dirty="0"/>
              <a:t> that is characteristic of the random variable's probability distribution; or a mixture of both types. </a:t>
            </a:r>
          </a:p>
        </p:txBody>
      </p:sp>
      <p:sp>
        <p:nvSpPr>
          <p:cNvPr id="4" name="Slide Number Placeholder 3"/>
          <p:cNvSpPr>
            <a:spLocks noGrp="1"/>
          </p:cNvSpPr>
          <p:nvPr>
            <p:ph type="sldNum" sz="quarter" idx="12"/>
          </p:nvPr>
        </p:nvSpPr>
        <p:spPr/>
        <p:txBody>
          <a:bodyPr/>
          <a:lstStyle/>
          <a:p>
            <a:fld id="{5ACD0CF0-90CC-9C41-A77B-2776398A8C8B}" type="slidenum">
              <a:rPr lang="en-US" smtClean="0"/>
              <a:pPr/>
              <a:t>47</a:t>
            </a:fld>
            <a:endParaRPr lang="en-US" dirty="0"/>
          </a:p>
        </p:txBody>
      </p:sp>
    </p:spTree>
    <p:extLst>
      <p:ext uri="{BB962C8B-B14F-4D97-AF65-F5344CB8AC3E}">
        <p14:creationId xmlns:p14="http://schemas.microsoft.com/office/powerpoint/2010/main" val="16354587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Variables</a:t>
            </a:r>
          </a:p>
        </p:txBody>
      </p:sp>
      <p:sp>
        <p:nvSpPr>
          <p:cNvPr id="3" name="Content Placeholder 2"/>
          <p:cNvSpPr>
            <a:spLocks noGrp="1"/>
          </p:cNvSpPr>
          <p:nvPr>
            <p:ph idx="1"/>
          </p:nvPr>
        </p:nvSpPr>
        <p:spPr/>
        <p:txBody>
          <a:bodyPr>
            <a:normAutofit fontScale="85000" lnSpcReduction="20000"/>
          </a:bodyPr>
          <a:lstStyle/>
          <a:p>
            <a:r>
              <a:rPr lang="en-US" dirty="0"/>
              <a:t>Why do we care about Random Variables?</a:t>
            </a:r>
          </a:p>
          <a:p>
            <a:r>
              <a:rPr lang="en-US" dirty="0"/>
              <a:t>Our goal is to predict the target/class</a:t>
            </a:r>
          </a:p>
          <a:p>
            <a:r>
              <a:rPr lang="en-US" dirty="0"/>
              <a:t>We are not given the true (presumably deterministic) function</a:t>
            </a:r>
          </a:p>
          <a:p>
            <a:r>
              <a:rPr lang="en-US" dirty="0"/>
              <a:t>We are only given observations</a:t>
            </a:r>
          </a:p>
          <a:p>
            <a:r>
              <a:rPr lang="en-US" dirty="0"/>
              <a:t>Uncertainty arises through:</a:t>
            </a:r>
          </a:p>
          <a:p>
            <a:pPr lvl="1"/>
            <a:r>
              <a:rPr lang="en-US" dirty="0"/>
              <a:t>Noisy measurements</a:t>
            </a:r>
          </a:p>
          <a:p>
            <a:pPr lvl="1"/>
            <a:r>
              <a:rPr lang="en-US" dirty="0"/>
              <a:t>Finite size of data sets</a:t>
            </a:r>
          </a:p>
          <a:p>
            <a:pPr lvl="1"/>
            <a:r>
              <a:rPr lang="en-US" dirty="0"/>
              <a:t>Ambiguity: The word “bank” can mean (1) a financial institution, (2) the side of a </a:t>
            </a:r>
            <a:r>
              <a:rPr lang="en-US" dirty="0" err="1"/>
              <a:t>river,or</a:t>
            </a:r>
            <a:r>
              <a:rPr lang="en-US" dirty="0"/>
              <a:t> (3) tilting an airplane. Which meaning was intended, based on the words that appear nearby?</a:t>
            </a:r>
          </a:p>
          <a:p>
            <a:r>
              <a:rPr lang="en-US" dirty="0"/>
              <a:t>Probability theory provides a consistent framework for the quantification and manipulation of uncertainty</a:t>
            </a:r>
          </a:p>
          <a:p>
            <a:r>
              <a:rPr lang="en-US" dirty="0"/>
              <a:t>Allows us to make optimal predictions given all the information available to us, even though that information may be incomplete or ambiguous</a:t>
            </a:r>
          </a:p>
          <a:p>
            <a:endParaRPr lang="en-US" dirty="0"/>
          </a:p>
          <a:p>
            <a:endParaRPr lang="en-US"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48</a:t>
            </a:fld>
            <a:endParaRPr lang="en-US" dirty="0"/>
          </a:p>
        </p:txBody>
      </p:sp>
    </p:spTree>
    <p:extLst>
      <p:ext uri="{BB962C8B-B14F-4D97-AF65-F5344CB8AC3E}">
        <p14:creationId xmlns:p14="http://schemas.microsoft.com/office/powerpoint/2010/main" val="1600608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a:t>
            </a:r>
          </a:p>
        </p:txBody>
      </p:sp>
      <p:sp>
        <p:nvSpPr>
          <p:cNvPr id="3" name="Content Placeholder 2"/>
          <p:cNvSpPr>
            <a:spLocks noGrp="1"/>
          </p:cNvSpPr>
          <p:nvPr>
            <p:ph idx="1"/>
          </p:nvPr>
        </p:nvSpPr>
        <p:spPr>
          <a:xfrm>
            <a:off x="80554" y="1066868"/>
            <a:ext cx="10374086" cy="4351338"/>
          </a:xfrm>
        </p:spPr>
        <p:txBody>
          <a:bodyPr>
            <a:normAutofit/>
          </a:bodyPr>
          <a:lstStyle/>
          <a:p>
            <a:r>
              <a:rPr lang="en-US" sz="2400" dirty="0"/>
              <a:t>Probabilities assign numbers to possibilities</a:t>
            </a:r>
          </a:p>
          <a:p>
            <a:r>
              <a:rPr lang="en-US" sz="2400" dirty="0"/>
              <a:t>A probability needs to satisfy three properties (Kolmogorov, 1956):</a:t>
            </a:r>
          </a:p>
          <a:p>
            <a:pPr lvl="1"/>
            <a:r>
              <a:rPr lang="en-US" dirty="0"/>
              <a:t>A probability must be nonnegative</a:t>
            </a:r>
          </a:p>
          <a:p>
            <a:pPr lvl="1"/>
            <a:r>
              <a:rPr lang="en-US" dirty="0"/>
              <a:t>The sum of the probabilities across all events in the entire sample space must be 1</a:t>
            </a:r>
          </a:p>
          <a:p>
            <a:pPr lvl="1"/>
            <a:r>
              <a:rPr lang="en-US" dirty="0"/>
              <a:t>For any two mutually exclusive events, the probability that one or the other occurs is the sum of their individual probabilities</a:t>
            </a:r>
          </a:p>
          <a:p>
            <a:pPr lvl="2"/>
            <a:r>
              <a:rPr lang="en-US" dirty="0"/>
              <a:t>For example, the probability that a fair six-sided die comes up 3 OR 4 is 1/6 + 1/6 = 2/6.</a:t>
            </a:r>
          </a:p>
        </p:txBody>
      </p:sp>
      <p:sp>
        <p:nvSpPr>
          <p:cNvPr id="4" name="Slide Number Placeholder 3"/>
          <p:cNvSpPr>
            <a:spLocks noGrp="1"/>
          </p:cNvSpPr>
          <p:nvPr>
            <p:ph type="sldNum" sz="quarter" idx="12"/>
          </p:nvPr>
        </p:nvSpPr>
        <p:spPr/>
        <p:txBody>
          <a:bodyPr/>
          <a:lstStyle/>
          <a:p>
            <a:fld id="{5ACD0CF0-90CC-9C41-A77B-2776398A8C8B}" type="slidenum">
              <a:rPr lang="en-US" smtClean="0"/>
              <a:pPr/>
              <a:t>49</a:t>
            </a:fld>
            <a:endParaRPr lang="en-US" dirty="0"/>
          </a:p>
        </p:txBody>
      </p:sp>
    </p:spTree>
    <p:extLst>
      <p:ext uri="{BB962C8B-B14F-4D97-AF65-F5344CB8AC3E}">
        <p14:creationId xmlns:p14="http://schemas.microsoft.com/office/powerpoint/2010/main" val="1371896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E03AF-C8CF-7E4C-B529-B0A671E0E36F}"/>
              </a:ext>
            </a:extLst>
          </p:cNvPr>
          <p:cNvSpPr>
            <a:spLocks noGrp="1"/>
          </p:cNvSpPr>
          <p:nvPr>
            <p:ph type="title"/>
          </p:nvPr>
        </p:nvSpPr>
        <p:spPr/>
        <p:txBody>
          <a:bodyPr/>
          <a:lstStyle/>
          <a:p>
            <a:r>
              <a:rPr lang="en-US" dirty="0"/>
              <a:t>Classification</a:t>
            </a:r>
          </a:p>
        </p:txBody>
      </p:sp>
      <p:sp>
        <p:nvSpPr>
          <p:cNvPr id="3" name="Content Placeholder 2">
            <a:extLst>
              <a:ext uri="{FF2B5EF4-FFF2-40B4-BE49-F238E27FC236}">
                <a16:creationId xmlns:a16="http://schemas.microsoft.com/office/drawing/2014/main" id="{D0F748EB-D875-4744-9764-3F69A770054B}"/>
              </a:ext>
            </a:extLst>
          </p:cNvPr>
          <p:cNvSpPr>
            <a:spLocks noGrp="1"/>
          </p:cNvSpPr>
          <p:nvPr>
            <p:ph idx="1"/>
          </p:nvPr>
        </p:nvSpPr>
        <p:spPr/>
        <p:txBody>
          <a:bodyPr>
            <a:normAutofit/>
          </a:bodyPr>
          <a:lstStyle/>
          <a:p>
            <a:r>
              <a:rPr lang="en-US" sz="2400" dirty="0"/>
              <a:t>A few classification examples:</a:t>
            </a:r>
          </a:p>
          <a:p>
            <a:pPr marL="914400" lvl="1" indent="-457200">
              <a:buFont typeface="+mj-lt"/>
              <a:buAutoNum type="arabicPeriod"/>
            </a:pPr>
            <a:r>
              <a:rPr lang="en-US" sz="2000" dirty="0"/>
              <a:t>A Person arrives at the emergency room with a set of symptoms that could possibly be attributed to one of three medical conditions. Which of the three conditions does the individual have?</a:t>
            </a:r>
          </a:p>
          <a:p>
            <a:pPr marL="914400" lvl="1" indent="-457200">
              <a:buFont typeface="+mj-lt"/>
              <a:buAutoNum type="arabicPeriod"/>
            </a:pPr>
            <a:r>
              <a:rPr lang="en-US" sz="2000" dirty="0"/>
              <a:t>An online banking service must be able to determine whether or not a transaction being performed on the site is fraudulent, on the basis of the user’s IP address, past transaction history, and so forth.</a:t>
            </a:r>
          </a:p>
          <a:p>
            <a:pPr marL="914400" lvl="1" indent="-457200">
              <a:buFont typeface="+mj-lt"/>
              <a:buAutoNum type="arabicPeriod"/>
            </a:pPr>
            <a:r>
              <a:rPr lang="en-US" sz="2000" dirty="0"/>
              <a:t>On the basis of DN sequence data for a number of patients with and without a given disease, a biologist would like to figure out which DNA mutations are disease-causing and which are not.</a:t>
            </a:r>
          </a:p>
        </p:txBody>
      </p:sp>
      <p:sp>
        <p:nvSpPr>
          <p:cNvPr id="4" name="Slide Number Placeholder 3">
            <a:extLst>
              <a:ext uri="{FF2B5EF4-FFF2-40B4-BE49-F238E27FC236}">
                <a16:creationId xmlns:a16="http://schemas.microsoft.com/office/drawing/2014/main" id="{9EA98E91-EBDC-6543-82FF-CB0E2AFCBD8C}"/>
              </a:ext>
            </a:extLst>
          </p:cNvPr>
          <p:cNvSpPr>
            <a:spLocks noGrp="1"/>
          </p:cNvSpPr>
          <p:nvPr>
            <p:ph type="sldNum" sz="quarter" idx="12"/>
          </p:nvPr>
        </p:nvSpPr>
        <p:spPr/>
        <p:txBody>
          <a:bodyPr/>
          <a:lstStyle/>
          <a:p>
            <a:fld id="{5ACD0CF0-90CC-9C41-A77B-2776398A8C8B}" type="slidenum">
              <a:rPr lang="en-US" smtClean="0"/>
              <a:pPr/>
              <a:t>5</a:t>
            </a:fld>
            <a:endParaRPr lang="en-US" dirty="0"/>
          </a:p>
        </p:txBody>
      </p:sp>
    </p:spTree>
    <p:extLst>
      <p:ext uri="{BB962C8B-B14F-4D97-AF65-F5344CB8AC3E}">
        <p14:creationId xmlns:p14="http://schemas.microsoft.com/office/powerpoint/2010/main" val="26266408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 Distributions</a:t>
            </a:r>
          </a:p>
        </p:txBody>
      </p:sp>
      <p:sp>
        <p:nvSpPr>
          <p:cNvPr id="3" name="Content Placeholder 2"/>
          <p:cNvSpPr>
            <a:spLocks noGrp="1"/>
          </p:cNvSpPr>
          <p:nvPr>
            <p:ph idx="1"/>
          </p:nvPr>
        </p:nvSpPr>
        <p:spPr/>
        <p:txBody>
          <a:bodyPr>
            <a:normAutofit/>
          </a:bodyPr>
          <a:lstStyle/>
          <a:p>
            <a:r>
              <a:rPr lang="en-US" sz="2400" dirty="0"/>
              <a:t>A probability distribution is simply a list of all possible events and their corresponding probabilities</a:t>
            </a:r>
          </a:p>
          <a:p>
            <a:r>
              <a:rPr lang="en-US" sz="2400" dirty="0"/>
              <a:t>There are two kinds of probability distributions</a:t>
            </a:r>
          </a:p>
          <a:p>
            <a:pPr lvl="1"/>
            <a:r>
              <a:rPr lang="en-US" dirty="0"/>
              <a:t>Discrete Distribution:</a:t>
            </a:r>
          </a:p>
          <a:p>
            <a:pPr lvl="2"/>
            <a:r>
              <a:rPr lang="en-US" dirty="0"/>
              <a:t>Probability of heads or tails</a:t>
            </a:r>
          </a:p>
          <a:p>
            <a:pPr lvl="1"/>
            <a:r>
              <a:rPr lang="en-US" dirty="0"/>
              <a:t>Continuous Distribution:</a:t>
            </a:r>
          </a:p>
          <a:p>
            <a:pPr lvl="2"/>
            <a:r>
              <a:rPr lang="en-US" dirty="0"/>
              <a:t>Probabilities of people’s heights</a:t>
            </a:r>
          </a:p>
        </p:txBody>
      </p:sp>
      <p:sp>
        <p:nvSpPr>
          <p:cNvPr id="4" name="Slide Number Placeholder 3"/>
          <p:cNvSpPr>
            <a:spLocks noGrp="1"/>
          </p:cNvSpPr>
          <p:nvPr>
            <p:ph type="sldNum" sz="quarter" idx="12"/>
          </p:nvPr>
        </p:nvSpPr>
        <p:spPr/>
        <p:txBody>
          <a:bodyPr/>
          <a:lstStyle/>
          <a:p>
            <a:fld id="{5ACD0CF0-90CC-9C41-A77B-2776398A8C8B}" type="slidenum">
              <a:rPr lang="en-US" smtClean="0"/>
              <a:pPr/>
              <a:t>50</a:t>
            </a:fld>
            <a:endParaRPr lang="en-US" dirty="0"/>
          </a:p>
        </p:txBody>
      </p:sp>
    </p:spTree>
    <p:extLst>
      <p:ext uri="{BB962C8B-B14F-4D97-AF65-F5344CB8AC3E}">
        <p14:creationId xmlns:p14="http://schemas.microsoft.com/office/powerpoint/2010/main" val="12724203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Discrete Probability Distribution</a:t>
            </a:r>
          </a:p>
        </p:txBody>
      </p:sp>
      <p:sp>
        <p:nvSpPr>
          <p:cNvPr id="3" name="Content Placeholder 2"/>
          <p:cNvSpPr>
            <a:spLocks noGrp="1"/>
          </p:cNvSpPr>
          <p:nvPr>
            <p:ph idx="1"/>
          </p:nvPr>
        </p:nvSpPr>
        <p:spPr/>
        <p:txBody>
          <a:bodyPr>
            <a:normAutofit/>
          </a:bodyPr>
          <a:lstStyle/>
          <a:p>
            <a:r>
              <a:rPr lang="en-US" sz="2400" dirty="0"/>
              <a:t>When the sample space consists of discrete outcomes (e.g., heads or tails), the probability distribution is a list of probabilities of the outcomes</a:t>
            </a:r>
          </a:p>
          <a:p>
            <a:r>
              <a:rPr lang="en-US" sz="2400" dirty="0"/>
              <a:t>The probability of a discrete outcome is called a </a:t>
            </a:r>
            <a:r>
              <a:rPr lang="en-US" sz="2400" b="1" dirty="0"/>
              <a:t>probability mass</a:t>
            </a:r>
          </a:p>
          <a:p>
            <a:r>
              <a:rPr lang="en-US" sz="2400" dirty="0"/>
              <a:t>The sum of the probability masses across the sample space must be 1</a:t>
            </a:r>
          </a:p>
          <a:p>
            <a:endParaRPr lang="en-US" sz="24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51</a:t>
            </a:fld>
            <a:endParaRPr lang="en-US" dirty="0"/>
          </a:p>
        </p:txBody>
      </p:sp>
    </p:spTree>
    <p:extLst>
      <p:ext uri="{BB962C8B-B14F-4D97-AF65-F5344CB8AC3E}">
        <p14:creationId xmlns:p14="http://schemas.microsoft.com/office/powerpoint/2010/main" val="15668360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Discrete Probability Example</a:t>
            </a:r>
          </a:p>
        </p:txBody>
      </p:sp>
      <p:sp>
        <p:nvSpPr>
          <p:cNvPr id="3" name="Content Placeholder 2"/>
          <p:cNvSpPr>
            <a:spLocks noGrp="1"/>
          </p:cNvSpPr>
          <p:nvPr>
            <p:ph idx="1"/>
          </p:nvPr>
        </p:nvSpPr>
        <p:spPr/>
        <p:txBody>
          <a:bodyPr>
            <a:normAutofit/>
          </a:bodyPr>
          <a:lstStyle/>
          <a:p>
            <a:r>
              <a:rPr lang="en-US" sz="2400" dirty="0"/>
              <a:t>Example</a:t>
            </a:r>
          </a:p>
          <a:p>
            <a:pPr lvl="1"/>
            <a:r>
              <a:rPr lang="en-US" dirty="0"/>
              <a:t>Consider the simple experiment of tossing a coin three times. Let X = number of times the coin comes up heads. The 8 possible elementary events and the corresponding values for X are:</a:t>
            </a:r>
          </a:p>
          <a:p>
            <a:pPr lvl="1"/>
            <a:endParaRPr lang="en-US"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52</a:t>
            </a:fld>
            <a:endParaRPr lang="en-US" dirty="0"/>
          </a:p>
        </p:txBody>
      </p:sp>
      <p:graphicFrame>
        <p:nvGraphicFramePr>
          <p:cNvPr id="5" name="Table 4">
            <a:extLst>
              <a:ext uri="{FF2B5EF4-FFF2-40B4-BE49-F238E27FC236}">
                <a16:creationId xmlns:a16="http://schemas.microsoft.com/office/drawing/2014/main" id="{D6BFE416-66BE-9D4C-89C8-B2E68CDFA0D9}"/>
              </a:ext>
            </a:extLst>
          </p:cNvPr>
          <p:cNvGraphicFramePr>
            <a:graphicFrameLocks noGrp="1"/>
          </p:cNvGraphicFramePr>
          <p:nvPr>
            <p:extLst>
              <p:ext uri="{D42A27DB-BD31-4B8C-83A1-F6EECF244321}">
                <p14:modId xmlns:p14="http://schemas.microsoft.com/office/powerpoint/2010/main" val="2067725975"/>
              </p:ext>
            </p:extLst>
          </p:nvPr>
        </p:nvGraphicFramePr>
        <p:xfrm>
          <a:off x="2009698" y="2804676"/>
          <a:ext cx="8128000" cy="33375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82151896"/>
                    </a:ext>
                  </a:extLst>
                </a:gridCol>
                <a:gridCol w="4064000">
                  <a:extLst>
                    <a:ext uri="{9D8B030D-6E8A-4147-A177-3AD203B41FA5}">
                      <a16:colId xmlns:a16="http://schemas.microsoft.com/office/drawing/2014/main" val="209048864"/>
                    </a:ext>
                  </a:extLst>
                </a:gridCol>
              </a:tblGrid>
              <a:tr h="370840">
                <a:tc>
                  <a:txBody>
                    <a:bodyPr/>
                    <a:lstStyle/>
                    <a:p>
                      <a:r>
                        <a:rPr lang="en-US" dirty="0"/>
                        <a:t>Elementary Event</a:t>
                      </a:r>
                    </a:p>
                  </a:txBody>
                  <a:tcPr/>
                </a:tc>
                <a:tc>
                  <a:txBody>
                    <a:bodyPr/>
                    <a:lstStyle/>
                    <a:p>
                      <a:r>
                        <a:rPr lang="en-US" dirty="0"/>
                        <a:t>Count of Heads (X)</a:t>
                      </a:r>
                    </a:p>
                  </a:txBody>
                  <a:tcPr/>
                </a:tc>
                <a:extLst>
                  <a:ext uri="{0D108BD9-81ED-4DB2-BD59-A6C34878D82A}">
                    <a16:rowId xmlns:a16="http://schemas.microsoft.com/office/drawing/2014/main" val="3042864318"/>
                  </a:ext>
                </a:extLst>
              </a:tr>
              <a:tr h="370840">
                <a:tc>
                  <a:txBody>
                    <a:bodyPr/>
                    <a:lstStyle/>
                    <a:p>
                      <a:r>
                        <a:rPr lang="en-US" dirty="0"/>
                        <a:t>TTT</a:t>
                      </a:r>
                    </a:p>
                  </a:txBody>
                  <a:tcPr/>
                </a:tc>
                <a:tc>
                  <a:txBody>
                    <a:bodyPr/>
                    <a:lstStyle/>
                    <a:p>
                      <a:r>
                        <a:rPr lang="en-US" dirty="0"/>
                        <a:t>0</a:t>
                      </a:r>
                    </a:p>
                  </a:txBody>
                  <a:tcPr/>
                </a:tc>
                <a:extLst>
                  <a:ext uri="{0D108BD9-81ED-4DB2-BD59-A6C34878D82A}">
                    <a16:rowId xmlns:a16="http://schemas.microsoft.com/office/drawing/2014/main" val="2670859618"/>
                  </a:ext>
                </a:extLst>
              </a:tr>
              <a:tr h="370840">
                <a:tc>
                  <a:txBody>
                    <a:bodyPr/>
                    <a:lstStyle/>
                    <a:p>
                      <a:r>
                        <a:rPr lang="en-US" dirty="0"/>
                        <a:t>TTH</a:t>
                      </a:r>
                    </a:p>
                  </a:txBody>
                  <a:tcPr/>
                </a:tc>
                <a:tc>
                  <a:txBody>
                    <a:bodyPr/>
                    <a:lstStyle/>
                    <a:p>
                      <a:r>
                        <a:rPr lang="en-US" dirty="0"/>
                        <a:t>1</a:t>
                      </a:r>
                    </a:p>
                  </a:txBody>
                  <a:tcPr/>
                </a:tc>
                <a:extLst>
                  <a:ext uri="{0D108BD9-81ED-4DB2-BD59-A6C34878D82A}">
                    <a16:rowId xmlns:a16="http://schemas.microsoft.com/office/drawing/2014/main" val="1196840985"/>
                  </a:ext>
                </a:extLst>
              </a:tr>
              <a:tr h="370840">
                <a:tc>
                  <a:txBody>
                    <a:bodyPr/>
                    <a:lstStyle/>
                    <a:p>
                      <a:r>
                        <a:rPr lang="en-US" dirty="0"/>
                        <a:t>THT</a:t>
                      </a:r>
                    </a:p>
                  </a:txBody>
                  <a:tcPr/>
                </a:tc>
                <a:tc>
                  <a:txBody>
                    <a:bodyPr/>
                    <a:lstStyle/>
                    <a:p>
                      <a:r>
                        <a:rPr lang="en-US" dirty="0"/>
                        <a:t>1</a:t>
                      </a:r>
                    </a:p>
                  </a:txBody>
                  <a:tcPr/>
                </a:tc>
                <a:extLst>
                  <a:ext uri="{0D108BD9-81ED-4DB2-BD59-A6C34878D82A}">
                    <a16:rowId xmlns:a16="http://schemas.microsoft.com/office/drawing/2014/main" val="564711126"/>
                  </a:ext>
                </a:extLst>
              </a:tr>
              <a:tr h="370840">
                <a:tc>
                  <a:txBody>
                    <a:bodyPr/>
                    <a:lstStyle/>
                    <a:p>
                      <a:r>
                        <a:rPr lang="en-US" dirty="0"/>
                        <a:t>HTT</a:t>
                      </a:r>
                    </a:p>
                  </a:txBody>
                  <a:tcPr/>
                </a:tc>
                <a:tc>
                  <a:txBody>
                    <a:bodyPr/>
                    <a:lstStyle/>
                    <a:p>
                      <a:r>
                        <a:rPr lang="en-US" dirty="0"/>
                        <a:t>1</a:t>
                      </a:r>
                    </a:p>
                  </a:txBody>
                  <a:tcPr/>
                </a:tc>
                <a:extLst>
                  <a:ext uri="{0D108BD9-81ED-4DB2-BD59-A6C34878D82A}">
                    <a16:rowId xmlns:a16="http://schemas.microsoft.com/office/drawing/2014/main" val="3842201115"/>
                  </a:ext>
                </a:extLst>
              </a:tr>
              <a:tr h="370840">
                <a:tc>
                  <a:txBody>
                    <a:bodyPr/>
                    <a:lstStyle/>
                    <a:p>
                      <a:r>
                        <a:rPr lang="en-US" dirty="0"/>
                        <a:t>THH</a:t>
                      </a:r>
                    </a:p>
                  </a:txBody>
                  <a:tcPr/>
                </a:tc>
                <a:tc>
                  <a:txBody>
                    <a:bodyPr/>
                    <a:lstStyle/>
                    <a:p>
                      <a:r>
                        <a:rPr lang="en-US" dirty="0"/>
                        <a:t>2</a:t>
                      </a:r>
                    </a:p>
                  </a:txBody>
                  <a:tcPr/>
                </a:tc>
                <a:extLst>
                  <a:ext uri="{0D108BD9-81ED-4DB2-BD59-A6C34878D82A}">
                    <a16:rowId xmlns:a16="http://schemas.microsoft.com/office/drawing/2014/main" val="4251053507"/>
                  </a:ext>
                </a:extLst>
              </a:tr>
              <a:tr h="370840">
                <a:tc>
                  <a:txBody>
                    <a:bodyPr/>
                    <a:lstStyle/>
                    <a:p>
                      <a:r>
                        <a:rPr lang="en-US" dirty="0"/>
                        <a:t>HTH</a:t>
                      </a:r>
                    </a:p>
                  </a:txBody>
                  <a:tcPr/>
                </a:tc>
                <a:tc>
                  <a:txBody>
                    <a:bodyPr/>
                    <a:lstStyle/>
                    <a:p>
                      <a:r>
                        <a:rPr lang="en-US" dirty="0"/>
                        <a:t>2</a:t>
                      </a:r>
                    </a:p>
                  </a:txBody>
                  <a:tcPr/>
                </a:tc>
                <a:extLst>
                  <a:ext uri="{0D108BD9-81ED-4DB2-BD59-A6C34878D82A}">
                    <a16:rowId xmlns:a16="http://schemas.microsoft.com/office/drawing/2014/main" val="2249197720"/>
                  </a:ext>
                </a:extLst>
              </a:tr>
              <a:tr h="370840">
                <a:tc>
                  <a:txBody>
                    <a:bodyPr/>
                    <a:lstStyle/>
                    <a:p>
                      <a:r>
                        <a:rPr lang="en-US" dirty="0"/>
                        <a:t>HHT</a:t>
                      </a:r>
                    </a:p>
                  </a:txBody>
                  <a:tcPr/>
                </a:tc>
                <a:tc>
                  <a:txBody>
                    <a:bodyPr/>
                    <a:lstStyle/>
                    <a:p>
                      <a:r>
                        <a:rPr lang="en-US" dirty="0"/>
                        <a:t>2</a:t>
                      </a:r>
                    </a:p>
                  </a:txBody>
                  <a:tcPr/>
                </a:tc>
                <a:extLst>
                  <a:ext uri="{0D108BD9-81ED-4DB2-BD59-A6C34878D82A}">
                    <a16:rowId xmlns:a16="http://schemas.microsoft.com/office/drawing/2014/main" val="428531940"/>
                  </a:ext>
                </a:extLst>
              </a:tr>
              <a:tr h="370840">
                <a:tc>
                  <a:txBody>
                    <a:bodyPr/>
                    <a:lstStyle/>
                    <a:p>
                      <a:r>
                        <a:rPr lang="en-US" dirty="0"/>
                        <a:t>HHH</a:t>
                      </a:r>
                    </a:p>
                  </a:txBody>
                  <a:tcPr/>
                </a:tc>
                <a:tc>
                  <a:txBody>
                    <a:bodyPr/>
                    <a:lstStyle/>
                    <a:p>
                      <a:r>
                        <a:rPr lang="en-US" dirty="0"/>
                        <a:t>3</a:t>
                      </a:r>
                    </a:p>
                  </a:txBody>
                  <a:tcPr/>
                </a:tc>
                <a:extLst>
                  <a:ext uri="{0D108BD9-81ED-4DB2-BD59-A6C34878D82A}">
                    <a16:rowId xmlns:a16="http://schemas.microsoft.com/office/drawing/2014/main" val="3561387598"/>
                  </a:ext>
                </a:extLst>
              </a:tr>
            </a:tbl>
          </a:graphicData>
        </a:graphic>
      </p:graphicFrame>
    </p:spTree>
    <p:extLst>
      <p:ext uri="{BB962C8B-B14F-4D97-AF65-F5344CB8AC3E}">
        <p14:creationId xmlns:p14="http://schemas.microsoft.com/office/powerpoint/2010/main" val="16599621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Discrete Probability Example</a:t>
            </a:r>
          </a:p>
        </p:txBody>
      </p:sp>
      <p:sp>
        <p:nvSpPr>
          <p:cNvPr id="3" name="Content Placeholder 2"/>
          <p:cNvSpPr>
            <a:spLocks noGrp="1"/>
          </p:cNvSpPr>
          <p:nvPr>
            <p:ph idx="1"/>
          </p:nvPr>
        </p:nvSpPr>
        <p:spPr/>
        <p:txBody>
          <a:bodyPr>
            <a:normAutofit/>
          </a:bodyPr>
          <a:lstStyle/>
          <a:p>
            <a:r>
              <a:rPr lang="en-US" sz="2400" dirty="0"/>
              <a:t>Example</a:t>
            </a:r>
          </a:p>
          <a:p>
            <a:pPr lvl="1"/>
            <a:r>
              <a:rPr lang="en-US" dirty="0"/>
              <a:t>Therefore, the probability distribution for the number of heads occurring in three coin tosses is</a:t>
            </a:r>
          </a:p>
          <a:p>
            <a:pPr lvl="1"/>
            <a:endParaRPr lang="en-US"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53</a:t>
            </a:fld>
            <a:endParaRPr lang="en-US" dirty="0"/>
          </a:p>
        </p:txBody>
      </p:sp>
      <p:graphicFrame>
        <p:nvGraphicFramePr>
          <p:cNvPr id="5" name="Table 4">
            <a:extLst>
              <a:ext uri="{FF2B5EF4-FFF2-40B4-BE49-F238E27FC236}">
                <a16:creationId xmlns:a16="http://schemas.microsoft.com/office/drawing/2014/main" id="{D6BFE416-66BE-9D4C-89C8-B2E68CDFA0D9}"/>
              </a:ext>
            </a:extLst>
          </p:cNvPr>
          <p:cNvGraphicFramePr>
            <a:graphicFrameLocks noGrp="1"/>
          </p:cNvGraphicFramePr>
          <p:nvPr>
            <p:extLst>
              <p:ext uri="{D42A27DB-BD31-4B8C-83A1-F6EECF244321}">
                <p14:modId xmlns:p14="http://schemas.microsoft.com/office/powerpoint/2010/main" val="3465999617"/>
              </p:ext>
            </p:extLst>
          </p:nvPr>
        </p:nvGraphicFramePr>
        <p:xfrm>
          <a:off x="1875883" y="2315437"/>
          <a:ext cx="8127999" cy="18542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582151896"/>
                    </a:ext>
                  </a:extLst>
                </a:gridCol>
                <a:gridCol w="2709333">
                  <a:extLst>
                    <a:ext uri="{9D8B030D-6E8A-4147-A177-3AD203B41FA5}">
                      <a16:colId xmlns:a16="http://schemas.microsoft.com/office/drawing/2014/main" val="209048864"/>
                    </a:ext>
                  </a:extLst>
                </a:gridCol>
                <a:gridCol w="2709333">
                  <a:extLst>
                    <a:ext uri="{9D8B030D-6E8A-4147-A177-3AD203B41FA5}">
                      <a16:colId xmlns:a16="http://schemas.microsoft.com/office/drawing/2014/main" val="1642042475"/>
                    </a:ext>
                  </a:extLst>
                </a:gridCol>
              </a:tblGrid>
              <a:tr h="370840">
                <a:tc>
                  <a:txBody>
                    <a:bodyPr/>
                    <a:lstStyle/>
                    <a:p>
                      <a:r>
                        <a:rPr lang="en-US" dirty="0"/>
                        <a:t>Count of Heads (X)</a:t>
                      </a:r>
                    </a:p>
                  </a:txBody>
                  <a:tcPr/>
                </a:tc>
                <a:tc>
                  <a:txBody>
                    <a:bodyPr/>
                    <a:lstStyle/>
                    <a:p>
                      <a:r>
                        <a:rPr lang="en-US" dirty="0"/>
                        <a:t>p(x)</a:t>
                      </a:r>
                    </a:p>
                  </a:txBody>
                  <a:tcPr/>
                </a:tc>
                <a:tc>
                  <a:txBody>
                    <a:bodyPr/>
                    <a:lstStyle/>
                    <a:p>
                      <a:r>
                        <a:rPr lang="en-US" dirty="0"/>
                        <a:t>F(x)</a:t>
                      </a:r>
                    </a:p>
                  </a:txBody>
                  <a:tcPr/>
                </a:tc>
                <a:extLst>
                  <a:ext uri="{0D108BD9-81ED-4DB2-BD59-A6C34878D82A}">
                    <a16:rowId xmlns:a16="http://schemas.microsoft.com/office/drawing/2014/main" val="3042864318"/>
                  </a:ext>
                </a:extLst>
              </a:tr>
              <a:tr h="370840">
                <a:tc>
                  <a:txBody>
                    <a:bodyPr/>
                    <a:lstStyle/>
                    <a:p>
                      <a:r>
                        <a:rPr lang="en-US" dirty="0"/>
                        <a:t>0</a:t>
                      </a:r>
                    </a:p>
                  </a:txBody>
                  <a:tcPr/>
                </a:tc>
                <a:tc>
                  <a:txBody>
                    <a:bodyPr/>
                    <a:lstStyle/>
                    <a:p>
                      <a:r>
                        <a:rPr lang="en-US" dirty="0"/>
                        <a:t>1/8</a:t>
                      </a:r>
                    </a:p>
                  </a:txBody>
                  <a:tcPr/>
                </a:tc>
                <a:tc>
                  <a:txBody>
                    <a:bodyPr/>
                    <a:lstStyle/>
                    <a:p>
                      <a:r>
                        <a:rPr lang="en-US" dirty="0"/>
                        <a:t>1/8</a:t>
                      </a:r>
                    </a:p>
                  </a:txBody>
                  <a:tcPr/>
                </a:tc>
                <a:extLst>
                  <a:ext uri="{0D108BD9-81ED-4DB2-BD59-A6C34878D82A}">
                    <a16:rowId xmlns:a16="http://schemas.microsoft.com/office/drawing/2014/main" val="2670859618"/>
                  </a:ext>
                </a:extLst>
              </a:tr>
              <a:tr h="370840">
                <a:tc>
                  <a:txBody>
                    <a:bodyPr/>
                    <a:lstStyle/>
                    <a:p>
                      <a:r>
                        <a:rPr lang="en-US" dirty="0"/>
                        <a:t>1</a:t>
                      </a:r>
                    </a:p>
                  </a:txBody>
                  <a:tcPr/>
                </a:tc>
                <a:tc>
                  <a:txBody>
                    <a:bodyPr/>
                    <a:lstStyle/>
                    <a:p>
                      <a:r>
                        <a:rPr lang="en-US" dirty="0"/>
                        <a:t>3/8</a:t>
                      </a:r>
                    </a:p>
                  </a:txBody>
                  <a:tcPr/>
                </a:tc>
                <a:tc>
                  <a:txBody>
                    <a:bodyPr/>
                    <a:lstStyle/>
                    <a:p>
                      <a:r>
                        <a:rPr lang="en-US" dirty="0"/>
                        <a:t>4/8</a:t>
                      </a:r>
                    </a:p>
                  </a:txBody>
                  <a:tcPr/>
                </a:tc>
                <a:extLst>
                  <a:ext uri="{0D108BD9-81ED-4DB2-BD59-A6C34878D82A}">
                    <a16:rowId xmlns:a16="http://schemas.microsoft.com/office/drawing/2014/main" val="1196840985"/>
                  </a:ext>
                </a:extLst>
              </a:tr>
              <a:tr h="370840">
                <a:tc>
                  <a:txBody>
                    <a:bodyPr/>
                    <a:lstStyle/>
                    <a:p>
                      <a:r>
                        <a:rPr lang="en-US" dirty="0"/>
                        <a:t>2</a:t>
                      </a:r>
                    </a:p>
                  </a:txBody>
                  <a:tcPr/>
                </a:tc>
                <a:tc>
                  <a:txBody>
                    <a:bodyPr/>
                    <a:lstStyle/>
                    <a:p>
                      <a:r>
                        <a:rPr lang="en-US" dirty="0"/>
                        <a:t>3/8</a:t>
                      </a:r>
                    </a:p>
                  </a:txBody>
                  <a:tcPr/>
                </a:tc>
                <a:tc>
                  <a:txBody>
                    <a:bodyPr/>
                    <a:lstStyle/>
                    <a:p>
                      <a:r>
                        <a:rPr lang="en-US" dirty="0"/>
                        <a:t>7/8</a:t>
                      </a:r>
                    </a:p>
                  </a:txBody>
                  <a:tcPr/>
                </a:tc>
                <a:extLst>
                  <a:ext uri="{0D108BD9-81ED-4DB2-BD59-A6C34878D82A}">
                    <a16:rowId xmlns:a16="http://schemas.microsoft.com/office/drawing/2014/main" val="564711126"/>
                  </a:ext>
                </a:extLst>
              </a:tr>
              <a:tr h="370840">
                <a:tc>
                  <a:txBody>
                    <a:bodyPr/>
                    <a:lstStyle/>
                    <a:p>
                      <a:r>
                        <a:rPr lang="en-US" dirty="0"/>
                        <a:t>3</a:t>
                      </a:r>
                    </a:p>
                  </a:txBody>
                  <a:tcPr/>
                </a:tc>
                <a:tc>
                  <a:txBody>
                    <a:bodyPr/>
                    <a:lstStyle/>
                    <a:p>
                      <a:r>
                        <a:rPr lang="en-US" dirty="0"/>
                        <a:t>1/8</a:t>
                      </a:r>
                    </a:p>
                  </a:txBody>
                  <a:tcPr/>
                </a:tc>
                <a:tc>
                  <a:txBody>
                    <a:bodyPr/>
                    <a:lstStyle/>
                    <a:p>
                      <a:r>
                        <a:rPr lang="en-US" dirty="0"/>
                        <a:t>1</a:t>
                      </a:r>
                    </a:p>
                  </a:txBody>
                  <a:tcPr/>
                </a:tc>
                <a:extLst>
                  <a:ext uri="{0D108BD9-81ED-4DB2-BD59-A6C34878D82A}">
                    <a16:rowId xmlns:a16="http://schemas.microsoft.com/office/drawing/2014/main" val="3842201115"/>
                  </a:ext>
                </a:extLst>
              </a:tr>
            </a:tbl>
          </a:graphicData>
        </a:graphic>
      </p:graphicFrame>
      <p:pic>
        <p:nvPicPr>
          <p:cNvPr id="6" name="Picture 5">
            <a:extLst>
              <a:ext uri="{FF2B5EF4-FFF2-40B4-BE49-F238E27FC236}">
                <a16:creationId xmlns:a16="http://schemas.microsoft.com/office/drawing/2014/main" id="{4EEB57B2-E52B-E94E-9BB7-BA2C4566E621}"/>
              </a:ext>
            </a:extLst>
          </p:cNvPr>
          <p:cNvPicPr>
            <a:picLocks noChangeAspect="1"/>
          </p:cNvPicPr>
          <p:nvPr/>
        </p:nvPicPr>
        <p:blipFill>
          <a:blip r:embed="rId2"/>
          <a:stretch>
            <a:fillRect/>
          </a:stretch>
        </p:blipFill>
        <p:spPr>
          <a:xfrm>
            <a:off x="4638907" y="4574536"/>
            <a:ext cx="2173404" cy="1687339"/>
          </a:xfrm>
          <a:prstGeom prst="rect">
            <a:avLst/>
          </a:prstGeom>
          <a:ln>
            <a:solidFill>
              <a:schemeClr val="accent1"/>
            </a:solidFill>
          </a:ln>
        </p:spPr>
      </p:pic>
      <p:pic>
        <p:nvPicPr>
          <p:cNvPr id="7" name="Picture 6">
            <a:extLst>
              <a:ext uri="{FF2B5EF4-FFF2-40B4-BE49-F238E27FC236}">
                <a16:creationId xmlns:a16="http://schemas.microsoft.com/office/drawing/2014/main" id="{5BDCD41B-E2BE-9A42-AF2D-DAECD1236BA8}"/>
              </a:ext>
            </a:extLst>
          </p:cNvPr>
          <p:cNvPicPr>
            <a:picLocks noChangeAspect="1"/>
          </p:cNvPicPr>
          <p:nvPr/>
        </p:nvPicPr>
        <p:blipFill>
          <a:blip r:embed="rId3"/>
          <a:stretch>
            <a:fillRect/>
          </a:stretch>
        </p:blipFill>
        <p:spPr>
          <a:xfrm>
            <a:off x="7516226" y="4574536"/>
            <a:ext cx="2173404" cy="1687339"/>
          </a:xfrm>
          <a:prstGeom prst="rect">
            <a:avLst/>
          </a:prstGeom>
          <a:ln>
            <a:solidFill>
              <a:schemeClr val="accent1"/>
            </a:solidFill>
          </a:ln>
        </p:spPr>
      </p:pic>
      <p:pic>
        <p:nvPicPr>
          <p:cNvPr id="8" name="Picture 7">
            <a:extLst>
              <a:ext uri="{FF2B5EF4-FFF2-40B4-BE49-F238E27FC236}">
                <a16:creationId xmlns:a16="http://schemas.microsoft.com/office/drawing/2014/main" id="{7CADB142-3CAE-B148-B7F7-506247162735}"/>
              </a:ext>
            </a:extLst>
          </p:cNvPr>
          <p:cNvPicPr>
            <a:picLocks noChangeAspect="1"/>
          </p:cNvPicPr>
          <p:nvPr/>
        </p:nvPicPr>
        <p:blipFill>
          <a:blip r:embed="rId4"/>
          <a:stretch>
            <a:fillRect/>
          </a:stretch>
        </p:blipFill>
        <p:spPr>
          <a:xfrm>
            <a:off x="1875883" y="4599056"/>
            <a:ext cx="2387600" cy="1638300"/>
          </a:xfrm>
          <a:prstGeom prst="rect">
            <a:avLst/>
          </a:prstGeom>
        </p:spPr>
      </p:pic>
    </p:spTree>
    <p:extLst>
      <p:ext uri="{BB962C8B-B14F-4D97-AF65-F5344CB8AC3E}">
        <p14:creationId xmlns:p14="http://schemas.microsoft.com/office/powerpoint/2010/main" val="1828118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Probability Distribution</a:t>
            </a:r>
          </a:p>
        </p:txBody>
      </p:sp>
      <p:sp>
        <p:nvSpPr>
          <p:cNvPr id="3" name="Content Placeholder 2"/>
          <p:cNvSpPr>
            <a:spLocks noGrp="1"/>
          </p:cNvSpPr>
          <p:nvPr>
            <p:ph idx="1"/>
          </p:nvPr>
        </p:nvSpPr>
        <p:spPr/>
        <p:txBody>
          <a:bodyPr>
            <a:normAutofit/>
          </a:bodyPr>
          <a:lstStyle/>
          <a:p>
            <a:r>
              <a:rPr lang="en-US" sz="2400" dirty="0"/>
              <a:t>When the sample space consists of continuous outcomes (ex: people’s heights) we cannot use probability mass for a specific outcome.</a:t>
            </a:r>
          </a:p>
          <a:p>
            <a:r>
              <a:rPr lang="en-US" sz="2400" dirty="0"/>
              <a:t>Why not?</a:t>
            </a:r>
          </a:p>
          <a:p>
            <a:endParaRPr lang="en-US" sz="24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54</a:t>
            </a:fld>
            <a:endParaRPr lang="en-US" dirty="0"/>
          </a:p>
        </p:txBody>
      </p:sp>
    </p:spTree>
    <p:extLst>
      <p:ext uri="{BB962C8B-B14F-4D97-AF65-F5344CB8AC3E}">
        <p14:creationId xmlns:p14="http://schemas.microsoft.com/office/powerpoint/2010/main" val="18930067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Probability Distribution – Probability Density</a:t>
            </a:r>
          </a:p>
        </p:txBody>
      </p:sp>
      <p:sp>
        <p:nvSpPr>
          <p:cNvPr id="3" name="Content Placeholder 2"/>
          <p:cNvSpPr>
            <a:spLocks noGrp="1"/>
          </p:cNvSpPr>
          <p:nvPr>
            <p:ph idx="1"/>
          </p:nvPr>
        </p:nvSpPr>
        <p:spPr/>
        <p:txBody>
          <a:bodyPr>
            <a:noAutofit/>
          </a:bodyPr>
          <a:lstStyle/>
          <a:p>
            <a:r>
              <a:rPr lang="en-US" sz="2400" dirty="0"/>
              <a:t>When the sample space consists of continuous outcomes (ex: people’s heights) we cannot use probability mass for a specific outcome.</a:t>
            </a:r>
          </a:p>
          <a:p>
            <a:r>
              <a:rPr lang="en-US" sz="2400" dirty="0"/>
              <a:t>Why not?</a:t>
            </a:r>
          </a:p>
          <a:p>
            <a:pPr lvl="1"/>
            <a:r>
              <a:rPr lang="en-US" dirty="0"/>
              <a:t>Because the probability mass for a specific outcome will be zero</a:t>
            </a:r>
          </a:p>
          <a:p>
            <a:pPr lvl="1"/>
            <a:r>
              <a:rPr lang="en-US" dirty="0"/>
              <a:t>In other words, the probability of someone’s height being exactly 67.2141390842076153…</a:t>
            </a:r>
          </a:p>
          <a:p>
            <a:r>
              <a:rPr lang="en-US" sz="2400" dirty="0"/>
              <a:t>Instead, we can:</a:t>
            </a:r>
          </a:p>
          <a:p>
            <a:pPr lvl="1"/>
            <a:r>
              <a:rPr lang="en-US" dirty="0"/>
              <a:t>Discretize the space into a finite set of mutually exclusive and exhaustive intervals</a:t>
            </a:r>
          </a:p>
          <a:p>
            <a:pPr lvl="1"/>
            <a:r>
              <a:rPr lang="en-US" dirty="0"/>
              <a:t>Calculate the probability mass in each interval</a:t>
            </a:r>
          </a:p>
          <a:p>
            <a:pPr lvl="1"/>
            <a:r>
              <a:rPr lang="en-US" dirty="0"/>
              <a:t>Use the ratio of probability mass to interval width</a:t>
            </a:r>
          </a:p>
          <a:p>
            <a:pPr lvl="1"/>
            <a:r>
              <a:rPr lang="en-US" dirty="0"/>
              <a:t>This ratio is called the </a:t>
            </a:r>
            <a:r>
              <a:rPr lang="en-US" b="1" dirty="0"/>
              <a:t>Probability Density</a:t>
            </a:r>
          </a:p>
          <a:p>
            <a:endParaRPr lang="en-US" sz="24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55</a:t>
            </a:fld>
            <a:endParaRPr lang="en-US" dirty="0"/>
          </a:p>
        </p:txBody>
      </p:sp>
    </p:spTree>
    <p:extLst>
      <p:ext uri="{BB962C8B-B14F-4D97-AF65-F5344CB8AC3E}">
        <p14:creationId xmlns:p14="http://schemas.microsoft.com/office/powerpoint/2010/main" val="28362683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 Density</a:t>
            </a:r>
          </a:p>
        </p:txBody>
      </p:sp>
      <p:sp>
        <p:nvSpPr>
          <p:cNvPr id="3" name="Content Placeholder 2"/>
          <p:cNvSpPr>
            <a:spLocks noGrp="1"/>
          </p:cNvSpPr>
          <p:nvPr>
            <p:ph idx="1"/>
          </p:nvPr>
        </p:nvSpPr>
        <p:spPr>
          <a:xfrm>
            <a:off x="80554" y="1066868"/>
            <a:ext cx="6371046" cy="4351338"/>
          </a:xfrm>
        </p:spPr>
        <p:txBody>
          <a:bodyPr>
            <a:normAutofit/>
          </a:bodyPr>
          <a:lstStyle/>
          <a:p>
            <a:r>
              <a:rPr lang="en-US" sz="2400" dirty="0"/>
              <a:t>The top panel of this figure shows the discretized intervals and probability mass in each interval</a:t>
            </a:r>
          </a:p>
          <a:p>
            <a:r>
              <a:rPr lang="en-US" sz="2400" dirty="0"/>
              <a:t>The second panel shows the probability density</a:t>
            </a:r>
          </a:p>
          <a:p>
            <a:r>
              <a:rPr lang="en-US" sz="2400" dirty="0"/>
              <a:t>The third panel shows the narrower intervals and probability mass in each interval</a:t>
            </a:r>
          </a:p>
          <a:p>
            <a:r>
              <a:rPr lang="en-US" sz="2400" dirty="0"/>
              <a:t>The bottom panel shows the probability density corresponding to the more narrow intervals</a:t>
            </a:r>
          </a:p>
          <a:p>
            <a:r>
              <a:rPr lang="en-US" sz="2400" dirty="0"/>
              <a:t>Generally, the skinnier the intervals are, the more accurate the probability density is</a:t>
            </a:r>
          </a:p>
          <a:p>
            <a:endParaRPr lang="en-US" sz="24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56</a:t>
            </a:fld>
            <a:endParaRPr lang="en-US" dirty="0"/>
          </a:p>
        </p:txBody>
      </p:sp>
      <p:pic>
        <p:nvPicPr>
          <p:cNvPr id="5" name="Picture 4">
            <a:extLst>
              <a:ext uri="{FF2B5EF4-FFF2-40B4-BE49-F238E27FC236}">
                <a16:creationId xmlns:a16="http://schemas.microsoft.com/office/drawing/2014/main" id="{E5418E7D-795E-4040-B3F6-5C701F8A922D}"/>
              </a:ext>
            </a:extLst>
          </p:cNvPr>
          <p:cNvPicPr>
            <a:picLocks noChangeAspect="1"/>
          </p:cNvPicPr>
          <p:nvPr/>
        </p:nvPicPr>
        <p:blipFill>
          <a:blip r:embed="rId2"/>
          <a:stretch>
            <a:fillRect/>
          </a:stretch>
        </p:blipFill>
        <p:spPr>
          <a:xfrm>
            <a:off x="7216853" y="781560"/>
            <a:ext cx="3498835" cy="5709036"/>
          </a:xfrm>
          <a:prstGeom prst="rect">
            <a:avLst/>
          </a:prstGeom>
          <a:ln>
            <a:solidFill>
              <a:schemeClr val="accent1"/>
            </a:solidFill>
          </a:ln>
        </p:spPr>
      </p:pic>
    </p:spTree>
    <p:extLst>
      <p:ext uri="{BB962C8B-B14F-4D97-AF65-F5344CB8AC3E}">
        <p14:creationId xmlns:p14="http://schemas.microsoft.com/office/powerpoint/2010/main" val="24132054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 Density</a:t>
            </a:r>
          </a:p>
        </p:txBody>
      </p:sp>
      <p:sp>
        <p:nvSpPr>
          <p:cNvPr id="3" name="Content Placeholder 2"/>
          <p:cNvSpPr>
            <a:spLocks noGrp="1"/>
          </p:cNvSpPr>
          <p:nvPr>
            <p:ph idx="1"/>
          </p:nvPr>
        </p:nvSpPr>
        <p:spPr>
          <a:xfrm>
            <a:off x="80554" y="1066868"/>
            <a:ext cx="4491446" cy="4351338"/>
          </a:xfrm>
        </p:spPr>
        <p:txBody>
          <a:bodyPr>
            <a:normAutofit fontScale="85000" lnSpcReduction="20000"/>
          </a:bodyPr>
          <a:lstStyle/>
          <a:p>
            <a:r>
              <a:rPr lang="en-US" dirty="0"/>
              <a:t>While probability mass cannot exceed 1, probability densities can</a:t>
            </a:r>
          </a:p>
          <a:p>
            <a:r>
              <a:rPr lang="en-US" dirty="0"/>
              <a:t>The upper panel of this figure shows that most of the probability mass is concentrated around 84</a:t>
            </a:r>
          </a:p>
          <a:p>
            <a:r>
              <a:rPr lang="en-US" dirty="0"/>
              <a:t>Consequently, the probability density near 84 exceeds 1.0, as shown in the lower panel</a:t>
            </a:r>
          </a:p>
          <a:p>
            <a:r>
              <a:rPr lang="en-US" dirty="0"/>
              <a:t>This simply means that there is a high concentration of probability mass relative to the width of the interval</a:t>
            </a:r>
          </a:p>
          <a:p>
            <a:endParaRPr lang="en-US" sz="20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57</a:t>
            </a:fld>
            <a:endParaRPr lang="en-US" dirty="0"/>
          </a:p>
        </p:txBody>
      </p:sp>
      <p:pic>
        <p:nvPicPr>
          <p:cNvPr id="6" name="Picture 5">
            <a:extLst>
              <a:ext uri="{FF2B5EF4-FFF2-40B4-BE49-F238E27FC236}">
                <a16:creationId xmlns:a16="http://schemas.microsoft.com/office/drawing/2014/main" id="{6F7A4048-616A-2F4F-96BA-A2661E35CE1B}"/>
              </a:ext>
            </a:extLst>
          </p:cNvPr>
          <p:cNvPicPr>
            <a:picLocks noChangeAspect="1"/>
          </p:cNvPicPr>
          <p:nvPr/>
        </p:nvPicPr>
        <p:blipFill>
          <a:blip r:embed="rId2"/>
          <a:stretch>
            <a:fillRect/>
          </a:stretch>
        </p:blipFill>
        <p:spPr>
          <a:xfrm>
            <a:off x="6059934" y="873159"/>
            <a:ext cx="5150356" cy="5341553"/>
          </a:xfrm>
          <a:prstGeom prst="rect">
            <a:avLst/>
          </a:prstGeom>
          <a:ln>
            <a:solidFill>
              <a:schemeClr val="accent1"/>
            </a:solidFill>
          </a:ln>
        </p:spPr>
      </p:pic>
    </p:spTree>
    <p:extLst>
      <p:ext uri="{BB962C8B-B14F-4D97-AF65-F5344CB8AC3E}">
        <p14:creationId xmlns:p14="http://schemas.microsoft.com/office/powerpoint/2010/main" val="26984732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Probability Density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54" y="1066868"/>
                <a:ext cx="11279424" cy="4351338"/>
              </a:xfrm>
            </p:spPr>
            <p:txBody>
              <a:bodyPr>
                <a:normAutofit fontScale="70000" lnSpcReduction="20000"/>
              </a:bodyPr>
              <a:lstStyle/>
              <a:p>
                <a:r>
                  <a:rPr lang="en-US" dirty="0"/>
                  <a:t>We need to define some notations first</a:t>
                </a:r>
              </a:p>
              <a:p>
                <a:r>
                  <a:rPr lang="en-US" dirty="0"/>
                  <a:t>Let:</a:t>
                </a:r>
              </a:p>
              <a:p>
                <a:pPr lvl="1"/>
                <a14:m>
                  <m:oMath xmlns:m="http://schemas.openxmlformats.org/officeDocument/2006/math">
                    <m:r>
                      <a:rPr lang="en-US" i="1" dirty="0" smtClean="0">
                        <a:latin typeface="Cambria Math" panose="02040503050406030204" pitchFamily="18" charset="0"/>
                      </a:rPr>
                      <m:t>𝑥</m:t>
                    </m:r>
                  </m:oMath>
                </a14:m>
                <a:r>
                  <a:rPr lang="en-US" dirty="0"/>
                  <a:t> be the continuous variable</a:t>
                </a:r>
              </a:p>
              <a:p>
                <a:pPr lvl="1"/>
                <a14:m>
                  <m:oMath xmlns:m="http://schemas.openxmlformats.org/officeDocument/2006/math">
                    <m:r>
                      <m:rPr>
                        <m:sty m:val="p"/>
                      </m:rPr>
                      <a:rPr lang="el-GR" i="1" dirty="0" smtClean="0">
                        <a:latin typeface="Cambria Math" panose="02040503050406030204" pitchFamily="18" charset="0"/>
                        <a:ea typeface="Cambria Math" panose="02040503050406030204" pitchFamily="18" charset="0"/>
                      </a:rPr>
                      <m:t>Δ</m:t>
                    </m:r>
                    <m:r>
                      <a:rPr lang="en-US" i="1" dirty="0" smtClean="0">
                        <a:latin typeface="Cambria Math" panose="02040503050406030204" pitchFamily="18" charset="0"/>
                      </a:rPr>
                      <m:t>𝑥</m:t>
                    </m:r>
                  </m:oMath>
                </a14:m>
                <a:r>
                  <a:rPr lang="en-US" dirty="0"/>
                  <a:t> be the width of an interval on </a:t>
                </a:r>
                <a14:m>
                  <m:oMath xmlns:m="http://schemas.openxmlformats.org/officeDocument/2006/math">
                    <m:r>
                      <a:rPr lang="en-US" i="1" dirty="0">
                        <a:latin typeface="Cambria Math" panose="02040503050406030204" pitchFamily="18" charset="0"/>
                      </a:rPr>
                      <m:t>𝑥</m:t>
                    </m:r>
                  </m:oMath>
                </a14:m>
                <a:endParaRPr lang="en-US" dirty="0"/>
              </a:p>
              <a:p>
                <a:pPr lvl="1"/>
                <a14:m>
                  <m:oMath xmlns:m="http://schemas.openxmlformats.org/officeDocument/2006/math">
                    <m:r>
                      <a:rPr lang="en-US" i="1" dirty="0" smtClean="0">
                        <a:latin typeface="Cambria Math" panose="02040503050406030204" pitchFamily="18" charset="0"/>
                      </a:rPr>
                      <m:t>𝑖</m:t>
                    </m:r>
                  </m:oMath>
                </a14:m>
                <a:r>
                  <a:rPr lang="en-US" dirty="0"/>
                  <a:t> be an index for the intervals</a:t>
                </a:r>
              </a:p>
              <a:p>
                <a:pPr lvl="1"/>
                <a14:m>
                  <m:oMath xmlns:m="http://schemas.openxmlformats.org/officeDocument/2006/math">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a:latin typeface="Cambria Math" panose="02040503050406030204" pitchFamily="18" charset="0"/>
                          </a:rPr>
                          <m:t>𝑖</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r>
                      <a:rPr lang="en-US" i="1" dirty="0" smtClean="0">
                        <a:latin typeface="Cambria Math" panose="02040503050406030204" pitchFamily="18" charset="0"/>
                      </a:rPr>
                      <m:t>+ </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r>
                  <a:rPr lang="en-US" dirty="0"/>
                  <a:t> be the interval between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r>
                      <a:rPr lang="en-US" i="1" dirty="0">
                        <a:latin typeface="Cambria Math" panose="02040503050406030204" pitchFamily="18" charset="0"/>
                      </a:rPr>
                      <m:t> </m:t>
                    </m:r>
                  </m:oMath>
                </a14:m>
                <a:r>
                  <a:rPr lang="en-US" dirty="0"/>
                  <a:t> and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r>
                      <a:rPr lang="en-US" i="1" dirty="0">
                        <a:latin typeface="Cambria Math" panose="02040503050406030204" pitchFamily="18" charset="0"/>
                      </a:rPr>
                      <m:t>+ </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oMath>
                </a14:m>
                <a:endParaRPr lang="en-US" dirty="0"/>
              </a:p>
              <a:p>
                <a:pPr lvl="1"/>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r>
                      <a:rPr lang="en-US" i="1" dirty="0">
                        <a:latin typeface="Cambria Math" panose="02040503050406030204" pitchFamily="18" charset="0"/>
                      </a:rPr>
                      <m:t>+ </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m:t>
                    </m:r>
                  </m:oMath>
                </a14:m>
                <a:r>
                  <a:rPr lang="en-US" dirty="0"/>
                  <a:t>be the probability mass of the </a:t>
                </a:r>
                <a14:m>
                  <m:oMath xmlns:m="http://schemas.openxmlformats.org/officeDocument/2006/math">
                    <m:r>
                      <a:rPr lang="en-US" i="1" dirty="0" smtClean="0">
                        <a:latin typeface="Cambria Math" panose="02040503050406030204" pitchFamily="18" charset="0"/>
                      </a:rPr>
                      <m:t>𝑖</m:t>
                    </m:r>
                  </m:oMath>
                </a14:m>
                <a:r>
                  <a:rPr lang="en-US" dirty="0"/>
                  <a:t>th interval</a:t>
                </a:r>
              </a:p>
              <a:p>
                <a:r>
                  <a:rPr lang="en-US" dirty="0"/>
                  <a:t>Then the sum of those probability masses must be 1:</a:t>
                </a:r>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r>
                            <a:rPr lang="en-US" i="1">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r>
                                    <a:rPr lang="en-US" i="1" dirty="0">
                                      <a:latin typeface="Cambria Math" panose="02040503050406030204" pitchFamily="18" charset="0"/>
                                    </a:rPr>
                                    <m:t>+ </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𝑥</m:t>
                                  </m:r>
                                </m:e>
                              </m:d>
                            </m:e>
                          </m:d>
                          <m:r>
                            <a:rPr lang="en-US" b="0" i="1" dirty="0" smtClean="0">
                              <a:latin typeface="Cambria Math" panose="02040503050406030204" pitchFamily="18" charset="0"/>
                            </a:rPr>
                            <m:t>=1</m:t>
                          </m:r>
                        </m:e>
                      </m:nary>
                    </m:oMath>
                  </m:oMathPara>
                </a14:m>
                <a:endParaRPr lang="en-US" dirty="0"/>
              </a:p>
              <a:p>
                <a:r>
                  <a:rPr lang="en-US" dirty="0"/>
                  <a:t>We can rewrite the equation above in terms of the density of each interval, by  dividing and multiplying by x:</a:t>
                </a:r>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f>
                            <m:fPr>
                              <m:ctrlPr>
                                <a:rPr lang="en-US" i="1" dirty="0" smtClean="0">
                                  <a:latin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r>
                                        <a:rPr lang="en-US" i="1" dirty="0">
                                          <a:latin typeface="Cambria Math" panose="02040503050406030204" pitchFamily="18" charset="0"/>
                                        </a:rPr>
                                        <m:t>+ </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𝑥</m:t>
                                      </m:r>
                                    </m:e>
                                  </m:d>
                                </m:e>
                              </m:d>
                            </m:num>
                            <m:den>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𝑥</m:t>
                              </m:r>
                            </m:den>
                          </m:f>
                          <m:r>
                            <a:rPr lang="en-US" b="0" i="1" dirty="0" smtClean="0">
                              <a:latin typeface="Cambria Math" panose="02040503050406030204" pitchFamily="18" charset="0"/>
                            </a:rPr>
                            <m:t>=1</m:t>
                          </m:r>
                        </m:e>
                      </m:nary>
                    </m:oMath>
                  </m:oMathPara>
                </a14:m>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54" y="1066868"/>
                <a:ext cx="11279424" cy="4351338"/>
              </a:xfrm>
              <a:blipFill>
                <a:blip r:embed="rId2"/>
                <a:stretch>
                  <a:fillRect l="-337" t="-2624" b="-2886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58</a:t>
            </a:fld>
            <a:endParaRPr lang="en-US" dirty="0"/>
          </a:p>
        </p:txBody>
      </p:sp>
    </p:spTree>
    <p:extLst>
      <p:ext uri="{BB962C8B-B14F-4D97-AF65-F5344CB8AC3E}">
        <p14:creationId xmlns:p14="http://schemas.microsoft.com/office/powerpoint/2010/main" val="35255772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Probability Density Functions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0554" y="1066868"/>
                <a:ext cx="11279424" cy="4351338"/>
              </a:xfrm>
            </p:spPr>
            <p:txBody>
              <a:bodyPr>
                <a:normAutofit lnSpcReduction="10000"/>
              </a:bodyPr>
              <a:lstStyle/>
              <a:p>
                <a:r>
                  <a:rPr lang="en-US" dirty="0"/>
                  <a:t>In the limit, as the interval width becomes infinitesimal, we denote:</a:t>
                </a:r>
              </a:p>
              <a:p>
                <a:pPr lvl="1"/>
                <a:r>
                  <a:rPr lang="en-US" dirty="0"/>
                  <a:t>Summation as </a:t>
                </a:r>
                <a14:m>
                  <m:oMath xmlns:m="http://schemas.openxmlformats.org/officeDocument/2006/math">
                    <m:nary>
                      <m:naryPr>
                        <m:limLoc m:val="undOvr"/>
                        <m:subHide m:val="on"/>
                        <m:supHide m:val="on"/>
                        <m:ctrlPr>
                          <a:rPr lang="en-US" i="1" smtClean="0">
                            <a:latin typeface="Cambria Math" panose="02040503050406030204" pitchFamily="18" charset="0"/>
                          </a:rPr>
                        </m:ctrlPr>
                      </m:naryPr>
                      <m:sub/>
                      <m:sup/>
                      <m:e/>
                    </m:nary>
                  </m:oMath>
                </a14:m>
                <a:r>
                  <a:rPr lang="en-US" dirty="0"/>
                  <a:t> instead of </a:t>
                </a:r>
                <a14:m>
                  <m:oMath xmlns:m="http://schemas.openxmlformats.org/officeDocument/2006/math">
                    <m:nary>
                      <m:naryPr>
                        <m:chr m:val="∑"/>
                        <m:subHide m:val="on"/>
                        <m:supHide m:val="on"/>
                        <m:ctrlPr>
                          <a:rPr lang="en-US" i="1" smtClean="0">
                            <a:latin typeface="Cambria Math" panose="02040503050406030204" pitchFamily="18" charset="0"/>
                          </a:rPr>
                        </m:ctrlPr>
                      </m:naryPr>
                      <m:sub/>
                      <m:sup/>
                      <m:e/>
                    </m:nary>
                  </m:oMath>
                </a14:m>
                <a:endParaRPr lang="en-US" dirty="0"/>
              </a:p>
              <a:p>
                <a:r>
                  <a:rPr lang="en-US" dirty="0"/>
                  <a:t>Then, the previous equation (in terms of density) can be rewritten as:</a:t>
                </a:r>
              </a:p>
              <a:p>
                <a:endParaRPr lang="en-US" dirty="0"/>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f>
                            <m:fPr>
                              <m:ctrlPr>
                                <a:rPr lang="en-US" i="1" dirty="0" smtClean="0">
                                  <a:latin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r>
                                        <a:rPr lang="en-US" i="1" dirty="0">
                                          <a:latin typeface="Cambria Math" panose="02040503050406030204" pitchFamily="18" charset="0"/>
                                        </a:rPr>
                                        <m:t>+ </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𝑥</m:t>
                                      </m:r>
                                    </m:e>
                                  </m:d>
                                </m:e>
                              </m:d>
                            </m:num>
                            <m:den>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𝑥</m:t>
                              </m:r>
                            </m:den>
                          </m:f>
                          <m:r>
                            <a:rPr lang="en-US" b="0" i="1" dirty="0" smtClean="0">
                              <a:latin typeface="Cambria Math" panose="02040503050406030204" pitchFamily="18" charset="0"/>
                            </a:rPr>
                            <m:t>=1 </m:t>
                          </m:r>
                          <m:r>
                            <a:rPr lang="en-US" b="0" i="1" dirty="0" smtClean="0">
                              <a:latin typeface="Cambria Math" panose="02040503050406030204" pitchFamily="18" charset="0"/>
                              <a:ea typeface="Cambria Math" panose="02040503050406030204" pitchFamily="18" charset="0"/>
                            </a:rPr>
                            <m:t>⇒</m:t>
                          </m:r>
                        </m:e>
                      </m:nary>
                      <m:r>
                        <a:rPr lang="en-US" b="0" i="1" dirty="0" smtClean="0">
                          <a:latin typeface="Cambria Math" panose="02040503050406030204" pitchFamily="18" charset="0"/>
                        </a:rPr>
                        <m:t> </m:t>
                      </m:r>
                      <m:nary>
                        <m:naryPr>
                          <m:limLoc m:val="undOvr"/>
                          <m:subHide m:val="on"/>
                          <m:supHide m:val="on"/>
                          <m:ctrlPr>
                            <a:rPr lang="en-US" b="0" i="1" dirty="0" smtClean="0">
                              <a:latin typeface="Cambria Math" panose="02040503050406030204" pitchFamily="18" charset="0"/>
                            </a:rPr>
                          </m:ctrlPr>
                        </m:naryPr>
                        <m:sub/>
                        <m:sup/>
                        <m:e>
                          <m:r>
                            <a:rPr lang="en-US" b="0" i="1" dirty="0" smtClean="0">
                              <a:latin typeface="Cambria Math" panose="02040503050406030204" pitchFamily="18" charset="0"/>
                            </a:rPr>
                            <m:t>𝑑𝑥</m:t>
                          </m:r>
                          <m:r>
                            <a:rPr lang="en-US" b="0" i="1" dirty="0" smtClean="0">
                              <a:latin typeface="Cambria Math" panose="02040503050406030204" pitchFamily="18" charset="0"/>
                            </a:rPr>
                            <m:t> </m:t>
                          </m:r>
                          <m:r>
                            <a:rPr lang="en-US" b="0" i="1" dirty="0" smtClean="0">
                              <a:latin typeface="Cambria Math" panose="02040503050406030204" pitchFamily="18" charset="0"/>
                            </a:rPr>
                            <m:t>𝑝</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=1</m:t>
                          </m:r>
                        </m:e>
                      </m:nary>
                    </m:oMath>
                  </m:oMathPara>
                </a14:m>
                <a:endParaRPr lang="en-US" dirty="0"/>
              </a:p>
              <a:p>
                <a:r>
                  <a:rPr lang="en-US" dirty="0"/>
                  <a:t>We use</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𝑝</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 </m:t>
                    </m:r>
                  </m:oMath>
                </a14:m>
                <a:r>
                  <a:rPr lang="en-US" dirty="0"/>
                  <a:t>to represent the probability mass when </a:t>
                </a:r>
                <a14:m>
                  <m:oMath xmlns:m="http://schemas.openxmlformats.org/officeDocument/2006/math">
                    <m:r>
                      <a:rPr lang="en-US" i="1" dirty="0">
                        <a:latin typeface="Cambria Math" panose="02040503050406030204" pitchFamily="18" charset="0"/>
                      </a:rPr>
                      <m:t>𝑥</m:t>
                    </m:r>
                  </m:oMath>
                </a14:m>
                <a:r>
                  <a:rPr lang="en-US" dirty="0"/>
                  <a:t> is discrete</a:t>
                </a:r>
              </a:p>
              <a:p>
                <a:r>
                  <a:rPr lang="en-US" dirty="0"/>
                  <a:t>Thus, what </a:t>
                </a:r>
                <a14:m>
                  <m:oMath xmlns:m="http://schemas.openxmlformats.org/officeDocument/2006/math">
                    <m:r>
                      <a:rPr lang="en-US" i="1" dirty="0">
                        <a:latin typeface="Cambria Math" panose="02040503050406030204" pitchFamily="18" charset="0"/>
                      </a:rPr>
                      <m:t>𝑝</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oMath>
                </a14:m>
                <a:r>
                  <a:rPr lang="en-US" dirty="0"/>
                  <a:t>represents depends on the context</a:t>
                </a:r>
              </a:p>
              <a:p>
                <a:pPr lvl="1"/>
                <a:r>
                  <a:rPr lang="en-US" dirty="0"/>
                  <a:t>Is </a:t>
                </a:r>
                <a14:m>
                  <m:oMath xmlns:m="http://schemas.openxmlformats.org/officeDocument/2006/math">
                    <m:r>
                      <a:rPr lang="en-US" i="1" dirty="0">
                        <a:latin typeface="Cambria Math" panose="02040503050406030204" pitchFamily="18" charset="0"/>
                      </a:rPr>
                      <m:t>𝑥</m:t>
                    </m:r>
                  </m:oMath>
                </a14:m>
                <a:r>
                  <a:rPr lang="en-US" dirty="0"/>
                  <a:t> discrete or continuous?</a:t>
                </a: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0554" y="1066868"/>
                <a:ext cx="11279424" cy="4351338"/>
              </a:xfrm>
              <a:blipFill>
                <a:blip r:embed="rId2"/>
                <a:stretch>
                  <a:fillRect l="-787" t="-9329" b="-1953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59</a:t>
            </a:fld>
            <a:endParaRPr lang="en-US" dirty="0"/>
          </a:p>
        </p:txBody>
      </p:sp>
    </p:spTree>
    <p:extLst>
      <p:ext uri="{BB962C8B-B14F-4D97-AF65-F5344CB8AC3E}">
        <p14:creationId xmlns:p14="http://schemas.microsoft.com/office/powerpoint/2010/main" val="3546817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E03AF-C8CF-7E4C-B529-B0A671E0E36F}"/>
              </a:ext>
            </a:extLst>
          </p:cNvPr>
          <p:cNvSpPr>
            <a:spLocks noGrp="1"/>
          </p:cNvSpPr>
          <p:nvPr>
            <p:ph type="title"/>
          </p:nvPr>
        </p:nvSpPr>
        <p:spPr/>
        <p:txBody>
          <a:bodyPr/>
          <a:lstStyle/>
          <a:p>
            <a:r>
              <a:rPr lang="en-US" dirty="0"/>
              <a:t>Classification</a:t>
            </a:r>
          </a:p>
        </p:txBody>
      </p:sp>
      <p:sp>
        <p:nvSpPr>
          <p:cNvPr id="3" name="Content Placeholder 2">
            <a:extLst>
              <a:ext uri="{FF2B5EF4-FFF2-40B4-BE49-F238E27FC236}">
                <a16:creationId xmlns:a16="http://schemas.microsoft.com/office/drawing/2014/main" id="{D0F748EB-D875-4744-9764-3F69A770054B}"/>
              </a:ext>
            </a:extLst>
          </p:cNvPr>
          <p:cNvSpPr>
            <a:spLocks noGrp="1"/>
          </p:cNvSpPr>
          <p:nvPr>
            <p:ph idx="1"/>
          </p:nvPr>
        </p:nvSpPr>
        <p:spPr/>
        <p:txBody>
          <a:bodyPr>
            <a:normAutofit/>
          </a:bodyPr>
          <a:lstStyle/>
          <a:p>
            <a:r>
              <a:rPr lang="en-US" dirty="0"/>
              <a:t>There are many possible techniques that a classifier might use to predict a qualitative response. Today we will discuss three of the most widely-used classifiers: </a:t>
            </a:r>
          </a:p>
          <a:p>
            <a:pPr lvl="1"/>
            <a:r>
              <a:rPr lang="en-US" dirty="0"/>
              <a:t>k-Nearest Neighbors</a:t>
            </a:r>
          </a:p>
          <a:p>
            <a:pPr lvl="1"/>
            <a:r>
              <a:rPr lang="en-US" dirty="0"/>
              <a:t>Naïve Bayes </a:t>
            </a:r>
          </a:p>
          <a:p>
            <a:pPr lvl="1"/>
            <a:r>
              <a:rPr lang="en-US" dirty="0"/>
              <a:t>Logistic Regression</a:t>
            </a:r>
          </a:p>
        </p:txBody>
      </p:sp>
      <p:sp>
        <p:nvSpPr>
          <p:cNvPr id="4" name="Slide Number Placeholder 3">
            <a:extLst>
              <a:ext uri="{FF2B5EF4-FFF2-40B4-BE49-F238E27FC236}">
                <a16:creationId xmlns:a16="http://schemas.microsoft.com/office/drawing/2014/main" id="{9EA98E91-EBDC-6543-82FF-CB0E2AFCBD8C}"/>
              </a:ext>
            </a:extLst>
          </p:cNvPr>
          <p:cNvSpPr>
            <a:spLocks noGrp="1"/>
          </p:cNvSpPr>
          <p:nvPr>
            <p:ph type="sldNum" sz="quarter" idx="12"/>
          </p:nvPr>
        </p:nvSpPr>
        <p:spPr/>
        <p:txBody>
          <a:bodyPr/>
          <a:lstStyle/>
          <a:p>
            <a:fld id="{5ACD0CF0-90CC-9C41-A77B-2776398A8C8B}" type="slidenum">
              <a:rPr lang="en-US" smtClean="0"/>
              <a:pPr/>
              <a:t>6</a:t>
            </a:fld>
            <a:endParaRPr lang="en-US" dirty="0"/>
          </a:p>
        </p:txBody>
      </p:sp>
    </p:spTree>
    <p:extLst>
      <p:ext uri="{BB962C8B-B14F-4D97-AF65-F5344CB8AC3E}">
        <p14:creationId xmlns:p14="http://schemas.microsoft.com/office/powerpoint/2010/main" val="1226371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Normal Probability Density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54" y="1066868"/>
                <a:ext cx="5983179" cy="4351338"/>
              </a:xfrm>
            </p:spPr>
            <p:txBody>
              <a:bodyPr>
                <a:normAutofit fontScale="77500" lnSpcReduction="20000"/>
              </a:bodyPr>
              <a:lstStyle/>
              <a:p>
                <a:r>
                  <a:rPr lang="en-US" dirty="0"/>
                  <a:t>Perhaps the most famous probability density function is the normal distribution, also known as the Gaussian distribution</a:t>
                </a:r>
              </a:p>
              <a:p>
                <a:r>
                  <a:rPr lang="en-US" dirty="0"/>
                  <a:t>The probability density function of normal distribution is</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p</m:t>
                      </m:r>
                      <m:d>
                        <m:dPr>
                          <m:ctrlPr>
                            <a:rPr lang="en-US" i="1" smtClean="0">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i="1" smtClean="0">
                              <a:latin typeface="Cambria Math" panose="02040503050406030204" pitchFamily="18" charset="0"/>
                              <a:ea typeface="Cambria Math" panose="02040503050406030204" pitchFamily="18" charset="0"/>
                            </a:rPr>
                            <m:t>𝜎</m:t>
                          </m:r>
                          <m:r>
                            <a:rPr lang="en-US"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den>
                      </m:f>
                      <m:sSup>
                        <m:sSupPr>
                          <m:ctrlPr>
                            <a:rPr lang="en-US" i="1" smtClean="0">
                              <a:latin typeface="Cambria Math" panose="02040503050406030204" pitchFamily="18" charset="0"/>
                            </a:rPr>
                          </m:ctrlPr>
                        </m:sSupPr>
                        <m:e>
                          <m:r>
                            <a:rPr lang="en-US" i="1" smtClean="0">
                              <a:latin typeface="Cambria Math" panose="02040503050406030204" pitchFamily="18" charset="0"/>
                            </a:rPr>
                            <m:t>𝑒</m:t>
                          </m:r>
                        </m:e>
                        <m:sup>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ea typeface="Cambria Math" panose="02040503050406030204" pitchFamily="18" charset="0"/>
                                            </a:rPr>
                                            <m:t>𝜎</m:t>
                                          </m:r>
                                        </m:den>
                                      </m:f>
                                    </m:e>
                                  </m:d>
                                </m:e>
                                <m:sup>
                                  <m:r>
                                    <a:rPr lang="en-US" b="0" i="1" smtClean="0">
                                      <a:latin typeface="Cambria Math" panose="02040503050406030204" pitchFamily="18" charset="0"/>
                                    </a:rPr>
                                    <m:t>2</m:t>
                                  </m:r>
                                </m:sup>
                              </m:sSup>
                            </m:e>
                          </m:d>
                        </m:sup>
                      </m:sSup>
                    </m:oMath>
                  </m:oMathPara>
                </a14:m>
                <a:endParaRPr lang="en-US" dirty="0"/>
              </a:p>
              <a:p>
                <a:endParaRPr lang="en-US" dirty="0"/>
              </a:p>
              <a:p>
                <a:r>
                  <a:rPr lang="en-US" dirty="0"/>
                  <a:t>Recall, what are </a:t>
                </a:r>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𝜎</m:t>
                    </m:r>
                    <m:r>
                      <a:rPr lang="en-US" i="1">
                        <a:latin typeface="Cambria Math" panose="02040503050406030204" pitchFamily="18" charset="0"/>
                        <a:ea typeface="Cambria Math" panose="02040503050406030204" pitchFamily="18" charset="0"/>
                      </a:rPr>
                      <m:t> </m:t>
                    </m:r>
                  </m:oMath>
                </a14:m>
                <a:r>
                  <a:rPr lang="en-US" dirty="0"/>
                  <a:t>and </a:t>
                </a:r>
                <a14:m>
                  <m:oMath xmlns:m="http://schemas.openxmlformats.org/officeDocument/2006/math">
                    <m:r>
                      <a:rPr lang="en-US" i="1">
                        <a:latin typeface="Cambria Math" panose="02040503050406030204" pitchFamily="18" charset="0"/>
                        <a:ea typeface="Cambria Math" panose="02040503050406030204" pitchFamily="18" charset="0"/>
                      </a:rPr>
                      <m:t>𝜇</m:t>
                    </m:r>
                  </m:oMath>
                </a14:m>
                <a:r>
                  <a:rPr lang="en-US" dirty="0"/>
                  <a:t>? what do they control?</a:t>
                </a:r>
              </a:p>
              <a:p>
                <a:r>
                  <a:rPr lang="en-US" dirty="0"/>
                  <a:t>An example of the probability density is shown in the figure where the x axis is divided into a dense comb of small intervals</a:t>
                </a:r>
              </a:p>
              <a:p>
                <a:r>
                  <a:rPr lang="en-US" dirty="0"/>
                  <a:t>The figure also shows that the area under the curve is, in fact, 1</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54" y="1066868"/>
                <a:ext cx="5983179" cy="4351338"/>
              </a:xfrm>
              <a:blipFill>
                <a:blip r:embed="rId2"/>
                <a:stretch>
                  <a:fillRect l="-847" t="-3207" r="-233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60</a:t>
            </a:fld>
            <a:endParaRPr lang="en-US" dirty="0"/>
          </a:p>
        </p:txBody>
      </p:sp>
      <p:pic>
        <p:nvPicPr>
          <p:cNvPr id="5" name="Picture 4">
            <a:extLst>
              <a:ext uri="{FF2B5EF4-FFF2-40B4-BE49-F238E27FC236}">
                <a16:creationId xmlns:a16="http://schemas.microsoft.com/office/drawing/2014/main" id="{705AC97F-80BB-C046-9A7E-34F58CAFE572}"/>
              </a:ext>
            </a:extLst>
          </p:cNvPr>
          <p:cNvPicPr>
            <a:picLocks noChangeAspect="1"/>
          </p:cNvPicPr>
          <p:nvPr/>
        </p:nvPicPr>
        <p:blipFill>
          <a:blip r:embed="rId3"/>
          <a:stretch>
            <a:fillRect/>
          </a:stretch>
        </p:blipFill>
        <p:spPr>
          <a:xfrm>
            <a:off x="6063734" y="1066868"/>
            <a:ext cx="6085953" cy="4799579"/>
          </a:xfrm>
          <a:prstGeom prst="rect">
            <a:avLst/>
          </a:prstGeom>
        </p:spPr>
      </p:pic>
    </p:spTree>
    <p:extLst>
      <p:ext uri="{BB962C8B-B14F-4D97-AF65-F5344CB8AC3E}">
        <p14:creationId xmlns:p14="http://schemas.microsoft.com/office/powerpoint/2010/main" val="7750421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Continuous Normal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54" y="1066868"/>
                <a:ext cx="7122503" cy="4351338"/>
              </a:xfrm>
            </p:spPr>
            <p:txBody>
              <a:bodyPr>
                <a:normAutofit/>
              </a:bodyPr>
              <a:lstStyle/>
              <a:p>
                <a:r>
                  <a:rPr lang="en-US" sz="2400" dirty="0"/>
                  <a:t>Example of the continuous distribution of weights</a:t>
                </a:r>
              </a:p>
              <a:p>
                <a:pPr lvl="1"/>
                <a:r>
                  <a:rPr lang="en-US" dirty="0"/>
                  <a:t>The continuous normal distribution can describe the distribution of weight of adult males. </a:t>
                </a:r>
              </a:p>
              <a:p>
                <a:pPr lvl="1"/>
                <a:r>
                  <a:rPr lang="en-US" dirty="0"/>
                  <a:t>For example, you can calculate the probability that a man weighs between 160 and 170 pounds.</a:t>
                </a:r>
                <a:endParaRPr lang="en-US" sz="2000" dirty="0"/>
              </a:p>
              <a:p>
                <a:pPr lvl="1"/>
                <a:r>
                  <a:rPr lang="en-US" dirty="0"/>
                  <a:t>The area of this range is 0.136; therefore, the probability that a randomly selected man weighs between 160 and 170 pounds is 13.6%. </a:t>
                </a:r>
              </a:p>
              <a:p>
                <a:pPr lvl="1"/>
                <a:r>
                  <a:rPr lang="en-US" dirty="0"/>
                  <a:t>The entire area under the curve equals 1.0</a:t>
                </a:r>
              </a:p>
              <a:p>
                <a:pPr marL="457200" lvl="1" indent="0">
                  <a:buNone/>
                </a:pPr>
                <a14:m>
                  <m:oMathPara xmlns:m="http://schemas.openxmlformats.org/officeDocument/2006/math">
                    <m:oMathParaPr>
                      <m:jc m:val="centerGroup"/>
                    </m:oMathParaPr>
                    <m:oMath xmlns:m="http://schemas.openxmlformats.org/officeDocument/2006/math">
                      <m:nary>
                        <m:naryPr>
                          <m:ctrlPr>
                            <a:rPr lang="en-US" sz="2000" i="1">
                              <a:latin typeface="Cambria Math" panose="02040503050406030204" pitchFamily="18" charset="0"/>
                            </a:rPr>
                          </m:ctrlPr>
                        </m:naryPr>
                        <m:sub>
                          <m:r>
                            <m:rPr>
                              <m:brk m:alnAt="23"/>
                            </m:rP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m:t>
                          </m:r>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𝑥</m:t>
                              </m:r>
                            </m:e>
                          </m:d>
                          <m:r>
                            <a:rPr lang="en-US" sz="2000" i="1">
                              <a:latin typeface="Cambria Math" panose="02040503050406030204" pitchFamily="18" charset="0"/>
                            </a:rPr>
                            <m:t>𝑑𝑥</m:t>
                          </m:r>
                          <m:r>
                            <a:rPr lang="en-US" sz="2000" i="1">
                              <a:latin typeface="Cambria Math" panose="02040503050406030204" pitchFamily="18" charset="0"/>
                            </a:rPr>
                            <m:t>=1</m:t>
                          </m:r>
                        </m:e>
                      </m:nary>
                    </m:oMath>
                  </m:oMathPara>
                </a14:m>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54" y="1066868"/>
                <a:ext cx="7122503" cy="4351338"/>
              </a:xfrm>
              <a:blipFill>
                <a:blip r:embed="rId3"/>
                <a:stretch>
                  <a:fillRect l="-890" t="-1749" b="-3207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61</a:t>
            </a:fld>
            <a:endParaRPr lang="en-US" dirty="0"/>
          </a:p>
        </p:txBody>
      </p:sp>
      <p:pic>
        <p:nvPicPr>
          <p:cNvPr id="9" name="Picture 8">
            <a:extLst>
              <a:ext uri="{FF2B5EF4-FFF2-40B4-BE49-F238E27FC236}">
                <a16:creationId xmlns:a16="http://schemas.microsoft.com/office/drawing/2014/main" id="{FDC7EE36-FA7B-1B44-A801-7E34DA15FE5A}"/>
              </a:ext>
            </a:extLst>
          </p:cNvPr>
          <p:cNvPicPr>
            <a:picLocks noChangeAspect="1"/>
          </p:cNvPicPr>
          <p:nvPr/>
        </p:nvPicPr>
        <p:blipFill>
          <a:blip r:embed="rId4"/>
          <a:stretch>
            <a:fillRect/>
          </a:stretch>
        </p:blipFill>
        <p:spPr>
          <a:xfrm>
            <a:off x="7234779" y="2353615"/>
            <a:ext cx="4663508" cy="3064591"/>
          </a:xfrm>
          <a:prstGeom prst="rect">
            <a:avLst/>
          </a:prstGeom>
          <a:ln>
            <a:solidFill>
              <a:schemeClr val="accent1"/>
            </a:solidFill>
          </a:ln>
        </p:spPr>
      </p:pic>
    </p:spTree>
    <p:extLst>
      <p:ext uri="{BB962C8B-B14F-4D97-AF65-F5344CB8AC3E}">
        <p14:creationId xmlns:p14="http://schemas.microsoft.com/office/powerpoint/2010/main" val="36135549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Variables/Distributions Exercise</a:t>
            </a:r>
          </a:p>
        </p:txBody>
      </p:sp>
      <p:sp>
        <p:nvSpPr>
          <p:cNvPr id="4" name="Slide Number Placeholder 3"/>
          <p:cNvSpPr>
            <a:spLocks noGrp="1"/>
          </p:cNvSpPr>
          <p:nvPr>
            <p:ph type="sldNum" sz="quarter" idx="12"/>
          </p:nvPr>
        </p:nvSpPr>
        <p:spPr/>
        <p:txBody>
          <a:bodyPr/>
          <a:lstStyle/>
          <a:p>
            <a:fld id="{5ACD0CF0-90CC-9C41-A77B-2776398A8C8B}" type="slidenum">
              <a:rPr lang="en-US" smtClean="0"/>
              <a:pPr/>
              <a:t>62</a:t>
            </a:fld>
            <a:endParaRPr lang="en-US" dirty="0"/>
          </a:p>
        </p:txBody>
      </p:sp>
    </p:spTree>
    <p:extLst>
      <p:ext uri="{BB962C8B-B14F-4D97-AF65-F5344CB8AC3E}">
        <p14:creationId xmlns:p14="http://schemas.microsoft.com/office/powerpoint/2010/main" val="9855523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 Rule (Just a preview)</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54" y="1110153"/>
                <a:ext cx="11107906" cy="4902458"/>
              </a:xfrm>
            </p:spPr>
            <p:txBody>
              <a:bodyPr anchor="ctr">
                <a:noAutofit/>
              </a:bodyPr>
              <a:lstStyle/>
              <a:p>
                <a:pPr marL="0" indent="0">
                  <a:buNone/>
                </a:pPr>
                <a14:m>
                  <m:oMathPara xmlns:m="http://schemas.openxmlformats.org/officeDocument/2006/math">
                    <m:oMathParaPr>
                      <m:jc m:val="center"/>
                    </m:oMathParaPr>
                    <m:oMath xmlns:m="http://schemas.openxmlformats.org/officeDocument/2006/math">
                      <m:r>
                        <m:rPr>
                          <m:nor/>
                        </m:rPr>
                        <a:rPr lang="en-US" sz="3600" b="0" i="0" smtClean="0">
                          <a:latin typeface="Cambria Math" charset="0"/>
                        </a:rPr>
                        <m:t>P</m:t>
                      </m:r>
                      <m:d>
                        <m:dPr>
                          <m:ctrlPr>
                            <a:rPr lang="en-US" sz="3600" b="0" i="1" smtClean="0">
                              <a:latin typeface="Cambria Math" panose="02040503050406030204" pitchFamily="18" charset="0"/>
                            </a:rPr>
                          </m:ctrlPr>
                        </m:dPr>
                        <m:e>
                          <m:r>
                            <m:rPr>
                              <m:nor/>
                            </m:rPr>
                            <a:rPr lang="en-US" sz="3600" b="0" i="0" smtClean="0">
                              <a:latin typeface="Cambria Math" charset="0"/>
                            </a:rPr>
                            <m:t>C</m:t>
                          </m:r>
                        </m:e>
                        <m:e>
                          <m:r>
                            <m:rPr>
                              <m:nor/>
                            </m:rPr>
                            <a:rPr lang="en-US" sz="3600" b="0" i="0" smtClean="0">
                              <a:latin typeface="Cambria Math" charset="0"/>
                            </a:rPr>
                            <m:t>X</m:t>
                          </m:r>
                        </m:e>
                      </m:d>
                      <m:r>
                        <m:rPr>
                          <m:nor/>
                        </m:rPr>
                        <a:rPr lang="en-US" sz="3600" b="0" i="0" smtClean="0">
                          <a:latin typeface="Cambria Math" charset="0"/>
                        </a:rPr>
                        <m:t>= </m:t>
                      </m:r>
                      <m:f>
                        <m:fPr>
                          <m:ctrlPr>
                            <a:rPr lang="mr-IN" sz="3600" b="0" i="1" smtClean="0">
                              <a:latin typeface="Cambria Math" panose="02040503050406030204" pitchFamily="18" charset="0"/>
                            </a:rPr>
                          </m:ctrlPr>
                        </m:fPr>
                        <m:num>
                          <m:r>
                            <m:rPr>
                              <m:nor/>
                            </m:rPr>
                            <a:rPr lang="en-US" sz="3600" b="0" i="0" smtClean="0">
                              <a:latin typeface="Cambria Math" charset="0"/>
                            </a:rPr>
                            <m:t>P</m:t>
                          </m:r>
                          <m:d>
                            <m:dPr>
                              <m:ctrlPr>
                                <a:rPr lang="en-US" sz="3600" b="0" i="1" smtClean="0">
                                  <a:latin typeface="Cambria Math" panose="02040503050406030204" pitchFamily="18" charset="0"/>
                                </a:rPr>
                              </m:ctrlPr>
                            </m:dPr>
                            <m:e>
                              <m:r>
                                <m:rPr>
                                  <m:nor/>
                                </m:rPr>
                                <a:rPr lang="en-US" sz="3600" b="0" i="0" smtClean="0">
                                  <a:latin typeface="Cambria Math" charset="0"/>
                                </a:rPr>
                                <m:t>X</m:t>
                              </m:r>
                            </m:e>
                            <m:e>
                              <m:r>
                                <m:rPr>
                                  <m:nor/>
                                </m:rPr>
                                <a:rPr lang="en-US" sz="3600" b="0" i="0" smtClean="0">
                                  <a:latin typeface="Cambria Math" charset="0"/>
                                </a:rPr>
                                <m:t>C</m:t>
                              </m:r>
                            </m:e>
                          </m:d>
                          <m:r>
                            <m:rPr>
                              <m:nor/>
                            </m:rPr>
                            <a:rPr lang="en-US" sz="3600" b="0" i="0" smtClean="0">
                              <a:latin typeface="Cambria Math" charset="0"/>
                            </a:rPr>
                            <m:t>∗</m:t>
                          </m:r>
                          <m:r>
                            <m:rPr>
                              <m:nor/>
                            </m:rPr>
                            <a:rPr lang="en-US" sz="3600" b="0" i="0" smtClean="0">
                              <a:latin typeface="Cambria Math" charset="0"/>
                            </a:rPr>
                            <m:t>P</m:t>
                          </m:r>
                          <m:r>
                            <m:rPr>
                              <m:nor/>
                            </m:rPr>
                            <a:rPr lang="en-US" sz="3600" b="0" i="0" smtClean="0">
                              <a:latin typeface="Cambria Math" charset="0"/>
                            </a:rPr>
                            <m:t>(</m:t>
                          </m:r>
                          <m:r>
                            <m:rPr>
                              <m:nor/>
                            </m:rPr>
                            <a:rPr lang="en-US" sz="3600" b="0" i="0" smtClean="0">
                              <a:latin typeface="Cambria Math" charset="0"/>
                            </a:rPr>
                            <m:t>C</m:t>
                          </m:r>
                          <m:r>
                            <m:rPr>
                              <m:nor/>
                            </m:rPr>
                            <a:rPr lang="en-US" sz="3600" b="0" i="0" smtClean="0">
                              <a:latin typeface="Cambria Math" charset="0"/>
                            </a:rPr>
                            <m:t>)</m:t>
                          </m:r>
                        </m:num>
                        <m:den>
                          <m:r>
                            <m:rPr>
                              <m:nor/>
                            </m:rPr>
                            <a:rPr lang="en-US" sz="3600" b="0" i="0" smtClean="0">
                              <a:latin typeface="Cambria Math" charset="0"/>
                            </a:rPr>
                            <m:t>P</m:t>
                          </m:r>
                          <m:r>
                            <m:rPr>
                              <m:nor/>
                            </m:rPr>
                            <a:rPr lang="en-US" sz="3600" b="0" i="0" smtClean="0">
                              <a:latin typeface="Cambria Math" charset="0"/>
                            </a:rPr>
                            <m:t>(</m:t>
                          </m:r>
                          <m:r>
                            <m:rPr>
                              <m:nor/>
                            </m:rPr>
                            <a:rPr lang="en-US" sz="3600" b="0" i="0" smtClean="0">
                              <a:latin typeface="Cambria Math" charset="0"/>
                            </a:rPr>
                            <m:t>X</m:t>
                          </m:r>
                          <m:r>
                            <m:rPr>
                              <m:nor/>
                            </m:rPr>
                            <a:rPr lang="en-US" sz="3600" b="0" i="0" smtClean="0">
                              <a:latin typeface="Cambria Math" charset="0"/>
                            </a:rPr>
                            <m:t>)</m:t>
                          </m:r>
                        </m:den>
                      </m:f>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54" y="1110153"/>
                <a:ext cx="11107906" cy="4902458"/>
              </a:xfrm>
              <a:blipFill rotWithShape="0">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63</a:t>
            </a:fld>
            <a:endParaRPr lang="en-US" dirty="0"/>
          </a:p>
        </p:txBody>
      </p:sp>
      <p:sp>
        <p:nvSpPr>
          <p:cNvPr id="5" name="Content Placeholder 2">
            <a:extLst>
              <a:ext uri="{FF2B5EF4-FFF2-40B4-BE49-F238E27FC236}">
                <a16:creationId xmlns:a16="http://schemas.microsoft.com/office/drawing/2014/main" id="{222836A7-B834-0A43-AD3D-07ECBD5CCF4F}"/>
              </a:ext>
            </a:extLst>
          </p:cNvPr>
          <p:cNvSpPr txBox="1">
            <a:spLocks/>
          </p:cNvSpPr>
          <p:nvPr/>
        </p:nvSpPr>
        <p:spPr>
          <a:xfrm>
            <a:off x="80554" y="1066868"/>
            <a:ext cx="10515600" cy="48239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Bayes rule is merely the mathematical relation between the prior allocations of credibility and the posterior reallocation of credibility (conditional on data)</a:t>
            </a:r>
          </a:p>
        </p:txBody>
      </p:sp>
    </p:spTree>
    <p:extLst>
      <p:ext uri="{BB962C8B-B14F-4D97-AF65-F5344CB8AC3E}">
        <p14:creationId xmlns:p14="http://schemas.microsoft.com/office/powerpoint/2010/main" val="18389377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Joint Probability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t>Joint Probability</a:t>
                </a:r>
              </a:p>
              <a:p>
                <a:pPr lvl="1"/>
                <a:r>
                  <a:rPr lang="en-US" dirty="0"/>
                  <a:t>Knowing that y occurred reduces the sample space to y</a:t>
                </a:r>
              </a:p>
              <a:p>
                <a:pPr lvl="2"/>
                <a:r>
                  <a:rPr lang="en-US" dirty="0"/>
                  <a:t>The part of y where x also occurred, or the probability of x and y occurring, is:</a:t>
                </a:r>
              </a:p>
              <a:p>
                <a:pPr lvl="2"/>
                <a14:m>
                  <m:oMath xmlns:m="http://schemas.openxmlformats.org/officeDocument/2006/math">
                    <m:r>
                      <a:rPr lang="en-US" sz="2400" b="0" i="1" dirty="0" smtClean="0">
                        <a:latin typeface="Cambria Math" panose="02040503050406030204" pitchFamily="18" charset="0"/>
                      </a:rPr>
                      <m:t>𝑃</m:t>
                    </m:r>
                    <m:d>
                      <m:dPr>
                        <m:ctrlPr>
                          <a:rPr lang="en-US" sz="2400" i="1" dirty="0" smtClean="0">
                            <a:latin typeface="Cambria Math" panose="02040503050406030204" pitchFamily="18" charset="0"/>
                          </a:rPr>
                        </m:ctrlPr>
                      </m:dPr>
                      <m:e>
                        <m:r>
                          <a:rPr lang="en-US" sz="2400" b="0" i="1" dirty="0" smtClean="0">
                            <a:latin typeface="Cambria Math" panose="02040503050406030204" pitchFamily="18" charset="0"/>
                          </a:rPr>
                          <m:t>𝑥</m:t>
                        </m:r>
                        <m:r>
                          <a:rPr lang="en-US" sz="2400" b="0" i="1" dirty="0" smtClean="0">
                            <a:latin typeface="Cambria Math" panose="02040503050406030204" pitchFamily="18" charset="0"/>
                          </a:rPr>
                          <m:t>,</m:t>
                        </m:r>
                        <m:r>
                          <a:rPr lang="en-US" sz="2400" b="0" i="1" dirty="0" smtClean="0">
                            <a:latin typeface="Cambria Math" panose="02040503050406030204" pitchFamily="18" charset="0"/>
                          </a:rPr>
                          <m:t>𝑦</m:t>
                        </m:r>
                      </m:e>
                    </m:d>
                    <m:r>
                      <a:rPr lang="en-US" sz="2400" b="0" i="1" dirty="0" smtClean="0">
                        <a:latin typeface="Cambria Math" panose="02040503050406030204" pitchFamily="18" charset="0"/>
                      </a:rPr>
                      <m:t>=</m:t>
                    </m:r>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𝑦</m:t>
                    </m:r>
                    <m:r>
                      <a:rPr lang="en-US" sz="2400" b="0" i="1" smtClean="0">
                        <a:latin typeface="Cambria Math" panose="02040503050406030204" pitchFamily="18" charset="0"/>
                        <a:ea typeface="Cambria Math" panose="02040503050406030204" pitchFamily="18" charset="0"/>
                      </a:rPr>
                      <m:t>)</m:t>
                    </m:r>
                  </m:oMath>
                </a14:m>
                <a:r>
                  <a:rPr lang="en-US" sz="2400" dirty="0"/>
                  <a:t>  </a:t>
                </a:r>
              </a:p>
              <a:p>
                <a:pPr lvl="1"/>
                <a:r>
                  <a:rPr lang="en-US" dirty="0"/>
                  <a:t>Order does not matter:</a:t>
                </a:r>
              </a:p>
              <a:p>
                <a:pPr lvl="2"/>
                <a14:m>
                  <m:oMath xmlns:m="http://schemas.openxmlformats.org/officeDocument/2006/math">
                    <m:r>
                      <a:rPr lang="en-US" sz="2400" b="0" i="1" dirty="0" smtClean="0">
                        <a:latin typeface="Cambria Math" panose="02040503050406030204" pitchFamily="18" charset="0"/>
                      </a:rPr>
                      <m:t>𝑃</m:t>
                    </m:r>
                    <m:r>
                      <a:rPr lang="en-US" sz="2400" b="0" i="1" dirty="0" smtClean="0">
                        <a:latin typeface="Cambria Math" panose="02040503050406030204" pitchFamily="18" charset="0"/>
                      </a:rPr>
                      <m:t>(</m:t>
                    </m:r>
                    <m:r>
                      <a:rPr lang="en-US" sz="2400" b="0" i="1" dirty="0" smtClean="0">
                        <a:latin typeface="Cambria Math" panose="02040503050406030204" pitchFamily="18" charset="0"/>
                      </a:rPr>
                      <m:t>𝑥</m:t>
                    </m:r>
                    <m:r>
                      <a:rPr lang="en-US" sz="2400" b="0" i="1" dirty="0" smtClean="0">
                        <a:latin typeface="Cambria Math" panose="02040503050406030204" pitchFamily="18" charset="0"/>
                      </a:rPr>
                      <m:t>,</m:t>
                    </m:r>
                    <m:r>
                      <a:rPr lang="en-US" sz="2400" b="0" i="1" dirty="0" smtClean="0">
                        <a:latin typeface="Cambria Math" panose="02040503050406030204" pitchFamily="18" charset="0"/>
                      </a:rPr>
                      <m:t>𝑦</m:t>
                    </m:r>
                    <m:r>
                      <a:rPr lang="en-US" sz="2400" b="0" i="1" dirty="0" smtClean="0">
                        <a:latin typeface="Cambria Math" panose="02040503050406030204" pitchFamily="18" charset="0"/>
                      </a:rPr>
                      <m:t>) = </m:t>
                    </m:r>
                    <m:r>
                      <a:rPr lang="en-US" sz="2400" b="0" i="1" dirty="0" smtClean="0">
                        <a:latin typeface="Cambria Math" panose="02040503050406030204" pitchFamily="18" charset="0"/>
                      </a:rPr>
                      <m:t>𝑃</m:t>
                    </m:r>
                    <m:r>
                      <a:rPr lang="en-US" sz="2400" b="0" i="1" dirty="0" smtClean="0">
                        <a:latin typeface="Cambria Math" panose="02040503050406030204" pitchFamily="18" charset="0"/>
                      </a:rPr>
                      <m:t>(</m:t>
                    </m:r>
                    <m:r>
                      <a:rPr lang="en-US" sz="2400" b="0" i="1" dirty="0" smtClean="0">
                        <a:latin typeface="Cambria Math" panose="02040503050406030204" pitchFamily="18" charset="0"/>
                      </a:rPr>
                      <m:t>𝑦</m:t>
                    </m:r>
                    <m:r>
                      <a:rPr lang="en-US" sz="2400" b="0" i="1" dirty="0" smtClean="0">
                        <a:latin typeface="Cambria Math" panose="02040503050406030204" pitchFamily="18" charset="0"/>
                      </a:rPr>
                      <m:t>,</m:t>
                    </m:r>
                    <m:r>
                      <a:rPr lang="en-US" sz="2400" b="0" i="1" dirty="0" smtClean="0">
                        <a:latin typeface="Cambria Math" panose="02040503050406030204" pitchFamily="18" charset="0"/>
                      </a:rPr>
                      <m:t>𝑥</m:t>
                    </m:r>
                    <m:r>
                      <a:rPr lang="en-US" sz="2400" b="0" i="1" dirty="0" smtClean="0">
                        <a:latin typeface="Cambria Math" panose="02040503050406030204" pitchFamily="18" charset="0"/>
                      </a:rPr>
                      <m:t>)</m:t>
                    </m:r>
                  </m:oMath>
                </a14:m>
                <a:endParaRPr lang="en-US" sz="2400" dirty="0"/>
              </a:p>
              <a:p>
                <a:pPr marL="457200" lvl="1"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03" t="-174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64</a:t>
            </a:fld>
            <a:endParaRPr lang="en-US" dirty="0"/>
          </a:p>
        </p:txBody>
      </p:sp>
      <p:pic>
        <p:nvPicPr>
          <p:cNvPr id="9" name="Picture 8">
            <a:extLst>
              <a:ext uri="{FF2B5EF4-FFF2-40B4-BE49-F238E27FC236}">
                <a16:creationId xmlns:a16="http://schemas.microsoft.com/office/drawing/2014/main" id="{E85A804E-930F-3248-902D-1F3941F710F3}"/>
              </a:ext>
            </a:extLst>
          </p:cNvPr>
          <p:cNvPicPr>
            <a:picLocks noChangeAspect="1"/>
          </p:cNvPicPr>
          <p:nvPr/>
        </p:nvPicPr>
        <p:blipFill>
          <a:blip r:embed="rId3"/>
          <a:stretch>
            <a:fillRect/>
          </a:stretch>
        </p:blipFill>
        <p:spPr>
          <a:xfrm>
            <a:off x="4228641" y="3208874"/>
            <a:ext cx="5792470" cy="1785603"/>
          </a:xfrm>
          <a:prstGeom prst="rect">
            <a:avLst/>
          </a:prstGeom>
        </p:spPr>
      </p:pic>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C6D1D620-156D-F54F-A05C-711F8467DF76}"/>
                  </a:ext>
                </a:extLst>
              </p:cNvPr>
              <p:cNvSpPr txBox="1">
                <a:spLocks/>
              </p:cNvSpPr>
              <p:nvPr/>
            </p:nvSpPr>
            <p:spPr>
              <a:xfrm>
                <a:off x="4228641" y="5078963"/>
                <a:ext cx="3224280" cy="17790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800" dirty="0"/>
                  <a:t>Disjoint Sets </a:t>
                </a:r>
              </a:p>
              <a:p>
                <a:r>
                  <a:rPr lang="en-US" sz="1800" dirty="0"/>
                  <a:t>Mutually Exclusive Events</a:t>
                </a:r>
              </a:p>
              <a:p>
                <a14:m>
                  <m:oMath xmlns:m="http://schemas.openxmlformats.org/officeDocument/2006/math">
                    <m:r>
                      <a:rPr lang="en-US" sz="1800" i="1">
                        <a:latin typeface="Cambria Math" panose="02040503050406030204" pitchFamily="18" charset="0"/>
                      </a:rPr>
                      <m:t>𝑥</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𝑦</m:t>
                    </m:r>
                    <m:r>
                      <a:rPr lang="en-US" sz="1800" b="0" i="1" smtClean="0">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m:t>
                    </m:r>
                  </m:oMath>
                </a14:m>
                <a:endParaRPr lang="en-US" sz="2000" dirty="0"/>
              </a:p>
            </p:txBody>
          </p:sp>
        </mc:Choice>
        <mc:Fallback xmlns="">
          <p:sp>
            <p:nvSpPr>
              <p:cNvPr id="10" name="Content Placeholder 2">
                <a:extLst>
                  <a:ext uri="{FF2B5EF4-FFF2-40B4-BE49-F238E27FC236}">
                    <a16:creationId xmlns:a16="http://schemas.microsoft.com/office/drawing/2014/main" id="{C6D1D620-156D-F54F-A05C-711F8467DF76}"/>
                  </a:ext>
                </a:extLst>
              </p:cNvPr>
              <p:cNvSpPr txBox="1">
                <a:spLocks noRot="1" noChangeAspect="1" noMove="1" noResize="1" noEditPoints="1" noAdjustHandles="1" noChangeArrowheads="1" noChangeShapeType="1" noTextEdit="1"/>
              </p:cNvSpPr>
              <p:nvPr/>
            </p:nvSpPr>
            <p:spPr>
              <a:xfrm>
                <a:off x="4228641" y="5078963"/>
                <a:ext cx="3224280" cy="1779037"/>
              </a:xfrm>
              <a:prstGeom prst="rect">
                <a:avLst/>
              </a:prstGeom>
              <a:blipFill>
                <a:blip r:embed="rId4"/>
                <a:stretch>
                  <a:fillRect l="-1176" t="-2128"/>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F61FEF48-AC04-A344-BF69-9541C144F7D3}"/>
              </a:ext>
            </a:extLst>
          </p:cNvPr>
          <p:cNvSpPr txBox="1">
            <a:spLocks/>
          </p:cNvSpPr>
          <p:nvPr/>
        </p:nvSpPr>
        <p:spPr>
          <a:xfrm>
            <a:off x="7977681" y="4942438"/>
            <a:ext cx="3224280" cy="17790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800" dirty="0"/>
              <a:t>Intersecting sets</a:t>
            </a:r>
            <a:endParaRPr lang="en-US" sz="1800" i="1" dirty="0">
              <a:latin typeface="Cambria Math" panose="02040503050406030204" pitchFamily="18" charset="0"/>
            </a:endParaRPr>
          </a:p>
          <a:p>
            <a:pPr marL="0" indent="0">
              <a:buNone/>
            </a:pPr>
            <a:endParaRPr lang="en-US" sz="1800" dirty="0"/>
          </a:p>
        </p:txBody>
      </p:sp>
    </p:spTree>
    <p:extLst>
      <p:ext uri="{BB962C8B-B14F-4D97-AF65-F5344CB8AC3E}">
        <p14:creationId xmlns:p14="http://schemas.microsoft.com/office/powerpoint/2010/main" val="19085452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Joint Probability and Marginal Probability</a:t>
            </a:r>
          </a:p>
        </p:txBody>
      </p:sp>
      <p:pic>
        <p:nvPicPr>
          <p:cNvPr id="5" name="Content Placeholder 4">
            <a:extLst>
              <a:ext uri="{FF2B5EF4-FFF2-40B4-BE49-F238E27FC236}">
                <a16:creationId xmlns:a16="http://schemas.microsoft.com/office/drawing/2014/main" id="{CB336A0D-F297-8C41-9F53-14B3319549A4}"/>
              </a:ext>
            </a:extLst>
          </p:cNvPr>
          <p:cNvPicPr>
            <a:picLocks noGrp="1" noChangeAspect="1"/>
          </p:cNvPicPr>
          <p:nvPr>
            <p:ph idx="1"/>
          </p:nvPr>
        </p:nvPicPr>
        <p:blipFill>
          <a:blip r:embed="rId2"/>
          <a:stretch>
            <a:fillRect/>
          </a:stretch>
        </p:blipFill>
        <p:spPr>
          <a:xfrm>
            <a:off x="6480313" y="2547963"/>
            <a:ext cx="5369598" cy="2546480"/>
          </a:xfrm>
          <a:prstGeom prst="rect">
            <a:avLst/>
          </a:prstGeom>
        </p:spPr>
      </p:pic>
      <p:sp>
        <p:nvSpPr>
          <p:cNvPr id="4" name="Slide Number Placeholder 3"/>
          <p:cNvSpPr>
            <a:spLocks noGrp="1"/>
          </p:cNvSpPr>
          <p:nvPr>
            <p:ph type="sldNum" sz="quarter" idx="12"/>
          </p:nvPr>
        </p:nvSpPr>
        <p:spPr/>
        <p:txBody>
          <a:bodyPr/>
          <a:lstStyle/>
          <a:p>
            <a:fld id="{5ACD0CF0-90CC-9C41-A77B-2776398A8C8B}" type="slidenum">
              <a:rPr lang="en-US" smtClean="0"/>
              <a:pPr/>
              <a:t>65</a:t>
            </a:fld>
            <a:endParaRPr lang="en-US"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8E469189-A8EB-DD4F-9B73-B1511ED3CADA}"/>
                  </a:ext>
                </a:extLst>
              </p:cNvPr>
              <p:cNvSpPr txBox="1">
                <a:spLocks/>
              </p:cNvSpPr>
              <p:nvPr/>
            </p:nvSpPr>
            <p:spPr>
              <a:xfrm>
                <a:off x="80554" y="1066868"/>
                <a:ext cx="6399759" cy="435133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This table shows the probabilities of various combinations of people’s eye/hair color</a:t>
                </a:r>
              </a:p>
              <a:p>
                <a:r>
                  <a:rPr lang="en-US" sz="2400" dirty="0"/>
                  <a:t>Each entry indicates the </a:t>
                </a:r>
                <a:r>
                  <a:rPr lang="en-US" sz="2400" b="1" dirty="0"/>
                  <a:t>joint probability </a:t>
                </a:r>
                <a:r>
                  <a:rPr lang="en-US" sz="2400" dirty="0"/>
                  <a:t>of particular combinations of eye color </a:t>
                </a:r>
                <a14:m>
                  <m:oMath xmlns:m="http://schemas.openxmlformats.org/officeDocument/2006/math">
                    <m:r>
                      <a:rPr lang="en-US" sz="2400" i="1" dirty="0" smtClean="0">
                        <a:latin typeface="Cambria Math" panose="02040503050406030204" pitchFamily="18" charset="0"/>
                      </a:rPr>
                      <m:t>(</m:t>
                    </m:r>
                    <m:r>
                      <a:rPr lang="en-US" sz="2400" i="1" dirty="0" smtClean="0">
                        <a:latin typeface="Cambria Math" panose="02040503050406030204" pitchFamily="18" charset="0"/>
                      </a:rPr>
                      <m:t>𝑒</m:t>
                    </m:r>
                    <m:r>
                      <a:rPr lang="en-US" sz="2400" i="1" dirty="0" smtClean="0">
                        <a:latin typeface="Cambria Math" panose="02040503050406030204" pitchFamily="18" charset="0"/>
                      </a:rPr>
                      <m:t>) </m:t>
                    </m:r>
                  </m:oMath>
                </a14:m>
                <a:r>
                  <a:rPr lang="en-US" sz="2400" dirty="0"/>
                  <a:t>and hair color </a:t>
                </a:r>
                <a14:m>
                  <m:oMath xmlns:m="http://schemas.openxmlformats.org/officeDocument/2006/math">
                    <m:r>
                      <a:rPr lang="en-US" sz="2400" i="1" dirty="0" smtClean="0">
                        <a:latin typeface="Cambria Math" panose="02040503050406030204" pitchFamily="18" charset="0"/>
                      </a:rPr>
                      <m:t>(</m:t>
                    </m:r>
                    <m:r>
                      <a:rPr lang="en-US" sz="2400" i="1" dirty="0" smtClean="0">
                        <a:latin typeface="Cambria Math" panose="02040503050406030204" pitchFamily="18" charset="0"/>
                      </a:rPr>
                      <m:t>h</m:t>
                    </m:r>
                    <m:r>
                      <a:rPr lang="en-US" sz="2400" i="1" dirty="0" smtClean="0">
                        <a:latin typeface="Cambria Math" panose="02040503050406030204" pitchFamily="18" charset="0"/>
                      </a:rPr>
                      <m:t>)</m:t>
                    </m:r>
                  </m:oMath>
                </a14:m>
                <a:r>
                  <a:rPr lang="en-US" sz="2400" dirty="0"/>
                  <a:t>, denoted by </a:t>
                </a:r>
                <a14:m>
                  <m:oMath xmlns:m="http://schemas.openxmlformats.org/officeDocument/2006/math">
                    <m:r>
                      <a:rPr lang="en-US" sz="2400" i="1" dirty="0" smtClean="0">
                        <a:latin typeface="Cambria Math" panose="02040503050406030204" pitchFamily="18" charset="0"/>
                      </a:rPr>
                      <m:t>𝑝</m:t>
                    </m:r>
                    <m:r>
                      <a:rPr lang="en-US" sz="2400" i="1" dirty="0" smtClean="0">
                        <a:latin typeface="Cambria Math" panose="02040503050406030204" pitchFamily="18" charset="0"/>
                      </a:rPr>
                      <m:t>(</m:t>
                    </m:r>
                    <m:r>
                      <a:rPr lang="en-US" sz="2400" i="1" dirty="0" err="1" smtClean="0">
                        <a:latin typeface="Cambria Math" panose="02040503050406030204" pitchFamily="18" charset="0"/>
                      </a:rPr>
                      <m:t>𝑒</m:t>
                    </m:r>
                    <m:r>
                      <a:rPr lang="en-US" sz="2400" i="1" dirty="0" err="1" smtClean="0">
                        <a:latin typeface="Cambria Math" panose="02040503050406030204" pitchFamily="18" charset="0"/>
                      </a:rPr>
                      <m:t>,</m:t>
                    </m:r>
                    <m:r>
                      <a:rPr lang="en-US" sz="2400" i="1" dirty="0" err="1" smtClean="0">
                        <a:latin typeface="Cambria Math" panose="02040503050406030204" pitchFamily="18" charset="0"/>
                      </a:rPr>
                      <m:t>h</m:t>
                    </m:r>
                    <m:r>
                      <a:rPr lang="en-US" sz="2400" i="1" dirty="0" smtClean="0">
                        <a:latin typeface="Cambria Math" panose="02040503050406030204" pitchFamily="18" charset="0"/>
                      </a:rPr>
                      <m:t>)</m:t>
                    </m:r>
                  </m:oMath>
                </a14:m>
                <a:endParaRPr lang="en-US" sz="2400" dirty="0"/>
              </a:p>
              <a:p>
                <a:r>
                  <a:rPr lang="en-US" sz="2400" dirty="0"/>
                  <a:t>The right margin of the table shows the probabilities of the eye colors overall, collapsed across hair colors</a:t>
                </a:r>
              </a:p>
              <a:p>
                <a:r>
                  <a:rPr lang="en-US" sz="2400" dirty="0"/>
                  <a:t>Such probabilities are called </a:t>
                </a:r>
                <a:r>
                  <a:rPr lang="en-US" sz="2400" b="1" dirty="0"/>
                  <a:t>marginal probability</a:t>
                </a:r>
                <a:r>
                  <a:rPr lang="en-US" sz="2400" dirty="0"/>
                  <a:t>, denoted by </a:t>
                </a:r>
                <a14:m>
                  <m:oMath xmlns:m="http://schemas.openxmlformats.org/officeDocument/2006/math">
                    <m:r>
                      <a:rPr lang="en-US" sz="2400" i="1" dirty="0" smtClean="0">
                        <a:latin typeface="Cambria Math" panose="02040503050406030204" pitchFamily="18" charset="0"/>
                      </a:rPr>
                      <m:t>𝑝</m:t>
                    </m:r>
                    <m:r>
                      <a:rPr lang="en-US" sz="2400" i="1" dirty="0" smtClean="0">
                        <a:latin typeface="Cambria Math" panose="02040503050406030204" pitchFamily="18" charset="0"/>
                      </a:rPr>
                      <m:t>(</m:t>
                    </m:r>
                    <m:r>
                      <a:rPr lang="en-US" sz="2400" i="1" dirty="0" smtClean="0">
                        <a:latin typeface="Cambria Math" panose="02040503050406030204" pitchFamily="18" charset="0"/>
                      </a:rPr>
                      <m:t>𝑒</m:t>
                    </m:r>
                    <m:r>
                      <a:rPr lang="en-US" sz="2400" i="1" dirty="0" smtClean="0">
                        <a:latin typeface="Cambria Math" panose="02040503050406030204" pitchFamily="18" charset="0"/>
                      </a:rPr>
                      <m:t>):</m:t>
                    </m:r>
                  </m:oMath>
                </a14:m>
                <a:endParaRPr lang="en-US" sz="2400"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𝑒</m:t>
                          </m:r>
                        </m:e>
                      </m:d>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h</m:t>
                          </m:r>
                        </m:sub>
                        <m:sup/>
                        <m:e>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𝑒</m:t>
                          </m:r>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e>
                      </m:nary>
                    </m:oMath>
                  </m:oMathPara>
                </a14:m>
                <a:endParaRPr lang="en-US" sz="2400" dirty="0"/>
              </a:p>
              <a:p>
                <a:r>
                  <a:rPr lang="en-US" sz="2400" dirty="0"/>
                  <a:t>The marginal probabilities of the hair colors, </a:t>
                </a:r>
                <a14:m>
                  <m:oMath xmlns:m="http://schemas.openxmlformats.org/officeDocument/2006/math">
                    <m:r>
                      <a:rPr lang="en-US" sz="2400" i="1" dirty="0" smtClean="0">
                        <a:latin typeface="Cambria Math" panose="02040503050406030204" pitchFamily="18" charset="0"/>
                      </a:rPr>
                      <m:t>𝑝</m:t>
                    </m:r>
                    <m:r>
                      <a:rPr lang="en-US" sz="2400" i="1" dirty="0" smtClean="0">
                        <a:latin typeface="Cambria Math" panose="02040503050406030204" pitchFamily="18" charset="0"/>
                      </a:rPr>
                      <m:t>(</m:t>
                    </m:r>
                    <m:r>
                      <a:rPr lang="en-US" sz="2400" i="1" dirty="0" smtClean="0">
                        <a:latin typeface="Cambria Math" panose="02040503050406030204" pitchFamily="18" charset="0"/>
                      </a:rPr>
                      <m:t>h</m:t>
                    </m:r>
                    <m:r>
                      <a:rPr lang="en-US" sz="2400" i="1" dirty="0" smtClean="0">
                        <a:latin typeface="Cambria Math" panose="02040503050406030204" pitchFamily="18" charset="0"/>
                      </a:rPr>
                      <m:t>)</m:t>
                    </m:r>
                  </m:oMath>
                </a14:m>
                <a:r>
                  <a:rPr lang="en-US" sz="2400" dirty="0"/>
                  <a:t>, are indicated on the lower margin of the table:</a:t>
                </a:r>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b="0" i="1" smtClean="0">
                              <a:latin typeface="Cambria Math" panose="02040503050406030204" pitchFamily="18" charset="0"/>
                            </a:rPr>
                            <m:t>h</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b="0" i="1" smtClean="0">
                              <a:latin typeface="Cambria Math" panose="02040503050406030204" pitchFamily="18" charset="0"/>
                            </a:rPr>
                            <m:t>𝑒</m:t>
                          </m:r>
                        </m:sub>
                        <m:sup/>
                        <m:e>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𝑒</m:t>
                          </m:r>
                          <m:r>
                            <a:rPr lang="en-US" sz="2400" i="1">
                              <a:latin typeface="Cambria Math" panose="02040503050406030204" pitchFamily="18" charset="0"/>
                            </a:rPr>
                            <m:t>,</m:t>
                          </m:r>
                          <m:r>
                            <a:rPr lang="en-US" sz="2400" i="1">
                              <a:latin typeface="Cambria Math" panose="02040503050406030204" pitchFamily="18" charset="0"/>
                            </a:rPr>
                            <m:t>h</m:t>
                          </m:r>
                          <m:r>
                            <a:rPr lang="en-US" sz="2400" i="1">
                              <a:latin typeface="Cambria Math" panose="02040503050406030204" pitchFamily="18" charset="0"/>
                            </a:rPr>
                            <m:t>)</m:t>
                          </m:r>
                        </m:e>
                      </m:nary>
                    </m:oMath>
                  </m:oMathPara>
                </a14:m>
                <a:endParaRPr lang="en-US" sz="2400" dirty="0"/>
              </a:p>
              <a:p>
                <a:pPr marL="457200" lvl="1" indent="0">
                  <a:buFont typeface="Wingdings" panose="05000000000000000000" pitchFamily="2" charset="2"/>
                  <a:buNone/>
                </a:pPr>
                <a:endParaRPr lang="en-US" dirty="0"/>
              </a:p>
            </p:txBody>
          </p:sp>
        </mc:Choice>
        <mc:Fallback xmlns="">
          <p:sp>
            <p:nvSpPr>
              <p:cNvPr id="7" name="Content Placeholder 2">
                <a:extLst>
                  <a:ext uri="{FF2B5EF4-FFF2-40B4-BE49-F238E27FC236}">
                    <a16:creationId xmlns:a16="http://schemas.microsoft.com/office/drawing/2014/main" id="{8E469189-A8EB-DD4F-9B73-B1511ED3CADA}"/>
                  </a:ext>
                </a:extLst>
              </p:cNvPr>
              <p:cNvSpPr txBox="1">
                <a:spLocks noRot="1" noChangeAspect="1" noMove="1" noResize="1" noEditPoints="1" noAdjustHandles="1" noChangeArrowheads="1" noChangeShapeType="1" noTextEdit="1"/>
              </p:cNvSpPr>
              <p:nvPr/>
            </p:nvSpPr>
            <p:spPr>
              <a:xfrm>
                <a:off x="80554" y="1066868"/>
                <a:ext cx="6399759" cy="4351338"/>
              </a:xfrm>
              <a:prstGeom prst="rect">
                <a:avLst/>
              </a:prstGeom>
              <a:blipFill>
                <a:blip r:embed="rId3"/>
                <a:stretch>
                  <a:fillRect l="-594" t="-2624" r="-1584" b="-32653"/>
                </a:stretch>
              </a:blipFill>
            </p:spPr>
            <p:txBody>
              <a:bodyPr/>
              <a:lstStyle/>
              <a:p>
                <a:r>
                  <a:rPr lang="en-US">
                    <a:noFill/>
                  </a:rPr>
                  <a:t> </a:t>
                </a:r>
              </a:p>
            </p:txBody>
          </p:sp>
        </mc:Fallback>
      </mc:AlternateContent>
    </p:spTree>
    <p:extLst>
      <p:ext uri="{BB962C8B-B14F-4D97-AF65-F5344CB8AC3E}">
        <p14:creationId xmlns:p14="http://schemas.microsoft.com/office/powerpoint/2010/main" val="23916830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Probability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53" y="1066868"/>
                <a:ext cx="11769358" cy="4558680"/>
              </a:xfrm>
            </p:spPr>
            <p:txBody>
              <a:bodyPr>
                <a:noAutofit/>
              </a:bodyPr>
              <a:lstStyle/>
              <a:p>
                <a:r>
                  <a:rPr lang="en-US" sz="2400" dirty="0"/>
                  <a:t>Conditional Probability</a:t>
                </a:r>
              </a:p>
              <a:p>
                <a:pPr lvl="1"/>
                <a14:m>
                  <m:oMath xmlns:m="http://schemas.openxmlformats.org/officeDocument/2006/math">
                    <m:r>
                      <m:rPr>
                        <m:sty m:val="p"/>
                      </m:rPr>
                      <a:rPr lang="en-US">
                        <a:latin typeface="Cambria Math" panose="02040503050406030204" pitchFamily="18" charset="0"/>
                      </a:rPr>
                      <m:t>P</m:t>
                    </m:r>
                    <m:d>
                      <m:dPr>
                        <m:ctrlPr>
                          <a:rPr lang="en-US" i="1">
                            <a:latin typeface="Cambria Math" panose="02040503050406030204" pitchFamily="18" charset="0"/>
                          </a:rPr>
                        </m:ctrlPr>
                      </m:dPr>
                      <m:e>
                        <m:r>
                          <a:rPr lang="en-US" i="1">
                            <a:latin typeface="Cambria Math" panose="02040503050406030204" pitchFamily="18" charset="0"/>
                          </a:rPr>
                          <m:t>𝑥</m:t>
                        </m:r>
                      </m:e>
                      <m:e>
                        <m:r>
                          <a:rPr lang="en-US" i="1">
                            <a:latin typeface="Cambria Math" panose="02040503050406030204" pitchFamily="18" charset="0"/>
                          </a:rPr>
                          <m:t>𝑦</m:t>
                        </m:r>
                      </m:e>
                    </m:d>
                    <m:r>
                      <a:rPr lang="en-US" i="1">
                        <a:latin typeface="Cambria Math" panose="02040503050406030204" pitchFamily="18" charset="0"/>
                      </a:rPr>
                      <m:t> </m:t>
                    </m:r>
                  </m:oMath>
                </a14:m>
                <a:r>
                  <a:rPr lang="en-US" dirty="0"/>
                  <a:t>is the probability of the occurrence of event </a:t>
                </a:r>
                <a14:m>
                  <m:oMath xmlns:m="http://schemas.openxmlformats.org/officeDocument/2006/math">
                    <m:r>
                      <a:rPr lang="en-US" i="1">
                        <a:latin typeface="Cambria Math" panose="02040503050406030204" pitchFamily="18" charset="0"/>
                      </a:rPr>
                      <m:t>𝑥</m:t>
                    </m:r>
                  </m:oMath>
                </a14:m>
                <a:r>
                  <a:rPr lang="en-US" dirty="0"/>
                  <a:t>, given that </a:t>
                </a:r>
                <a14:m>
                  <m:oMath xmlns:m="http://schemas.openxmlformats.org/officeDocument/2006/math">
                    <m:r>
                      <a:rPr lang="en-US" i="1">
                        <a:latin typeface="Cambria Math" panose="02040503050406030204" pitchFamily="18" charset="0"/>
                      </a:rPr>
                      <m:t>𝑦</m:t>
                    </m:r>
                  </m:oMath>
                </a14:m>
                <a:r>
                  <a:rPr lang="en-US" dirty="0"/>
                  <a:t> occurred is given as:</a:t>
                </a:r>
              </a:p>
              <a:p>
                <a:pPr lvl="2"/>
                <a14:m>
                  <m:oMath xmlns:m="http://schemas.openxmlformats.org/officeDocument/2006/math">
                    <m:r>
                      <m:rPr>
                        <m:sty m:val="p"/>
                      </m:rPr>
                      <a:rPr lang="en-US" sz="2400">
                        <a:latin typeface="Cambria Math" panose="02040503050406030204" pitchFamily="18" charset="0"/>
                      </a:rPr>
                      <m:t>P</m:t>
                    </m:r>
                    <m:d>
                      <m:dPr>
                        <m:ctrlPr>
                          <a:rPr lang="en-US" sz="2400" i="1" smtClean="0">
                            <a:latin typeface="Cambria Math" panose="02040503050406030204" pitchFamily="18" charset="0"/>
                          </a:rPr>
                        </m:ctrlPr>
                      </m:dPr>
                      <m:e>
                        <m:r>
                          <a:rPr lang="en-US" sz="2400" b="0" i="1" smtClean="0">
                            <a:latin typeface="Cambria Math" panose="02040503050406030204" pitchFamily="18" charset="0"/>
                          </a:rPr>
                          <m:t>𝑥</m:t>
                        </m:r>
                      </m:e>
                      <m:e>
                        <m:r>
                          <a:rPr lang="en-US" sz="2400" b="0" i="1" smtClean="0">
                            <a:latin typeface="Cambria Math" panose="02040503050406030204" pitchFamily="18" charset="0"/>
                          </a:rPr>
                          <m:t>𝑦</m:t>
                        </m:r>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𝑃</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𝑦</m:t>
                        </m:r>
                        <m:r>
                          <a:rPr lang="en-US" sz="2400" i="1">
                            <a:latin typeface="Cambria Math" panose="02040503050406030204" pitchFamily="18" charset="0"/>
                            <a:ea typeface="Cambria Math" panose="02040503050406030204" pitchFamily="18" charset="0"/>
                          </a:rPr>
                          <m:t>)</m:t>
                        </m:r>
                      </m:num>
                      <m:den>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num>
                      <m:den>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den>
                    </m:f>
                  </m:oMath>
                </a14:m>
                <a:endParaRPr lang="en-US" sz="2400" dirty="0"/>
              </a:p>
              <a:p>
                <a:pPr lvl="1"/>
                <a:r>
                  <a:rPr lang="en-US" dirty="0"/>
                  <a:t>Answers the question: </a:t>
                </a:r>
              </a:p>
              <a:p>
                <a:pPr lvl="2"/>
                <a:r>
                  <a:rPr lang="en-US" sz="2400" dirty="0"/>
                  <a:t>How does the probability of an event change if we have extra information?</a:t>
                </a:r>
              </a:p>
              <a:p>
                <a:pPr lvl="2"/>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53" y="1066868"/>
                <a:ext cx="11769358" cy="4558680"/>
              </a:xfrm>
              <a:blipFill>
                <a:blip r:embed="rId2"/>
                <a:stretch>
                  <a:fillRect l="-539" t="-1671" r="-2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66</a:t>
            </a:fld>
            <a:endParaRPr lang="en-US" dirty="0"/>
          </a:p>
        </p:txBody>
      </p:sp>
      <p:pic>
        <p:nvPicPr>
          <p:cNvPr id="5" name="Picture 4">
            <a:extLst>
              <a:ext uri="{FF2B5EF4-FFF2-40B4-BE49-F238E27FC236}">
                <a16:creationId xmlns:a16="http://schemas.microsoft.com/office/drawing/2014/main" id="{0519B2D6-4363-D646-9E49-4DB1636F6B46}"/>
              </a:ext>
            </a:extLst>
          </p:cNvPr>
          <p:cNvPicPr>
            <a:picLocks noChangeAspect="1"/>
          </p:cNvPicPr>
          <p:nvPr/>
        </p:nvPicPr>
        <p:blipFill>
          <a:blip r:embed="rId3"/>
          <a:stretch>
            <a:fillRect/>
          </a:stretch>
        </p:blipFill>
        <p:spPr>
          <a:xfrm>
            <a:off x="2701561" y="3384883"/>
            <a:ext cx="7335591" cy="2606065"/>
          </a:xfrm>
          <a:prstGeom prst="rect">
            <a:avLst/>
          </a:prstGeom>
        </p:spPr>
      </p:pic>
    </p:spTree>
    <p:extLst>
      <p:ext uri="{BB962C8B-B14F-4D97-AF65-F5344CB8AC3E}">
        <p14:creationId xmlns:p14="http://schemas.microsoft.com/office/powerpoint/2010/main" val="19531265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Probability – Order Matters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14:m>
                  <m:oMath xmlns:m="http://schemas.openxmlformats.org/officeDocument/2006/math">
                    <m:r>
                      <m:rPr>
                        <m:sty m:val="p"/>
                      </m:rPr>
                      <a:rPr lang="en-US" smtClean="0">
                        <a:latin typeface="Cambria Math" panose="02040503050406030204" pitchFamily="18" charset="0"/>
                      </a:rPr>
                      <m:t>P</m:t>
                    </m:r>
                    <m:d>
                      <m:dPr>
                        <m:ctrlPr>
                          <a:rPr lang="en-US" i="1">
                            <a:latin typeface="Cambria Math" panose="02040503050406030204" pitchFamily="18" charset="0"/>
                          </a:rPr>
                        </m:ctrlPr>
                      </m:dPr>
                      <m:e>
                        <m:r>
                          <a:rPr lang="en-US" i="1">
                            <a:latin typeface="Cambria Math" panose="02040503050406030204" pitchFamily="18" charset="0"/>
                          </a:rPr>
                          <m:t>𝑥</m:t>
                        </m:r>
                      </m:e>
                      <m:e>
                        <m:r>
                          <a:rPr lang="en-US" i="1">
                            <a:latin typeface="Cambria Math" panose="02040503050406030204" pitchFamily="18" charset="0"/>
                          </a:rPr>
                          <m:t>𝑦</m:t>
                        </m:r>
                      </m:e>
                    </m:d>
                    <m:r>
                      <a:rPr lang="en-US" i="1">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rPr>
                      <m:t>P</m:t>
                    </m:r>
                    <m:d>
                      <m:dPr>
                        <m:ctrlPr>
                          <a:rPr lang="en-US" i="1">
                            <a:latin typeface="Cambria Math" panose="02040503050406030204" pitchFamily="18" charset="0"/>
                          </a:rPr>
                        </m:ctrlPr>
                      </m:dPr>
                      <m:e>
                        <m:r>
                          <a:rPr lang="en-US" i="1">
                            <a:latin typeface="Cambria Math" panose="02040503050406030204" pitchFamily="18" charset="0"/>
                          </a:rPr>
                          <m:t>𝑦</m:t>
                        </m:r>
                      </m:e>
                      <m:e>
                        <m:r>
                          <a:rPr lang="en-US" i="1">
                            <a:latin typeface="Cambria Math" panose="02040503050406030204" pitchFamily="18" charset="0"/>
                          </a:rPr>
                          <m:t>𝑥</m:t>
                        </m:r>
                      </m:e>
                    </m:d>
                    <m:r>
                      <a:rPr lang="en-US" i="1">
                        <a:latin typeface="Cambria Math" panose="02040503050406030204" pitchFamily="18" charset="0"/>
                      </a:rPr>
                      <m:t> </m:t>
                    </m:r>
                  </m:oMath>
                </a14:m>
                <a:endParaRPr lang="en-US" dirty="0"/>
              </a:p>
              <a:p>
                <a:pPr lvl="1"/>
                <a:r>
                  <a:rPr lang="en-US" dirty="0"/>
                  <a:t>Why?</a:t>
                </a:r>
              </a:p>
              <a:p>
                <a14:m>
                  <m:oMath xmlns:m="http://schemas.openxmlformats.org/officeDocument/2006/math">
                    <m:r>
                      <m:rPr>
                        <m:sty m:val="p"/>
                      </m:rPr>
                      <a:rPr lang="en-US">
                        <a:latin typeface="Cambria Math" panose="02040503050406030204" pitchFamily="18" charset="0"/>
                      </a:rPr>
                      <m:t>P</m:t>
                    </m:r>
                    <m:d>
                      <m:dPr>
                        <m:ctrlPr>
                          <a:rPr lang="en-US" i="1">
                            <a:latin typeface="Cambria Math" panose="02040503050406030204" pitchFamily="18" charset="0"/>
                          </a:rPr>
                        </m:ctrlPr>
                      </m:dPr>
                      <m:e>
                        <m:r>
                          <a:rPr lang="en-US" i="1">
                            <a:latin typeface="Cambria Math" panose="02040503050406030204" pitchFamily="18" charset="0"/>
                          </a:rPr>
                          <m:t>𝑐𝑢𝑡𝑒</m:t>
                        </m:r>
                      </m:e>
                      <m:e>
                        <m:r>
                          <a:rPr lang="en-US" i="1">
                            <a:latin typeface="Cambria Math" panose="02040503050406030204" pitchFamily="18" charset="0"/>
                          </a:rPr>
                          <m:t>𝑝𝑢𝑝𝑝𝑦</m:t>
                        </m:r>
                      </m:e>
                    </m:d>
                    <m:r>
                      <a:rPr lang="en-US" i="1">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rPr>
                      <m:t>P</m:t>
                    </m:r>
                    <m:d>
                      <m:dPr>
                        <m:ctrlPr>
                          <a:rPr lang="en-US" i="1">
                            <a:latin typeface="Cambria Math" panose="02040503050406030204" pitchFamily="18" charset="0"/>
                          </a:rPr>
                        </m:ctrlPr>
                      </m:dPr>
                      <m:e>
                        <m:r>
                          <a:rPr lang="en-US" i="1">
                            <a:latin typeface="Cambria Math" panose="02040503050406030204" pitchFamily="18" charset="0"/>
                          </a:rPr>
                          <m:t>𝑝𝑢𝑝𝑝𝑦</m:t>
                        </m:r>
                      </m:e>
                      <m:e>
                        <m:r>
                          <a:rPr lang="en-US" i="1">
                            <a:latin typeface="Cambria Math" panose="02040503050406030204" pitchFamily="18" charset="0"/>
                          </a:rPr>
                          <m:t>𝑐𝑢𝑡𝑒</m:t>
                        </m:r>
                      </m:e>
                    </m:d>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44" t="-20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67</a:t>
            </a:fld>
            <a:endParaRPr lang="en-US" dirty="0"/>
          </a:p>
        </p:txBody>
      </p:sp>
    </p:spTree>
    <p:extLst>
      <p:ext uri="{BB962C8B-B14F-4D97-AF65-F5344CB8AC3E}">
        <p14:creationId xmlns:p14="http://schemas.microsoft.com/office/powerpoint/2010/main" val="27042614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Probability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000" dirty="0"/>
                  <a:t>Coin Toss Example:</a:t>
                </a:r>
              </a:p>
              <a:p>
                <a:pPr lvl="1"/>
                <a:r>
                  <a:rPr lang="en-US" sz="2000" dirty="0"/>
                  <a:t>Toss a fair coin 3 times</a:t>
                </a:r>
              </a:p>
              <a:p>
                <a:pPr lvl="1"/>
                <a:r>
                  <a:rPr lang="en-US" sz="2000" dirty="0"/>
                  <a:t>What is the probability of 3 heads?</a:t>
                </a:r>
              </a:p>
              <a:p>
                <a:pPr lvl="2"/>
                <a:r>
                  <a:rPr lang="en-US" dirty="0"/>
                  <a:t>Answer: </a:t>
                </a:r>
                <a:endParaRPr lang="en-US" i="1" dirty="0">
                  <a:latin typeface="Cambria Math" panose="02040503050406030204" pitchFamily="18" charset="0"/>
                </a:endParaRPr>
              </a:p>
              <a:p>
                <a:pPr lvl="3"/>
                <a14:m>
                  <m:oMath xmlns:m="http://schemas.openxmlformats.org/officeDocument/2006/math">
                    <m:r>
                      <a:rPr lang="en-US" i="1" dirty="0" smtClean="0">
                        <a:latin typeface="Cambria Math" panose="02040503050406030204" pitchFamily="18" charset="0"/>
                      </a:rPr>
                      <m:t>𝑆𝑎𝑚𝑝𝑙𝑒</m:t>
                    </m:r>
                    <m:r>
                      <a:rPr lang="en-US" i="1" dirty="0" smtClean="0">
                        <a:latin typeface="Cambria Math" panose="02040503050406030204" pitchFamily="18" charset="0"/>
                      </a:rPr>
                      <m:t> </m:t>
                    </m:r>
                    <m:r>
                      <a:rPr lang="en-US" i="1" dirty="0" smtClean="0">
                        <a:latin typeface="Cambria Math" panose="02040503050406030204" pitchFamily="18" charset="0"/>
                      </a:rPr>
                      <m:t>𝑆𝑝𝑎𝑐𝑒</m:t>
                    </m:r>
                    <m:r>
                      <a:rPr lang="en-US" i="1" dirty="0" smtClean="0">
                        <a:latin typeface="Cambria Math" panose="02040503050406030204" pitchFamily="18" charset="0"/>
                      </a:rPr>
                      <m:t> = {</m:t>
                    </m:r>
                    <m:r>
                      <a:rPr lang="en-US" i="1" dirty="0" smtClean="0">
                        <a:latin typeface="Cambria Math" panose="02040503050406030204" pitchFamily="18" charset="0"/>
                      </a:rPr>
                      <m:t>𝐻𝐻𝐻</m:t>
                    </m:r>
                    <m:r>
                      <a:rPr lang="en-US" i="1" dirty="0" smtClean="0">
                        <a:latin typeface="Cambria Math" panose="02040503050406030204" pitchFamily="18" charset="0"/>
                      </a:rPr>
                      <m:t>, </m:t>
                    </m:r>
                    <m:r>
                      <a:rPr lang="en-US" i="1" dirty="0" smtClean="0">
                        <a:latin typeface="Cambria Math" panose="02040503050406030204" pitchFamily="18" charset="0"/>
                      </a:rPr>
                      <m:t>𝐻𝐻𝑇</m:t>
                    </m:r>
                    <m:r>
                      <a:rPr lang="en-US" i="1" dirty="0" smtClean="0">
                        <a:latin typeface="Cambria Math" panose="02040503050406030204" pitchFamily="18" charset="0"/>
                      </a:rPr>
                      <m:t>, </m:t>
                    </m:r>
                    <m:r>
                      <a:rPr lang="en-US" i="1" dirty="0" smtClean="0">
                        <a:latin typeface="Cambria Math" panose="02040503050406030204" pitchFamily="18" charset="0"/>
                      </a:rPr>
                      <m:t>𝐻𝑇𝐻</m:t>
                    </m:r>
                    <m:r>
                      <a:rPr lang="en-US" i="1" dirty="0" smtClean="0">
                        <a:latin typeface="Cambria Math" panose="02040503050406030204" pitchFamily="18" charset="0"/>
                      </a:rPr>
                      <m:t>, </m:t>
                    </m:r>
                    <m:r>
                      <a:rPr lang="en-US" i="1" dirty="0" smtClean="0">
                        <a:latin typeface="Cambria Math" panose="02040503050406030204" pitchFamily="18" charset="0"/>
                      </a:rPr>
                      <m:t>𝐻𝑇𝑇</m:t>
                    </m:r>
                    <m:r>
                      <a:rPr lang="en-US" i="1" dirty="0" smtClean="0">
                        <a:latin typeface="Cambria Math" panose="02040503050406030204" pitchFamily="18" charset="0"/>
                      </a:rPr>
                      <m:t>, </m:t>
                    </m:r>
                    <m:r>
                      <a:rPr lang="en-US" i="1" dirty="0" smtClean="0">
                        <a:latin typeface="Cambria Math" panose="02040503050406030204" pitchFamily="18" charset="0"/>
                      </a:rPr>
                      <m:t>𝑇𝐻𝐻</m:t>
                    </m:r>
                    <m:r>
                      <a:rPr lang="en-US" i="1" dirty="0" smtClean="0">
                        <a:latin typeface="Cambria Math" panose="02040503050406030204" pitchFamily="18" charset="0"/>
                      </a:rPr>
                      <m:t>, </m:t>
                    </m:r>
                    <m:r>
                      <a:rPr lang="en-US" i="1" dirty="0" smtClean="0">
                        <a:latin typeface="Cambria Math" panose="02040503050406030204" pitchFamily="18" charset="0"/>
                      </a:rPr>
                      <m:t>𝑇𝐻𝑇</m:t>
                    </m:r>
                    <m:r>
                      <a:rPr lang="en-US" i="1" dirty="0" smtClean="0">
                        <a:latin typeface="Cambria Math" panose="02040503050406030204" pitchFamily="18" charset="0"/>
                      </a:rPr>
                      <m:t>, </m:t>
                    </m:r>
                    <m:r>
                      <a:rPr lang="en-US" i="1" dirty="0" smtClean="0">
                        <a:latin typeface="Cambria Math" panose="02040503050406030204" pitchFamily="18" charset="0"/>
                      </a:rPr>
                      <m:t>𝑇𝑇𝐻</m:t>
                    </m:r>
                    <m:r>
                      <a:rPr lang="en-US" i="1" dirty="0" smtClean="0">
                        <a:latin typeface="Cambria Math" panose="02040503050406030204" pitchFamily="18" charset="0"/>
                      </a:rPr>
                      <m:t>, </m:t>
                    </m:r>
                    <m:r>
                      <a:rPr lang="en-US" i="1" dirty="0" smtClean="0">
                        <a:latin typeface="Cambria Math" panose="02040503050406030204" pitchFamily="18" charset="0"/>
                      </a:rPr>
                      <m:t>𝑇𝑇𝑇</m:t>
                    </m:r>
                    <m:r>
                      <a:rPr lang="en-US" i="1" dirty="0" smtClean="0">
                        <a:latin typeface="Cambria Math" panose="02040503050406030204" pitchFamily="18" charset="0"/>
                      </a:rPr>
                      <m:t>}</m:t>
                    </m:r>
                  </m:oMath>
                </a14:m>
                <a:endParaRPr lang="en-US" dirty="0"/>
              </a:p>
              <a:p>
                <a:pPr lvl="3"/>
                <a:r>
                  <a:rPr lang="en-US" dirty="0"/>
                  <a:t>All outcomes are equally likely (if the coin is fair)</a:t>
                </a:r>
              </a:p>
              <a:p>
                <a:pPr lvl="3"/>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𝐻𝐻𝐻</m:t>
                    </m:r>
                    <m:r>
                      <a:rPr lang="en-US" i="1" dirty="0" smtClean="0">
                        <a:latin typeface="Cambria Math" panose="02040503050406030204" pitchFamily="18" charset="0"/>
                      </a:rPr>
                      <m:t>) = </m:t>
                    </m:r>
                    <m:f>
                      <m:fPr>
                        <m:ctrlPr>
                          <a:rPr lang="en-US"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8</m:t>
                        </m:r>
                      </m:den>
                    </m:f>
                  </m:oMath>
                </a14:m>
                <a:endParaRPr lang="en-US" dirty="0"/>
              </a:p>
              <a:p>
                <a:pPr lvl="1"/>
                <a:r>
                  <a:rPr lang="en-US" sz="2000" dirty="0"/>
                  <a:t>Suppose we are told that the first toss was heads</a:t>
                </a:r>
              </a:p>
              <a:p>
                <a:pPr lvl="1"/>
                <a:r>
                  <a:rPr lang="en-US" sz="2000" dirty="0"/>
                  <a:t>Given this information, how should we compute the probability of {HHH}?</a:t>
                </a:r>
              </a:p>
              <a:p>
                <a:pPr lvl="2"/>
                <a:r>
                  <a:rPr lang="en-US" dirty="0"/>
                  <a:t>Answer: </a:t>
                </a:r>
              </a:p>
              <a:p>
                <a:pPr lvl="3"/>
                <a:r>
                  <a:rPr lang="en-US" dirty="0"/>
                  <a:t>We have a new (reduced) </a:t>
                </a:r>
                <a14:m>
                  <m:oMath xmlns:m="http://schemas.openxmlformats.org/officeDocument/2006/math">
                    <m:r>
                      <a:rPr lang="en-US" i="1" dirty="0" smtClean="0">
                        <a:latin typeface="Cambria Math" panose="02040503050406030204" pitchFamily="18" charset="0"/>
                      </a:rPr>
                      <m:t>𝑆𝑎𝑚𝑝𝑙𝑒</m:t>
                    </m:r>
                    <m:r>
                      <a:rPr lang="en-US" i="1" dirty="0" smtClean="0">
                        <a:latin typeface="Cambria Math" panose="02040503050406030204" pitchFamily="18" charset="0"/>
                      </a:rPr>
                      <m:t> </m:t>
                    </m:r>
                    <m:r>
                      <a:rPr lang="en-US" i="1" dirty="0" smtClean="0">
                        <a:latin typeface="Cambria Math" panose="02040503050406030204" pitchFamily="18" charset="0"/>
                      </a:rPr>
                      <m:t>𝑆𝑝𝑎𝑐𝑒</m:t>
                    </m:r>
                    <m:r>
                      <a:rPr lang="en-US" i="1" dirty="0" smtClean="0">
                        <a:latin typeface="Cambria Math" panose="02040503050406030204" pitchFamily="18" charset="0"/>
                      </a:rPr>
                      <m:t> = {</m:t>
                    </m:r>
                    <m:r>
                      <a:rPr lang="en-US" i="1" dirty="0" smtClean="0">
                        <a:latin typeface="Cambria Math" panose="02040503050406030204" pitchFamily="18" charset="0"/>
                      </a:rPr>
                      <m:t>𝐻𝐻𝐻</m:t>
                    </m:r>
                    <m:r>
                      <a:rPr lang="en-US" i="1" dirty="0" smtClean="0">
                        <a:latin typeface="Cambria Math" panose="02040503050406030204" pitchFamily="18" charset="0"/>
                      </a:rPr>
                      <m:t>, </m:t>
                    </m:r>
                    <m:r>
                      <a:rPr lang="en-US" i="1" dirty="0" smtClean="0">
                        <a:latin typeface="Cambria Math" panose="02040503050406030204" pitchFamily="18" charset="0"/>
                      </a:rPr>
                      <m:t>𝐻𝐻𝑇</m:t>
                    </m:r>
                    <m:r>
                      <a:rPr lang="en-US" i="1" dirty="0" smtClean="0">
                        <a:latin typeface="Cambria Math" panose="02040503050406030204" pitchFamily="18" charset="0"/>
                      </a:rPr>
                      <m:t>, </m:t>
                    </m:r>
                    <m:r>
                      <a:rPr lang="en-US" i="1" dirty="0" smtClean="0">
                        <a:latin typeface="Cambria Math" panose="02040503050406030204" pitchFamily="18" charset="0"/>
                      </a:rPr>
                      <m:t>𝐻𝑇𝐻</m:t>
                    </m:r>
                    <m:r>
                      <a:rPr lang="en-US" i="1" dirty="0" smtClean="0">
                        <a:latin typeface="Cambria Math" panose="02040503050406030204" pitchFamily="18" charset="0"/>
                      </a:rPr>
                      <m:t>, </m:t>
                    </m:r>
                    <m:r>
                      <a:rPr lang="en-US" i="1" dirty="0" smtClean="0">
                        <a:latin typeface="Cambria Math" panose="02040503050406030204" pitchFamily="18" charset="0"/>
                      </a:rPr>
                      <m:t>𝐻𝑇𝑇</m:t>
                    </m:r>
                    <m:r>
                      <a:rPr lang="en-US" i="1" dirty="0" smtClean="0">
                        <a:latin typeface="Cambria Math" panose="02040503050406030204" pitchFamily="18" charset="0"/>
                      </a:rPr>
                      <m:t>}</m:t>
                    </m:r>
                  </m:oMath>
                </a14:m>
                <a:endParaRPr lang="en-US" dirty="0"/>
              </a:p>
              <a:p>
                <a:pPr lvl="3"/>
                <a:r>
                  <a:rPr lang="en-US" dirty="0"/>
                  <a:t>All outcomes are still equally likely (the coin is still fair)</a:t>
                </a:r>
              </a:p>
              <a:p>
                <a:pPr lvl="3"/>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𝐻𝐻𝐻</m:t>
                    </m:r>
                    <m:r>
                      <a:rPr lang="en-US" i="1" dirty="0" smtClean="0">
                        <a:latin typeface="Cambria Math" panose="02040503050406030204" pitchFamily="18" charset="0"/>
                      </a:rPr>
                      <m:t>) =  </m:t>
                    </m:r>
                    <m:f>
                      <m:fPr>
                        <m:ctrlPr>
                          <a:rPr lang="en-US"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4</m:t>
                        </m:r>
                      </m:den>
                    </m:f>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362" t="-1749" b="-291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68</a:t>
            </a:fld>
            <a:endParaRPr lang="en-US" dirty="0"/>
          </a:p>
        </p:txBody>
      </p:sp>
    </p:spTree>
    <p:extLst>
      <p:ext uri="{BB962C8B-B14F-4D97-AF65-F5344CB8AC3E}">
        <p14:creationId xmlns:p14="http://schemas.microsoft.com/office/powerpoint/2010/main" val="6425750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Probability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54" y="1066868"/>
                <a:ext cx="6742277" cy="4351338"/>
              </a:xfrm>
            </p:spPr>
            <p:txBody>
              <a:bodyPr>
                <a:normAutofit/>
              </a:bodyPr>
              <a:lstStyle/>
              <a:p>
                <a:r>
                  <a:rPr lang="en-US" sz="2400" dirty="0"/>
                  <a:t>We can visualize the conditional probability as follows</a:t>
                </a:r>
              </a:p>
              <a:p>
                <a:pPr lvl="1"/>
                <a:r>
                  <a:rPr lang="en-US" dirty="0"/>
                  <a:t>Think of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𝐴</m:t>
                    </m:r>
                    <m:r>
                      <a:rPr lang="en-US" i="1" dirty="0" smtClean="0">
                        <a:latin typeface="Cambria Math" panose="02040503050406030204" pitchFamily="18" charset="0"/>
                      </a:rPr>
                      <m:t>) </m:t>
                    </m:r>
                  </m:oMath>
                </a14:m>
                <a:r>
                  <a:rPr lang="en-US" dirty="0"/>
                  <a:t>as the proportion of the area of the whole sample space taken up by A</a:t>
                </a:r>
              </a:p>
              <a:p>
                <a:pPr lvl="1"/>
                <a:r>
                  <a:rPr lang="en-US" dirty="0"/>
                  <a:t>For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𝐴</m:t>
                    </m:r>
                    <m:r>
                      <a:rPr lang="en-US" i="1" dirty="0" smtClean="0">
                        <a:latin typeface="Cambria Math" panose="02040503050406030204" pitchFamily="18" charset="0"/>
                      </a:rPr>
                      <m:t>|</m:t>
                    </m:r>
                    <m:r>
                      <a:rPr lang="en-US" i="1" dirty="0" smtClean="0">
                        <a:latin typeface="Cambria Math" panose="02040503050406030204" pitchFamily="18" charset="0"/>
                      </a:rPr>
                      <m:t>𝐵</m:t>
                    </m:r>
                    <m:r>
                      <a:rPr lang="en-US" i="1" dirty="0" smtClean="0">
                        <a:latin typeface="Cambria Math" panose="02040503050406030204" pitchFamily="18" charset="0"/>
                      </a:rPr>
                      <m:t>)</m:t>
                    </m:r>
                  </m:oMath>
                </a14:m>
                <a:r>
                  <a:rPr lang="en-US" dirty="0"/>
                  <a:t> we restrict our attention to B</a:t>
                </a:r>
              </a:p>
              <a:p>
                <a:pPr lvl="1"/>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𝐴</m:t>
                    </m:r>
                    <m:r>
                      <a:rPr lang="en-US" i="1" dirty="0" smtClean="0">
                        <a:latin typeface="Cambria Math" panose="02040503050406030204" pitchFamily="18" charset="0"/>
                      </a:rPr>
                      <m:t>|</m:t>
                    </m:r>
                    <m:r>
                      <a:rPr lang="en-US" i="1" dirty="0" smtClean="0">
                        <a:latin typeface="Cambria Math" panose="02040503050406030204" pitchFamily="18" charset="0"/>
                      </a:rPr>
                      <m:t>𝐵</m:t>
                    </m:r>
                    <m:r>
                      <a:rPr lang="en-US" i="1" dirty="0" smtClean="0">
                        <a:latin typeface="Cambria Math" panose="02040503050406030204" pitchFamily="18" charset="0"/>
                      </a:rPr>
                      <m:t>)</m:t>
                    </m:r>
                  </m:oMath>
                </a14:m>
                <a:r>
                  <a:rPr lang="en-US" dirty="0"/>
                  <a:t> is the proportion of B taken up by A</a:t>
                </a:r>
              </a:p>
              <a:p>
                <a:pPr lvl="2"/>
                <a14:m>
                  <m:oMath xmlns:m="http://schemas.openxmlformats.org/officeDocument/2006/math">
                    <m:r>
                      <a:rPr lang="en-US" sz="2400" i="1" dirty="0">
                        <a:latin typeface="Cambria Math" panose="02040503050406030204" pitchFamily="18" charset="0"/>
                      </a:rPr>
                      <m:t>𝑃</m:t>
                    </m:r>
                    <m:d>
                      <m:dPr>
                        <m:ctrlPr>
                          <a:rPr lang="en-US" sz="2400" i="1" dirty="0">
                            <a:latin typeface="Cambria Math" panose="02040503050406030204" pitchFamily="18" charset="0"/>
                          </a:rPr>
                        </m:ctrlPr>
                      </m:dPr>
                      <m:e>
                        <m:r>
                          <a:rPr lang="en-US" sz="2400" i="1" dirty="0">
                            <a:latin typeface="Cambria Math" panose="02040503050406030204" pitchFamily="18" charset="0"/>
                          </a:rPr>
                          <m:t>𝐴</m:t>
                        </m:r>
                      </m:e>
                      <m:e>
                        <m:r>
                          <a:rPr lang="en-US" sz="2400" i="1" dirty="0">
                            <a:latin typeface="Cambria Math" panose="02040503050406030204" pitchFamily="18" charset="0"/>
                          </a:rPr>
                          <m:t>𝐵</m:t>
                        </m:r>
                      </m:e>
                    </m:d>
                    <m:r>
                      <a:rPr lang="en-US" sz="2400" b="0" i="1" dirty="0" smtClean="0">
                        <a:latin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rPr>
                          <m:t>𝑃</m:t>
                        </m:r>
                        <m:r>
                          <a:rPr lang="en-US" sz="2400" i="1">
                            <a:latin typeface="Cambria Math" panose="02040503050406030204" pitchFamily="18" charset="0"/>
                          </a:rPr>
                          <m:t>(</m:t>
                        </m:r>
                        <m:r>
                          <a:rPr lang="en-US" sz="2400" i="1">
                            <a:latin typeface="Cambria Math" panose="02040503050406030204" pitchFamily="18" charset="0"/>
                          </a:rPr>
                          <m:t>𝐴</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𝐵</m:t>
                        </m:r>
                        <m:r>
                          <a:rPr lang="en-US" sz="2400" i="1">
                            <a:latin typeface="Cambria Math" panose="02040503050406030204" pitchFamily="18" charset="0"/>
                            <a:ea typeface="Cambria Math" panose="02040503050406030204" pitchFamily="18" charset="0"/>
                          </a:rPr>
                          <m:t>)</m:t>
                        </m:r>
                      </m:num>
                      <m:den>
                        <m:r>
                          <a:rPr lang="en-US" sz="2400" b="0" i="1" smtClean="0">
                            <a:latin typeface="Cambria Math" panose="02040503050406030204" pitchFamily="18" charset="0"/>
                            <a:ea typeface="Cambria Math" panose="02040503050406030204" pitchFamily="18" charset="0"/>
                          </a:rPr>
                          <m:t>𝑃</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𝐵</m:t>
                        </m:r>
                        <m:r>
                          <a:rPr lang="en-US" sz="2400" b="0" i="1" smtClean="0">
                            <a:latin typeface="Cambria Math" panose="02040503050406030204" pitchFamily="18" charset="0"/>
                            <a:ea typeface="Cambria Math" panose="02040503050406030204" pitchFamily="18" charset="0"/>
                          </a:rPr>
                          <m:t>)</m:t>
                        </m:r>
                      </m:den>
                    </m:f>
                  </m:oMath>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54" y="1066868"/>
                <a:ext cx="6742277" cy="4351338"/>
              </a:xfrm>
              <a:blipFill>
                <a:blip r:embed="rId2"/>
                <a:stretch>
                  <a:fillRect l="-940" t="-1749" r="-18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69</a:t>
            </a:fld>
            <a:endParaRPr lang="en-US" dirty="0"/>
          </a:p>
        </p:txBody>
      </p:sp>
      <p:pic>
        <p:nvPicPr>
          <p:cNvPr id="5" name="Picture 4"/>
          <p:cNvPicPr>
            <a:picLocks noChangeAspect="1"/>
          </p:cNvPicPr>
          <p:nvPr/>
        </p:nvPicPr>
        <p:blipFill>
          <a:blip r:embed="rId3"/>
          <a:stretch>
            <a:fillRect/>
          </a:stretch>
        </p:blipFill>
        <p:spPr>
          <a:xfrm>
            <a:off x="4582922" y="4055337"/>
            <a:ext cx="5407709" cy="1903681"/>
          </a:xfrm>
          <a:prstGeom prst="rect">
            <a:avLst/>
          </a:prstGeom>
          <a:ln>
            <a:solidFill>
              <a:schemeClr val="accent1"/>
            </a:solidFill>
          </a:ln>
        </p:spPr>
      </p:pic>
    </p:spTree>
    <p:extLst>
      <p:ext uri="{BB962C8B-B14F-4D97-AF65-F5344CB8AC3E}">
        <p14:creationId xmlns:p14="http://schemas.microsoft.com/office/powerpoint/2010/main" val="1206115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E03AF-C8CF-7E4C-B529-B0A671E0E36F}"/>
              </a:ext>
            </a:extLst>
          </p:cNvPr>
          <p:cNvSpPr>
            <a:spLocks noGrp="1"/>
          </p:cNvSpPr>
          <p:nvPr>
            <p:ph type="title"/>
          </p:nvPr>
        </p:nvSpPr>
        <p:spPr/>
        <p:txBody>
          <a:bodyPr/>
          <a:lstStyle/>
          <a:p>
            <a:r>
              <a:rPr lang="en-US" dirty="0"/>
              <a:t>Classification</a:t>
            </a:r>
          </a:p>
        </p:txBody>
      </p:sp>
      <p:sp>
        <p:nvSpPr>
          <p:cNvPr id="3" name="Content Placeholder 2">
            <a:extLst>
              <a:ext uri="{FF2B5EF4-FFF2-40B4-BE49-F238E27FC236}">
                <a16:creationId xmlns:a16="http://schemas.microsoft.com/office/drawing/2014/main" id="{D0F748EB-D875-4744-9764-3F69A770054B}"/>
              </a:ext>
            </a:extLst>
          </p:cNvPr>
          <p:cNvSpPr>
            <a:spLocks noGrp="1"/>
          </p:cNvSpPr>
          <p:nvPr>
            <p:ph idx="1"/>
          </p:nvPr>
        </p:nvSpPr>
        <p:spPr/>
        <p:txBody>
          <a:bodyPr>
            <a:normAutofit fontScale="70000" lnSpcReduction="20000"/>
          </a:bodyPr>
          <a:lstStyle/>
          <a:p>
            <a:pPr marL="0" indent="0">
              <a:buNone/>
            </a:pPr>
            <a:r>
              <a:rPr lang="en-US" dirty="0"/>
              <a:t>A few issues to keep in mind when building a classifier</a:t>
            </a:r>
          </a:p>
          <a:p>
            <a:r>
              <a:rPr lang="en-US" b="1" dirty="0"/>
              <a:t>Accuracy. </a:t>
            </a:r>
            <a:r>
              <a:rPr lang="en-US" dirty="0"/>
              <a:t>There is the reliability of the rule, usually represented by the proportion of correct classifications, although it may be that some errors are more serious than others, and it may be important to control the error rate for some key class.</a:t>
            </a:r>
          </a:p>
          <a:p>
            <a:r>
              <a:rPr lang="en-US" b="1" dirty="0"/>
              <a:t>Speed. </a:t>
            </a:r>
            <a:r>
              <a:rPr lang="en-US" dirty="0"/>
              <a:t>In some circumstances, the speed of the classifier is a major issue. A classifier that is 90% accurate may be preferred over one that is 95% accurate if it is 100 times faster in testing (and such differences in time-scales are not uncommon in neural networks for example). Such considerations would be important for the automatic reading of postal codes, or automatic fault detection of items on a production line for example.</a:t>
            </a:r>
          </a:p>
          <a:p>
            <a:r>
              <a:rPr lang="en-US" b="1" dirty="0"/>
              <a:t>Comprehensibility. </a:t>
            </a:r>
            <a:r>
              <a:rPr lang="en-US" dirty="0"/>
              <a:t>If it is a human operator that must apply the classification procedure, the procedure must be easily understood else mistakes will be made in applying the rule. It is important also, that human operators believe the system. </a:t>
            </a:r>
          </a:p>
          <a:p>
            <a:r>
              <a:rPr lang="en-US" b="1" dirty="0"/>
              <a:t>Training Time. </a:t>
            </a:r>
            <a:r>
              <a:rPr lang="en-US" dirty="0"/>
              <a:t>Especially in a rapidly changing environment, it may be necessary to learn a classification rule quickly, or make adjustments to an existing rule in real time. “Quickly” might imply also that we need only a small number of observations to establish our rule.[4]</a:t>
            </a:r>
          </a:p>
          <a:p>
            <a:pPr lvl="1"/>
            <a:endParaRPr lang="en-US" dirty="0"/>
          </a:p>
        </p:txBody>
      </p:sp>
      <p:sp>
        <p:nvSpPr>
          <p:cNvPr id="4" name="Slide Number Placeholder 3">
            <a:extLst>
              <a:ext uri="{FF2B5EF4-FFF2-40B4-BE49-F238E27FC236}">
                <a16:creationId xmlns:a16="http://schemas.microsoft.com/office/drawing/2014/main" id="{9EA98E91-EBDC-6543-82FF-CB0E2AFCBD8C}"/>
              </a:ext>
            </a:extLst>
          </p:cNvPr>
          <p:cNvSpPr>
            <a:spLocks noGrp="1"/>
          </p:cNvSpPr>
          <p:nvPr>
            <p:ph type="sldNum" sz="quarter" idx="12"/>
          </p:nvPr>
        </p:nvSpPr>
        <p:spPr/>
        <p:txBody>
          <a:bodyPr/>
          <a:lstStyle/>
          <a:p>
            <a:fld id="{5ACD0CF0-90CC-9C41-A77B-2776398A8C8B}" type="slidenum">
              <a:rPr lang="en-US" smtClean="0"/>
              <a:pPr/>
              <a:t>7</a:t>
            </a:fld>
            <a:endParaRPr lang="en-US" dirty="0"/>
          </a:p>
        </p:txBody>
      </p:sp>
    </p:spTree>
    <p:extLst>
      <p:ext uri="{BB962C8B-B14F-4D97-AF65-F5344CB8AC3E}">
        <p14:creationId xmlns:p14="http://schemas.microsoft.com/office/powerpoint/2010/main" val="13837466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Independence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53" y="1066868"/>
                <a:ext cx="10812035" cy="4351338"/>
              </a:xfrm>
            </p:spPr>
            <p:txBody>
              <a:bodyPr>
                <a:normAutofit lnSpcReduction="10000"/>
              </a:bodyPr>
              <a:lstStyle/>
              <a:p>
                <a:r>
                  <a:rPr lang="en-US" sz="2400" dirty="0"/>
                  <a:t>Independent Events</a:t>
                </a:r>
              </a:p>
              <a:p>
                <a:pPr lvl="1"/>
                <a:r>
                  <a:rPr lang="en-US" dirty="0"/>
                  <a:t>If x and y are independent then they are unconnected and not related to each other</a:t>
                </a:r>
              </a:p>
              <a:p>
                <a:pPr lvl="1"/>
                <a:r>
                  <a:rPr lang="en-US" dirty="0"/>
                  <a:t>We have:</a:t>
                </a:r>
              </a:p>
              <a:p>
                <a:pPr marL="914400" lvl="2" indent="0">
                  <a:buNone/>
                </a:pPr>
                <a14:m>
                  <m:oMathPara xmlns:m="http://schemas.openxmlformats.org/officeDocument/2006/math">
                    <m:oMathParaPr>
                      <m:jc m:val="left"/>
                    </m:oMathParaPr>
                    <m:oMath xmlns:m="http://schemas.openxmlformats.org/officeDocument/2006/math">
                      <m:r>
                        <m:rPr>
                          <m:sty m:val="p"/>
                        </m:rPr>
                        <a:rPr lang="en-US" sz="2400" b="0" smtClean="0">
                          <a:latin typeface="Cambria Math" panose="02040503050406030204" pitchFamily="18" charset="0"/>
                        </a:rPr>
                        <m:t>P</m:t>
                      </m:r>
                      <m:d>
                        <m:dPr>
                          <m:ctrlPr>
                            <a:rPr lang="en-US" sz="2400" i="1" smtClean="0">
                              <a:latin typeface="Cambria Math" panose="02040503050406030204" pitchFamily="18" charset="0"/>
                            </a:rPr>
                          </m:ctrlPr>
                        </m:dPr>
                        <m:e>
                          <m:r>
                            <a:rPr lang="en-US" sz="2400" b="0" i="1" smtClean="0">
                              <a:latin typeface="Cambria Math" panose="02040503050406030204" pitchFamily="18" charset="0"/>
                            </a:rPr>
                            <m:t>𝑥</m:t>
                          </m:r>
                        </m:e>
                        <m:e>
                          <m:r>
                            <a:rPr lang="en-US" sz="2400" b="0" i="1" smtClean="0">
                              <a:latin typeface="Cambria Math" panose="02040503050406030204" pitchFamily="18" charset="0"/>
                            </a:rPr>
                            <m:t>𝑦</m:t>
                          </m:r>
                        </m:e>
                      </m:d>
                      <m:r>
                        <a:rPr lang="en-US" sz="2400" b="0" i="1" smtClean="0">
                          <a:latin typeface="Cambria Math" panose="02040503050406030204" pitchFamily="18" charset="0"/>
                        </a:rPr>
                        <m:t>=</m:t>
                      </m:r>
                      <m:r>
                        <a:rPr lang="en-US" sz="2400" b="0" i="1" smtClean="0">
                          <a:latin typeface="Cambria Math" panose="02040503050406030204" pitchFamily="18" charset="0"/>
                        </a:rPr>
                        <m:t>𝑃</m:t>
                      </m:r>
                      <m:d>
                        <m:dPr>
                          <m:ctrlPr>
                            <a:rPr lang="en-US" sz="2400" i="1" smtClean="0">
                              <a:latin typeface="Cambria Math" panose="02040503050406030204" pitchFamily="18" charset="0"/>
                            </a:rPr>
                          </m:ctrlPr>
                        </m:dPr>
                        <m:e>
                          <m:r>
                            <a:rPr lang="en-US" sz="2400" b="0" i="1" smtClean="0">
                              <a:latin typeface="Cambria Math" panose="02040503050406030204" pitchFamily="18" charset="0"/>
                            </a:rPr>
                            <m:t>𝑥</m:t>
                          </m:r>
                        </m:e>
                      </m:d>
                    </m:oMath>
                  </m:oMathPara>
                </a14:m>
                <a:endParaRPr lang="en-US" sz="2400" dirty="0"/>
              </a:p>
              <a:p>
                <a:pPr lvl="1"/>
                <a:r>
                  <a:rPr lang="en-US" dirty="0"/>
                  <a:t>From there it follows that</a:t>
                </a:r>
              </a:p>
              <a:p>
                <a:pPr marL="914400" lvl="2" indent="0">
                  <a:buNone/>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𝑃</m:t>
                      </m:r>
                      <m:d>
                        <m:dPr>
                          <m:ctrlPr>
                            <a:rPr lang="en-US" sz="240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𝑦</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
                        <m:dPr>
                          <m:ctrlPr>
                            <a:rPr lang="en-US" sz="240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𝑦</m:t>
                      </m:r>
                      <m:r>
                        <a:rPr lang="en-US" sz="2400" b="0" i="1" smtClean="0">
                          <a:latin typeface="Cambria Math" panose="02040503050406030204" pitchFamily="18" charset="0"/>
                          <a:ea typeface="Cambria Math" panose="02040503050406030204" pitchFamily="18" charset="0"/>
                        </a:rPr>
                        <m:t>)</m:t>
                      </m:r>
                    </m:oMath>
                  </m:oMathPara>
                </a14:m>
                <a:endParaRPr lang="en-US" sz="2400" dirty="0"/>
              </a:p>
              <a:p>
                <a:pPr lvl="1"/>
                <a:r>
                  <a:rPr lang="en-US" dirty="0"/>
                  <a:t>In other words, knowing that y occurred does not change the probability that x occurs (and vice versa)</a:t>
                </a:r>
              </a:p>
              <a:p>
                <a:pPr lvl="1"/>
                <a:r>
                  <a:rPr lang="en-US" dirty="0"/>
                  <a:t>Examples of absolute independence include:</a:t>
                </a:r>
              </a:p>
              <a:p>
                <a:pPr lvl="2"/>
                <a:r>
                  <a:rPr lang="en-US" dirty="0"/>
                  <a:t>Eye color and height</a:t>
                </a:r>
              </a:p>
              <a:p>
                <a:pPr lvl="2"/>
                <a:r>
                  <a:rPr lang="en-US" dirty="0"/>
                  <a:t>Hair color and weight</a:t>
                </a:r>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53" y="1066868"/>
                <a:ext cx="10812035" cy="4351338"/>
              </a:xfrm>
              <a:blipFill>
                <a:blip r:embed="rId2"/>
                <a:stretch>
                  <a:fillRect l="-586" t="-291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70</a:t>
            </a:fld>
            <a:endParaRPr lang="en-US" dirty="0"/>
          </a:p>
        </p:txBody>
      </p:sp>
    </p:spTree>
    <p:extLst>
      <p:ext uri="{BB962C8B-B14F-4D97-AF65-F5344CB8AC3E}">
        <p14:creationId xmlns:p14="http://schemas.microsoft.com/office/powerpoint/2010/main" val="8224880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Independence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553" y="1066868"/>
                <a:ext cx="10133489" cy="4351338"/>
              </a:xfrm>
            </p:spPr>
            <p:txBody>
              <a:bodyPr>
                <a:normAutofit/>
              </a:bodyPr>
              <a:lstStyle/>
              <a:p>
                <a:r>
                  <a:rPr lang="en-US" sz="2000" dirty="0"/>
                  <a:t>Independent Events</a:t>
                </a:r>
              </a:p>
              <a:p>
                <a:pPr lvl="1"/>
                <a:r>
                  <a:rPr lang="en-US" sz="2000" dirty="0"/>
                  <a:t>If we want to calculate the joint probability of two independent events, we can simply multiply each probability together to get the joint probability</a:t>
                </a:r>
              </a:p>
              <a:p>
                <a:pPr lvl="1"/>
                <a:r>
                  <a:rPr lang="en-US" sz="2000" dirty="0"/>
                  <a:t>“Joint Distribution” = “Product Distribution”</a:t>
                </a:r>
              </a:p>
              <a:p>
                <a:pPr lvl="1"/>
                <a14:m>
                  <m:oMath xmlns:m="http://schemas.openxmlformats.org/officeDocument/2006/math">
                    <m:r>
                      <m:rPr>
                        <m:sty m:val="p"/>
                      </m:rPr>
                      <a:rPr lang="en-US" sz="2000" smtClean="0">
                        <a:latin typeface="Cambria Math" panose="02040503050406030204" pitchFamily="18" charset="0"/>
                      </a:rPr>
                      <m:t>P</m:t>
                    </m:r>
                    <m:d>
                      <m:dPr>
                        <m:ctrlPr>
                          <a:rPr lang="en-US" sz="2000" i="1">
                            <a:latin typeface="Cambria Math" panose="02040503050406030204" pitchFamily="18" charset="0"/>
                          </a:rPr>
                        </m:ctrlPr>
                      </m:dPr>
                      <m:e>
                        <m:r>
                          <a:rPr lang="en-US" sz="2000" i="1" smtClean="0">
                            <a:latin typeface="Cambria Math" panose="02040503050406030204" pitchFamily="18" charset="0"/>
                          </a:rPr>
                          <m:t>𝑥</m:t>
                        </m:r>
                        <m:r>
                          <a:rPr lang="en-US" sz="2000" i="1" smtClean="0">
                            <a:latin typeface="Cambria Math" panose="02040503050406030204" pitchFamily="18" charset="0"/>
                          </a:rPr>
                          <m:t>,</m:t>
                        </m:r>
                        <m:r>
                          <a:rPr lang="en-US" sz="2000" i="1" smtClean="0">
                            <a:latin typeface="Cambria Math" panose="02040503050406030204" pitchFamily="18" charset="0"/>
                          </a:rPr>
                          <m:t>𝑦</m:t>
                        </m:r>
                      </m:e>
                    </m:d>
                    <m:r>
                      <a:rPr lang="en-US" sz="2000" i="1" smtClean="0">
                        <a:latin typeface="Cambria Math" panose="02040503050406030204" pitchFamily="18" charset="0"/>
                      </a:rPr>
                      <m:t>=</m:t>
                    </m:r>
                    <m:r>
                      <a:rPr lang="en-US" sz="2000" i="1" smtClean="0">
                        <a:latin typeface="Cambria Math" panose="02040503050406030204" pitchFamily="18" charset="0"/>
                      </a:rPr>
                      <m:t>𝑃</m:t>
                    </m:r>
                    <m:d>
                      <m:dPr>
                        <m:ctrlPr>
                          <a:rPr lang="en-US" sz="2000" i="1">
                            <a:latin typeface="Cambria Math" panose="02040503050406030204" pitchFamily="18" charset="0"/>
                          </a:rPr>
                        </m:ctrlPr>
                      </m:dPr>
                      <m:e>
                        <m:r>
                          <a:rPr lang="en-US" sz="2000" i="1" smtClean="0">
                            <a:latin typeface="Cambria Math" panose="02040503050406030204" pitchFamily="18" charset="0"/>
                          </a:rPr>
                          <m:t>𝑥</m:t>
                        </m:r>
                      </m:e>
                    </m:d>
                    <m:r>
                      <a:rPr lang="en-US" sz="2000" i="1" smtClean="0">
                        <a:latin typeface="Cambria Math" panose="02040503050406030204" pitchFamily="18" charset="0"/>
                      </a:rPr>
                      <m:t>∗</m:t>
                    </m:r>
                    <m:r>
                      <a:rPr lang="en-US" sz="2000" i="1" smtClean="0">
                        <a:latin typeface="Cambria Math" panose="02040503050406030204" pitchFamily="18" charset="0"/>
                      </a:rPr>
                      <m:t>𝑃</m:t>
                    </m:r>
                    <m:r>
                      <a:rPr lang="en-US" sz="2000" i="1" smtClean="0">
                        <a:latin typeface="Cambria Math" panose="02040503050406030204" pitchFamily="18" charset="0"/>
                      </a:rPr>
                      <m:t>(</m:t>
                    </m:r>
                    <m:r>
                      <a:rPr lang="en-US" sz="2000" i="1" smtClean="0">
                        <a:latin typeface="Cambria Math" panose="02040503050406030204" pitchFamily="18" charset="0"/>
                      </a:rPr>
                      <m:t>𝑦</m:t>
                    </m:r>
                    <m:r>
                      <a:rPr lang="en-US" sz="2000" i="1" smtClean="0">
                        <a:latin typeface="Cambria Math" panose="02040503050406030204" pitchFamily="18" charset="0"/>
                      </a:rPr>
                      <m:t>)</m:t>
                    </m:r>
                  </m:oMath>
                </a14:m>
                <a:endParaRPr lang="en-US" sz="2000" dirty="0"/>
              </a:p>
              <a:p>
                <a:r>
                  <a:rPr lang="en-US" sz="2000" dirty="0"/>
                  <a:t>For Example:</a:t>
                </a:r>
              </a:p>
              <a:p>
                <a:pPr lvl="1"/>
                <a:r>
                  <a:rPr lang="en-US" sz="2000" dirty="0"/>
                  <a:t>Probability of tossing a coin and getting “Heads”:</a:t>
                </a:r>
              </a:p>
              <a:p>
                <a:pPr marL="914400" lvl="2" indent="0">
                  <a:buNone/>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smtClean="0">
                              <a:latin typeface="Cambria Math" panose="02040503050406030204" pitchFamily="18" charset="0"/>
                            </a:rPr>
                            <m:t>𝐻𝑒𝑎𝑑𝑠</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f>
                        <m:fPr>
                          <m:ctrlPr>
                            <a:rPr lang="en-US" i="1">
                              <a:latin typeface="Cambria Math" panose="02040503050406030204" pitchFamily="18" charset="0"/>
                            </a:rPr>
                          </m:ctrlPr>
                        </m:fPr>
                        <m:num>
                          <m:r>
                            <a:rPr lang="en-US" i="1" smtClean="0">
                              <a:latin typeface="Cambria Math" panose="02040503050406030204" pitchFamily="18" charset="0"/>
                            </a:rPr>
                            <m:t>1</m:t>
                          </m:r>
                        </m:num>
                        <m:den>
                          <m:r>
                            <a:rPr lang="en-US" i="1" smtClean="0">
                              <a:latin typeface="Cambria Math" panose="02040503050406030204" pitchFamily="18" charset="0"/>
                            </a:rPr>
                            <m:t>2</m:t>
                          </m:r>
                        </m:den>
                      </m:f>
                    </m:oMath>
                  </m:oMathPara>
                </a14:m>
                <a:endParaRPr lang="en-US" sz="2000" dirty="0"/>
              </a:p>
              <a:p>
                <a:pPr lvl="1"/>
                <a:r>
                  <a:rPr lang="en-US" sz="2000" dirty="0"/>
                  <a:t>Probability of rolling a dice and getting “3”:</a:t>
                </a:r>
              </a:p>
              <a:p>
                <a:pPr marL="914400" lvl="2" indent="0">
                  <a:buNone/>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𝑃</m:t>
                      </m:r>
                      <m:d>
                        <m:dPr>
                          <m:ctrlPr>
                            <a:rPr lang="en-US" i="1" smtClean="0">
                              <a:latin typeface="Cambria Math" panose="02040503050406030204" pitchFamily="18" charset="0"/>
                            </a:rPr>
                          </m:ctrlPr>
                        </m:dPr>
                        <m:e>
                          <m:r>
                            <a:rPr lang="en-US" i="1" smtClean="0">
                              <a:latin typeface="Cambria Math" panose="02040503050406030204" pitchFamily="18" charset="0"/>
                            </a:rPr>
                            <m:t>𝑅𝑜𝑙𝑙</m:t>
                          </m:r>
                          <m:r>
                            <a:rPr lang="en-US" i="1" smtClean="0">
                              <a:latin typeface="Cambria Math" panose="02040503050406030204" pitchFamily="18" charset="0"/>
                            </a:rPr>
                            <m:t> “3”</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𝑦</m:t>
                          </m:r>
                        </m:e>
                      </m:d>
                      <m:r>
                        <a:rPr lang="en-US" i="1">
                          <a:latin typeface="Cambria Math" panose="02040503050406030204" pitchFamily="18" charset="0"/>
                        </a:rPr>
                        <m:t>=</m:t>
                      </m:r>
                      <m:f>
                        <m:fPr>
                          <m:ctrlPr>
                            <a:rPr lang="en-US" i="1" smtClean="0">
                              <a:latin typeface="Cambria Math" panose="02040503050406030204" pitchFamily="18" charset="0"/>
                            </a:rPr>
                          </m:ctrlPr>
                        </m:fPr>
                        <m:num>
                          <m:r>
                            <a:rPr lang="en-US" i="1" smtClean="0">
                              <a:latin typeface="Cambria Math" panose="02040503050406030204" pitchFamily="18" charset="0"/>
                            </a:rPr>
                            <m:t>1</m:t>
                          </m:r>
                        </m:num>
                        <m:den>
                          <m:r>
                            <a:rPr lang="en-US" i="1" smtClean="0">
                              <a:latin typeface="Cambria Math" panose="02040503050406030204" pitchFamily="18" charset="0"/>
                            </a:rPr>
                            <m:t>6</m:t>
                          </m:r>
                        </m:den>
                      </m:f>
                    </m:oMath>
                  </m:oMathPara>
                </a14:m>
                <a:endParaRPr lang="en-US" i="1" dirty="0">
                  <a:latin typeface="Cambria Math" panose="02040503050406030204" pitchFamily="18" charset="0"/>
                </a:endParaRPr>
              </a:p>
              <a:p>
                <a:pPr marL="914400" lvl="2" indent="0">
                  <a:buNone/>
                </a:pPr>
                <a14:m>
                  <m:oMathPara xmlns:m="http://schemas.openxmlformats.org/officeDocument/2006/math">
                    <m:oMathParaPr>
                      <m:jc m:val="left"/>
                    </m:oMathParaPr>
                    <m:oMath xmlns:m="http://schemas.openxmlformats.org/officeDocument/2006/math">
                      <m:r>
                        <a:rPr lang="en-US" sz="2000" i="1" smtClean="0">
                          <a:latin typeface="Cambria Math" panose="02040503050406030204" pitchFamily="18" charset="0"/>
                        </a:rPr>
                        <m:t>𝑃</m:t>
                      </m:r>
                      <m:d>
                        <m:dPr>
                          <m:ctrlPr>
                            <a:rPr lang="en-US" sz="2000" i="1" smtClean="0">
                              <a:latin typeface="Cambria Math" panose="02040503050406030204" pitchFamily="18" charset="0"/>
                            </a:rPr>
                          </m:ctrlPr>
                        </m:dPr>
                        <m:e>
                          <m:r>
                            <a:rPr lang="en-US" sz="2000" i="1" smtClean="0">
                              <a:latin typeface="Cambria Math" panose="02040503050406030204" pitchFamily="18" charset="0"/>
                            </a:rPr>
                            <m:t>𝐻𝑒𝑎𝑑𝑠</m:t>
                          </m:r>
                        </m:e>
                      </m:d>
                      <m:r>
                        <a:rPr lang="en-US" sz="2000" i="1" smtClean="0">
                          <a:latin typeface="Cambria Math" panose="02040503050406030204" pitchFamily="18" charset="0"/>
                        </a:rPr>
                        <m:t>∗</m:t>
                      </m:r>
                      <m:r>
                        <a:rPr lang="en-US" sz="2000" i="1" smtClean="0">
                          <a:latin typeface="Cambria Math" panose="02040503050406030204" pitchFamily="18" charset="0"/>
                        </a:rPr>
                        <m:t>𝑃</m:t>
                      </m:r>
                      <m:d>
                        <m:dPr>
                          <m:ctrlPr>
                            <a:rPr lang="en-US" sz="2000" i="1" smtClean="0">
                              <a:latin typeface="Cambria Math" panose="02040503050406030204" pitchFamily="18" charset="0"/>
                            </a:rPr>
                          </m:ctrlPr>
                        </m:dPr>
                        <m:e>
                          <m:r>
                            <a:rPr lang="en-US" sz="2000" i="1" smtClean="0">
                              <a:latin typeface="Cambria Math" panose="02040503050406030204" pitchFamily="18" charset="0"/>
                            </a:rPr>
                            <m:t>𝑅𝑜𝑙𝑙</m:t>
                          </m:r>
                          <m:r>
                            <a:rPr lang="en-US" sz="2000" i="1" smtClean="0">
                              <a:latin typeface="Cambria Math" panose="02040503050406030204" pitchFamily="18" charset="0"/>
                            </a:rPr>
                            <m:t> “3”</m:t>
                          </m:r>
                        </m:e>
                      </m:d>
                      <m:r>
                        <a:rPr lang="en-US" sz="2000" i="1" smtClean="0">
                          <a:latin typeface="Cambria Math" panose="02040503050406030204" pitchFamily="18" charset="0"/>
                        </a:rPr>
                        <m:t>=</m:t>
                      </m:r>
                      <m:r>
                        <m:rPr>
                          <m:sty m:val="p"/>
                        </m:rPr>
                        <a:rPr lang="en-US" sz="2000">
                          <a:latin typeface="Cambria Math" panose="02040503050406030204" pitchFamily="18" charset="0"/>
                        </a:rPr>
                        <m:t>P</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e>
                      </m:d>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i="1" smtClean="0">
                          <a:latin typeface="Cambria Math" panose="02040503050406030204" pitchFamily="18" charset="0"/>
                        </a:rPr>
                        <m:t>∗</m:t>
                      </m:r>
                      <m:f>
                        <m:fPr>
                          <m:ctrlPr>
                            <a:rPr lang="en-US" sz="2000" i="1" smtClean="0">
                              <a:latin typeface="Cambria Math" panose="02040503050406030204" pitchFamily="18" charset="0"/>
                            </a:rPr>
                          </m:ctrlPr>
                        </m:fPr>
                        <m:num>
                          <m:r>
                            <a:rPr lang="en-US" sz="2000" i="1" smtClean="0">
                              <a:latin typeface="Cambria Math" panose="02040503050406030204" pitchFamily="18" charset="0"/>
                            </a:rPr>
                            <m:t>1</m:t>
                          </m:r>
                        </m:num>
                        <m:den>
                          <m:r>
                            <a:rPr lang="en-US" sz="2000" b="0" i="1" smtClean="0">
                              <a:latin typeface="Cambria Math" panose="02040503050406030204" pitchFamily="18" charset="0"/>
                            </a:rPr>
                            <m:t>6</m:t>
                          </m:r>
                        </m:den>
                      </m:f>
                      <m:r>
                        <a:rPr lang="en-US" sz="2000" i="1" smtClean="0">
                          <a:latin typeface="Cambria Math" panose="02040503050406030204" pitchFamily="18" charset="0"/>
                        </a:rPr>
                        <m:t>=</m:t>
                      </m:r>
                      <m:f>
                        <m:fPr>
                          <m:ctrlPr>
                            <a:rPr lang="en-US" sz="2000" i="1" smtClean="0">
                              <a:latin typeface="Cambria Math" panose="02040503050406030204" pitchFamily="18" charset="0"/>
                            </a:rPr>
                          </m:ctrlPr>
                        </m:fPr>
                        <m:num>
                          <m:r>
                            <a:rPr lang="en-US" sz="2000" i="1" smtClean="0">
                              <a:latin typeface="Cambria Math" panose="02040503050406030204" pitchFamily="18" charset="0"/>
                            </a:rPr>
                            <m:t>1</m:t>
                          </m:r>
                        </m:num>
                        <m:den>
                          <m:r>
                            <a:rPr lang="en-US" sz="2000" i="1" smtClean="0">
                              <a:latin typeface="Cambria Math" panose="02040503050406030204" pitchFamily="18" charset="0"/>
                            </a:rPr>
                            <m:t>12</m:t>
                          </m:r>
                        </m:den>
                      </m:f>
                    </m:oMath>
                  </m:oMathPara>
                </a14:m>
                <a:endParaRPr lang="en-US" sz="2000" dirty="0"/>
              </a:p>
              <a:p>
                <a:pPr lvl="1"/>
                <a:endParaRPr lang="en-US" sz="2000" dirty="0"/>
              </a:p>
              <a:p>
                <a:pPr lvl="1"/>
                <a:endParaRPr lang="en-US" sz="20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553" y="1066868"/>
                <a:ext cx="10133489" cy="4351338"/>
              </a:xfrm>
              <a:blipFill>
                <a:blip r:embed="rId2"/>
                <a:stretch>
                  <a:fillRect l="-375" t="-174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71</a:t>
            </a:fld>
            <a:endParaRPr lang="en-US" dirty="0"/>
          </a:p>
        </p:txBody>
      </p:sp>
    </p:spTree>
    <p:extLst>
      <p:ext uri="{BB962C8B-B14F-4D97-AF65-F5344CB8AC3E}">
        <p14:creationId xmlns:p14="http://schemas.microsoft.com/office/powerpoint/2010/main" val="32004614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Bayesian Inference</a:t>
            </a:r>
          </a:p>
        </p:txBody>
      </p:sp>
      <p:sp>
        <p:nvSpPr>
          <p:cNvPr id="3" name="Content Placeholder 2"/>
          <p:cNvSpPr>
            <a:spLocks noGrp="1"/>
          </p:cNvSpPr>
          <p:nvPr>
            <p:ph idx="1"/>
          </p:nvPr>
        </p:nvSpPr>
        <p:spPr/>
        <p:txBody>
          <a:bodyPr>
            <a:normAutofit/>
          </a:bodyPr>
          <a:lstStyle/>
          <a:p>
            <a:r>
              <a:rPr lang="en-US" dirty="0"/>
              <a:t>The Naïve Bayes Classifier relies on three things:</a:t>
            </a:r>
          </a:p>
          <a:p>
            <a:pPr marL="514350" indent="-514350">
              <a:buFont typeface="+mj-lt"/>
              <a:buAutoNum type="arabicPeriod"/>
            </a:pPr>
            <a:r>
              <a:rPr lang="en-US" dirty="0"/>
              <a:t>Independence assumption</a:t>
            </a:r>
          </a:p>
          <a:p>
            <a:pPr marL="514350" indent="-514350">
              <a:buFont typeface="+mj-lt"/>
              <a:buAutoNum type="arabicPeriod"/>
            </a:pPr>
            <a:r>
              <a:rPr lang="en-US" dirty="0"/>
              <a:t>The notion of conditional probability</a:t>
            </a:r>
          </a:p>
          <a:p>
            <a:pPr marL="514350" indent="-514350">
              <a:buFont typeface="+mj-lt"/>
              <a:buAutoNum type="arabicPeriod"/>
            </a:pPr>
            <a:r>
              <a:rPr lang="en-US" b="1" dirty="0"/>
              <a:t>Bayesian Inference - </a:t>
            </a:r>
            <a:r>
              <a:rPr lang="en-US" dirty="0"/>
              <a:t>a method of statistical inference in which Bayes Theorem is used to update the probability for a hypothesis as more evidence becomes available. </a:t>
            </a:r>
          </a:p>
          <a:p>
            <a:endParaRPr lang="en-US"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72</a:t>
            </a:fld>
            <a:endParaRPr lang="en-US" dirty="0"/>
          </a:p>
        </p:txBody>
      </p:sp>
    </p:spTree>
    <p:extLst>
      <p:ext uri="{BB962C8B-B14F-4D97-AF65-F5344CB8AC3E}">
        <p14:creationId xmlns:p14="http://schemas.microsoft.com/office/powerpoint/2010/main" val="8266134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Bayesian Inference Example</a:t>
            </a:r>
          </a:p>
        </p:txBody>
      </p:sp>
      <p:sp>
        <p:nvSpPr>
          <p:cNvPr id="3" name="Content Placeholder 2"/>
          <p:cNvSpPr>
            <a:spLocks noGrp="1"/>
          </p:cNvSpPr>
          <p:nvPr>
            <p:ph idx="1"/>
          </p:nvPr>
        </p:nvSpPr>
        <p:spPr/>
        <p:txBody>
          <a:bodyPr>
            <a:normAutofit/>
          </a:bodyPr>
          <a:lstStyle/>
          <a:p>
            <a:r>
              <a:rPr lang="en-US" dirty="0"/>
              <a:t>We observe that the sidewalk is wet</a:t>
            </a:r>
          </a:p>
          <a:p>
            <a:r>
              <a:rPr lang="en-US" dirty="0"/>
              <a:t>What are the possible causes?</a:t>
            </a:r>
          </a:p>
        </p:txBody>
      </p:sp>
      <p:sp>
        <p:nvSpPr>
          <p:cNvPr id="4" name="Slide Number Placeholder 3"/>
          <p:cNvSpPr>
            <a:spLocks noGrp="1"/>
          </p:cNvSpPr>
          <p:nvPr>
            <p:ph type="sldNum" sz="quarter" idx="12"/>
          </p:nvPr>
        </p:nvSpPr>
        <p:spPr/>
        <p:txBody>
          <a:bodyPr/>
          <a:lstStyle/>
          <a:p>
            <a:fld id="{5ACD0CF0-90CC-9C41-A77B-2776398A8C8B}" type="slidenum">
              <a:rPr lang="en-US" smtClean="0"/>
              <a:pPr/>
              <a:t>73</a:t>
            </a:fld>
            <a:endParaRPr lang="en-US" dirty="0"/>
          </a:p>
        </p:txBody>
      </p:sp>
    </p:spTree>
    <p:extLst>
      <p:ext uri="{BB962C8B-B14F-4D97-AF65-F5344CB8AC3E}">
        <p14:creationId xmlns:p14="http://schemas.microsoft.com/office/powerpoint/2010/main" val="9384710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Bayesian Inference Example</a:t>
            </a:r>
          </a:p>
        </p:txBody>
      </p:sp>
      <p:sp>
        <p:nvSpPr>
          <p:cNvPr id="3" name="Content Placeholder 2"/>
          <p:cNvSpPr>
            <a:spLocks noGrp="1"/>
          </p:cNvSpPr>
          <p:nvPr>
            <p:ph idx="1"/>
          </p:nvPr>
        </p:nvSpPr>
        <p:spPr/>
        <p:txBody>
          <a:bodyPr>
            <a:normAutofit/>
          </a:bodyPr>
          <a:lstStyle/>
          <a:p>
            <a:r>
              <a:rPr lang="en-US" dirty="0"/>
              <a:t>We observe that the sidewalk is wet</a:t>
            </a:r>
          </a:p>
          <a:p>
            <a:r>
              <a:rPr lang="en-US" dirty="0"/>
              <a:t>What are the possible causes?</a:t>
            </a:r>
          </a:p>
          <a:p>
            <a:pPr lvl="1"/>
            <a:r>
              <a:rPr lang="en-US" dirty="0"/>
              <a:t>It rained recently</a:t>
            </a:r>
          </a:p>
          <a:p>
            <a:pPr lvl="1"/>
            <a:r>
              <a:rPr lang="en-US" dirty="0"/>
              <a:t>Sprinkler</a:t>
            </a:r>
          </a:p>
          <a:p>
            <a:pPr lvl="1"/>
            <a:r>
              <a:rPr lang="en-US" dirty="0"/>
              <a:t>Broken water main (pipe)</a:t>
            </a:r>
          </a:p>
          <a:p>
            <a:pPr lvl="1"/>
            <a:r>
              <a:rPr lang="en-US" dirty="0"/>
              <a:t>Person spilled a drink</a:t>
            </a:r>
          </a:p>
          <a:p>
            <a:pPr lvl="1"/>
            <a:r>
              <a:rPr lang="en-US" dirty="0"/>
              <a:t>Dog marked his territory</a:t>
            </a:r>
          </a:p>
        </p:txBody>
      </p:sp>
      <p:sp>
        <p:nvSpPr>
          <p:cNvPr id="4" name="Slide Number Placeholder 3"/>
          <p:cNvSpPr>
            <a:spLocks noGrp="1"/>
          </p:cNvSpPr>
          <p:nvPr>
            <p:ph type="sldNum" sz="quarter" idx="12"/>
          </p:nvPr>
        </p:nvSpPr>
        <p:spPr/>
        <p:txBody>
          <a:bodyPr/>
          <a:lstStyle/>
          <a:p>
            <a:fld id="{5ACD0CF0-90CC-9C41-A77B-2776398A8C8B}" type="slidenum">
              <a:rPr lang="en-US" smtClean="0"/>
              <a:pPr/>
              <a:t>74</a:t>
            </a:fld>
            <a:endParaRPr lang="en-US" dirty="0"/>
          </a:p>
        </p:txBody>
      </p:sp>
    </p:spTree>
    <p:extLst>
      <p:ext uri="{BB962C8B-B14F-4D97-AF65-F5344CB8AC3E}">
        <p14:creationId xmlns:p14="http://schemas.microsoft.com/office/powerpoint/2010/main" val="11749222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Bayesian Inference Example</a:t>
            </a:r>
          </a:p>
        </p:txBody>
      </p:sp>
      <p:sp>
        <p:nvSpPr>
          <p:cNvPr id="3" name="Content Placeholder 2"/>
          <p:cNvSpPr>
            <a:spLocks noGrp="1"/>
          </p:cNvSpPr>
          <p:nvPr>
            <p:ph idx="1"/>
          </p:nvPr>
        </p:nvSpPr>
        <p:spPr/>
        <p:txBody>
          <a:bodyPr>
            <a:normAutofit/>
          </a:bodyPr>
          <a:lstStyle/>
          <a:p>
            <a:r>
              <a:rPr lang="en-US" dirty="0"/>
              <a:t>Based on information that we have, we have some notion that certain probabilities are greater than others</a:t>
            </a:r>
          </a:p>
          <a:p>
            <a:r>
              <a:rPr lang="en-US" dirty="0"/>
              <a:t>For example:</a:t>
            </a:r>
          </a:p>
          <a:p>
            <a:pPr lvl="1"/>
            <a:r>
              <a:rPr lang="en-US" dirty="0"/>
              <a:t>P(recent rain) &gt; P(sprinkler)</a:t>
            </a:r>
          </a:p>
          <a:p>
            <a:pPr lvl="1"/>
            <a:r>
              <a:rPr lang="en-US" dirty="0"/>
              <a:t>P(recent rain) &gt; P(spilled drink)</a:t>
            </a:r>
          </a:p>
          <a:p>
            <a:r>
              <a:rPr lang="en-US" dirty="0"/>
              <a:t>Bayesian inference incorporates previous knowledge (prior probabilities)</a:t>
            </a:r>
          </a:p>
        </p:txBody>
      </p:sp>
      <p:sp>
        <p:nvSpPr>
          <p:cNvPr id="4" name="Slide Number Placeholder 3"/>
          <p:cNvSpPr>
            <a:spLocks noGrp="1"/>
          </p:cNvSpPr>
          <p:nvPr>
            <p:ph type="sldNum" sz="quarter" idx="12"/>
          </p:nvPr>
        </p:nvSpPr>
        <p:spPr/>
        <p:txBody>
          <a:bodyPr/>
          <a:lstStyle/>
          <a:p>
            <a:fld id="{5ACD0CF0-90CC-9C41-A77B-2776398A8C8B}" type="slidenum">
              <a:rPr lang="en-US" smtClean="0"/>
              <a:pPr/>
              <a:t>75</a:t>
            </a:fld>
            <a:endParaRPr lang="en-US" dirty="0"/>
          </a:p>
        </p:txBody>
      </p:sp>
    </p:spTree>
    <p:extLst>
      <p:ext uri="{BB962C8B-B14F-4D97-AF65-F5344CB8AC3E}">
        <p14:creationId xmlns:p14="http://schemas.microsoft.com/office/powerpoint/2010/main" val="12816626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Bayesian Inference Example</a:t>
            </a:r>
          </a:p>
        </p:txBody>
      </p:sp>
      <p:sp>
        <p:nvSpPr>
          <p:cNvPr id="3" name="Content Placeholder 2"/>
          <p:cNvSpPr>
            <a:spLocks noGrp="1"/>
          </p:cNvSpPr>
          <p:nvPr>
            <p:ph idx="1"/>
          </p:nvPr>
        </p:nvSpPr>
        <p:spPr/>
        <p:txBody>
          <a:bodyPr>
            <a:normAutofit/>
          </a:bodyPr>
          <a:lstStyle/>
          <a:p>
            <a:r>
              <a:rPr lang="en-US" dirty="0"/>
              <a:t>Observation A:</a:t>
            </a:r>
          </a:p>
          <a:p>
            <a:pPr lvl="1"/>
            <a:r>
              <a:rPr lang="en-US" dirty="0"/>
              <a:t>Suppose we </a:t>
            </a:r>
            <a:r>
              <a:rPr lang="en-US" i="1" dirty="0"/>
              <a:t>observe</a:t>
            </a:r>
            <a:r>
              <a:rPr lang="en-US" dirty="0"/>
              <a:t> that the sidewalk is wet, in addition to the grass, the trees, the street, and the parked cars</a:t>
            </a:r>
          </a:p>
          <a:p>
            <a:pPr lvl="1"/>
            <a:r>
              <a:rPr lang="en-US" dirty="0"/>
              <a:t>How do the probabilities change given this new information?</a:t>
            </a:r>
          </a:p>
        </p:txBody>
      </p:sp>
      <p:sp>
        <p:nvSpPr>
          <p:cNvPr id="4" name="Slide Number Placeholder 3"/>
          <p:cNvSpPr>
            <a:spLocks noGrp="1"/>
          </p:cNvSpPr>
          <p:nvPr>
            <p:ph type="sldNum" sz="quarter" idx="12"/>
          </p:nvPr>
        </p:nvSpPr>
        <p:spPr/>
        <p:txBody>
          <a:bodyPr/>
          <a:lstStyle/>
          <a:p>
            <a:fld id="{5ACD0CF0-90CC-9C41-A77B-2776398A8C8B}" type="slidenum">
              <a:rPr lang="en-US" smtClean="0"/>
              <a:pPr/>
              <a:t>76</a:t>
            </a:fld>
            <a:endParaRPr lang="en-US" dirty="0"/>
          </a:p>
        </p:txBody>
      </p:sp>
    </p:spTree>
    <p:extLst>
      <p:ext uri="{BB962C8B-B14F-4D97-AF65-F5344CB8AC3E}">
        <p14:creationId xmlns:p14="http://schemas.microsoft.com/office/powerpoint/2010/main" val="7523692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Bayesian Inference Example</a:t>
            </a:r>
          </a:p>
        </p:txBody>
      </p:sp>
      <p:sp>
        <p:nvSpPr>
          <p:cNvPr id="3" name="Content Placeholder 2"/>
          <p:cNvSpPr>
            <a:spLocks noGrp="1"/>
          </p:cNvSpPr>
          <p:nvPr>
            <p:ph idx="1"/>
          </p:nvPr>
        </p:nvSpPr>
        <p:spPr/>
        <p:txBody>
          <a:bodyPr>
            <a:normAutofit/>
          </a:bodyPr>
          <a:lstStyle/>
          <a:p>
            <a:r>
              <a:rPr lang="en-US" dirty="0"/>
              <a:t>Observation A:</a:t>
            </a:r>
          </a:p>
          <a:p>
            <a:pPr lvl="1"/>
            <a:r>
              <a:rPr lang="en-US" dirty="0"/>
              <a:t>Suppose we </a:t>
            </a:r>
            <a:r>
              <a:rPr lang="en-US" i="1" dirty="0"/>
              <a:t>observe</a:t>
            </a:r>
            <a:r>
              <a:rPr lang="en-US" dirty="0"/>
              <a:t> that the sidewalk is wet, in addition to the grass, the trees, the street, and the parked cars</a:t>
            </a:r>
          </a:p>
          <a:p>
            <a:pPr lvl="1"/>
            <a:r>
              <a:rPr lang="en-US" dirty="0"/>
              <a:t>How do the probabilities change given this new information?</a:t>
            </a:r>
          </a:p>
          <a:p>
            <a:pPr lvl="1"/>
            <a:r>
              <a:rPr lang="en-US" dirty="0"/>
              <a:t>P(recent rain | Observation A)</a:t>
            </a:r>
          </a:p>
          <a:p>
            <a:pPr lvl="1"/>
            <a:endParaRPr lang="en-US"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77</a:t>
            </a:fld>
            <a:endParaRPr lang="en-US" dirty="0"/>
          </a:p>
        </p:txBody>
      </p:sp>
    </p:spTree>
    <p:extLst>
      <p:ext uri="{BB962C8B-B14F-4D97-AF65-F5344CB8AC3E}">
        <p14:creationId xmlns:p14="http://schemas.microsoft.com/office/powerpoint/2010/main" val="7766061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Bayesian Inference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Observation A:</a:t>
                </a:r>
              </a:p>
              <a:p>
                <a:pPr lvl="1"/>
                <a:r>
                  <a:rPr lang="en-US" dirty="0"/>
                  <a:t>Suppose we </a:t>
                </a:r>
                <a:r>
                  <a:rPr lang="en-US" i="1" dirty="0"/>
                  <a:t>observe</a:t>
                </a:r>
                <a:r>
                  <a:rPr lang="en-US" dirty="0"/>
                  <a:t> that the sidewalk is wet, in addition to the grass, the trees, the street, and the parked cars</a:t>
                </a:r>
              </a:p>
              <a:p>
                <a:pPr lvl="1"/>
                <a:r>
                  <a:rPr lang="en-US" dirty="0"/>
                  <a:t>How do the probabilities change given this new information?</a:t>
                </a:r>
              </a:p>
              <a:p>
                <a:pPr lvl="1"/>
                <a:r>
                  <a:rPr lang="en-US" dirty="0"/>
                  <a:t>P(recent rain | Observation A) </a:t>
                </a:r>
                <a14:m>
                  <m:oMath xmlns:m="http://schemas.openxmlformats.org/officeDocument/2006/math">
                    <m:r>
                      <a:rPr lang="en-US" i="1">
                        <a:latin typeface="Cambria Math" charset="0"/>
                        <a:ea typeface="Cambria Math" charset="0"/>
                        <a:cs typeface="Cambria Math" charset="0"/>
                      </a:rPr>
                      <m:t>↑</m:t>
                    </m:r>
                  </m:oMath>
                </a14:m>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86" t="-22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78</a:t>
            </a:fld>
            <a:endParaRPr lang="en-US" dirty="0"/>
          </a:p>
        </p:txBody>
      </p:sp>
    </p:spTree>
    <p:extLst>
      <p:ext uri="{BB962C8B-B14F-4D97-AF65-F5344CB8AC3E}">
        <p14:creationId xmlns:p14="http://schemas.microsoft.com/office/powerpoint/2010/main" val="8319788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Bayesian Inference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Observation A:</a:t>
                </a:r>
              </a:p>
              <a:p>
                <a:pPr lvl="1"/>
                <a:r>
                  <a:rPr lang="en-US" dirty="0"/>
                  <a:t>Suppose we </a:t>
                </a:r>
                <a:r>
                  <a:rPr lang="en-US" i="1" dirty="0"/>
                  <a:t>observe</a:t>
                </a:r>
                <a:r>
                  <a:rPr lang="en-US" dirty="0"/>
                  <a:t> that the sidewalk is wet, in addition to the grass, the trees, the street, and the parked cars</a:t>
                </a:r>
              </a:p>
              <a:p>
                <a:pPr lvl="1"/>
                <a:r>
                  <a:rPr lang="en-US" dirty="0"/>
                  <a:t>How do the probabilities change given this new information?</a:t>
                </a:r>
              </a:p>
              <a:p>
                <a:pPr lvl="1"/>
                <a:r>
                  <a:rPr lang="en-US" dirty="0"/>
                  <a:t>P(recent rain | Observation A) </a:t>
                </a:r>
                <a14:m>
                  <m:oMath xmlns:m="http://schemas.openxmlformats.org/officeDocument/2006/math">
                    <m:r>
                      <a:rPr lang="en-US" i="1">
                        <a:latin typeface="Cambria Math" charset="0"/>
                        <a:ea typeface="Cambria Math" charset="0"/>
                        <a:cs typeface="Cambria Math" charset="0"/>
                      </a:rPr>
                      <m:t>↑</m:t>
                    </m:r>
                  </m:oMath>
                </a14:m>
                <a:endParaRPr lang="en-US" dirty="0"/>
              </a:p>
              <a:p>
                <a:pPr lvl="1"/>
                <a:r>
                  <a:rPr lang="en-US" dirty="0"/>
                  <a:t>P(spilled drink | Observation 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86" t="-22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79</a:t>
            </a:fld>
            <a:endParaRPr lang="en-US" dirty="0"/>
          </a:p>
        </p:txBody>
      </p:sp>
    </p:spTree>
    <p:extLst>
      <p:ext uri="{BB962C8B-B14F-4D97-AF65-F5344CB8AC3E}">
        <p14:creationId xmlns:p14="http://schemas.microsoft.com/office/powerpoint/2010/main" val="1250631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2C5456-71E1-D041-AACD-F6BD4E78D2AE}"/>
              </a:ext>
            </a:extLst>
          </p:cNvPr>
          <p:cNvSpPr>
            <a:spLocks noGrp="1"/>
          </p:cNvSpPr>
          <p:nvPr>
            <p:ph idx="1"/>
          </p:nvPr>
        </p:nvSpPr>
        <p:spPr/>
        <p:txBody>
          <a:bodyPr anchor="ctr">
            <a:normAutofit/>
          </a:bodyPr>
          <a:lstStyle/>
          <a:p>
            <a:pPr marL="0" indent="0" algn="ctr">
              <a:buNone/>
            </a:pPr>
            <a:r>
              <a:rPr lang="en-US" sz="6000" dirty="0"/>
              <a:t>K-Nearest Neighbors</a:t>
            </a:r>
          </a:p>
        </p:txBody>
      </p:sp>
      <p:sp>
        <p:nvSpPr>
          <p:cNvPr id="4" name="Slide Number Placeholder 3">
            <a:extLst>
              <a:ext uri="{FF2B5EF4-FFF2-40B4-BE49-F238E27FC236}">
                <a16:creationId xmlns:a16="http://schemas.microsoft.com/office/drawing/2014/main" id="{7CCADC4E-C173-6548-ABE4-A56E42C22BF5}"/>
              </a:ext>
            </a:extLst>
          </p:cNvPr>
          <p:cNvSpPr>
            <a:spLocks noGrp="1"/>
          </p:cNvSpPr>
          <p:nvPr>
            <p:ph type="sldNum" sz="quarter" idx="12"/>
          </p:nvPr>
        </p:nvSpPr>
        <p:spPr/>
        <p:txBody>
          <a:bodyPr/>
          <a:lstStyle/>
          <a:p>
            <a:fld id="{5ACD0CF0-90CC-9C41-A77B-2776398A8C8B}" type="slidenum">
              <a:rPr lang="en-US" smtClean="0"/>
              <a:pPr/>
              <a:t>8</a:t>
            </a:fld>
            <a:endParaRPr lang="en-US" dirty="0"/>
          </a:p>
        </p:txBody>
      </p:sp>
    </p:spTree>
    <p:extLst>
      <p:ext uri="{BB962C8B-B14F-4D97-AF65-F5344CB8AC3E}">
        <p14:creationId xmlns:p14="http://schemas.microsoft.com/office/powerpoint/2010/main" val="2091190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Bayesian Inference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Observation A:</a:t>
                </a:r>
              </a:p>
              <a:p>
                <a:pPr lvl="1"/>
                <a:r>
                  <a:rPr lang="en-US" dirty="0"/>
                  <a:t>Suppose we </a:t>
                </a:r>
                <a:r>
                  <a:rPr lang="en-US" i="1" dirty="0"/>
                  <a:t>observe</a:t>
                </a:r>
                <a:r>
                  <a:rPr lang="en-US" dirty="0"/>
                  <a:t> that the sidewalk is wet, in addition to the grass, the trees, the street, and the parked cars</a:t>
                </a:r>
              </a:p>
              <a:p>
                <a:pPr lvl="1"/>
                <a:r>
                  <a:rPr lang="en-US" dirty="0"/>
                  <a:t>How do the probabilities change given this new information?</a:t>
                </a:r>
              </a:p>
              <a:p>
                <a:pPr lvl="1"/>
                <a:r>
                  <a:rPr lang="en-US" dirty="0"/>
                  <a:t>P(recent rain | Observation A) </a:t>
                </a:r>
                <a14:m>
                  <m:oMath xmlns:m="http://schemas.openxmlformats.org/officeDocument/2006/math">
                    <m:r>
                      <a:rPr lang="en-US" i="1">
                        <a:latin typeface="Cambria Math" charset="0"/>
                        <a:ea typeface="Cambria Math" charset="0"/>
                        <a:cs typeface="Cambria Math" charset="0"/>
                      </a:rPr>
                      <m:t>↑</m:t>
                    </m:r>
                  </m:oMath>
                </a14:m>
                <a:endParaRPr lang="en-US" dirty="0"/>
              </a:p>
              <a:p>
                <a:pPr lvl="1"/>
                <a:r>
                  <a:rPr lang="en-US" dirty="0"/>
                  <a:t>P(spilled drink | Observation A)</a:t>
                </a:r>
                <a:r>
                  <a:rPr lang="en-US" dirty="0">
                    <a:ea typeface="Cambria Math" charset="0"/>
                    <a:cs typeface="Cambria Math" charset="0"/>
                  </a:rPr>
                  <a:t> </a:t>
                </a:r>
                <a14:m>
                  <m:oMath xmlns:m="http://schemas.openxmlformats.org/officeDocument/2006/math">
                    <m:r>
                      <a:rPr lang="en-US" i="1">
                        <a:latin typeface="Cambria Math" charset="0"/>
                        <a:ea typeface="Cambria Math" charset="0"/>
                        <a:cs typeface="Cambria Math" charset="0"/>
                      </a:rPr>
                      <m: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86" t="-22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80</a:t>
            </a:fld>
            <a:endParaRPr lang="en-US" dirty="0"/>
          </a:p>
        </p:txBody>
      </p:sp>
    </p:spTree>
    <p:extLst>
      <p:ext uri="{BB962C8B-B14F-4D97-AF65-F5344CB8AC3E}">
        <p14:creationId xmlns:p14="http://schemas.microsoft.com/office/powerpoint/2010/main" val="19484615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Bayesian Inference Example</a:t>
            </a:r>
          </a:p>
        </p:txBody>
      </p:sp>
      <p:sp>
        <p:nvSpPr>
          <p:cNvPr id="3" name="Content Placeholder 2"/>
          <p:cNvSpPr>
            <a:spLocks noGrp="1"/>
          </p:cNvSpPr>
          <p:nvPr>
            <p:ph idx="1"/>
          </p:nvPr>
        </p:nvSpPr>
        <p:spPr/>
        <p:txBody>
          <a:bodyPr>
            <a:normAutofit/>
          </a:bodyPr>
          <a:lstStyle/>
          <a:p>
            <a:r>
              <a:rPr lang="en-US" dirty="0"/>
              <a:t>Observation B:</a:t>
            </a:r>
          </a:p>
          <a:p>
            <a:pPr lvl="1"/>
            <a:r>
              <a:rPr lang="en-US" dirty="0"/>
              <a:t>Now suppose that instead we </a:t>
            </a:r>
            <a:r>
              <a:rPr lang="en-US" i="1" dirty="0"/>
              <a:t>observe</a:t>
            </a:r>
            <a:r>
              <a:rPr lang="en-US" dirty="0"/>
              <a:t> that the sidewalk is wet, but it is localized to a small area next to an empty water bottle</a:t>
            </a:r>
          </a:p>
          <a:p>
            <a:pPr lvl="1"/>
            <a:r>
              <a:rPr lang="en-US" dirty="0"/>
              <a:t>How do the probabilities change given this new information?</a:t>
            </a:r>
          </a:p>
        </p:txBody>
      </p:sp>
      <p:sp>
        <p:nvSpPr>
          <p:cNvPr id="4" name="Slide Number Placeholder 3"/>
          <p:cNvSpPr>
            <a:spLocks noGrp="1"/>
          </p:cNvSpPr>
          <p:nvPr>
            <p:ph type="sldNum" sz="quarter" idx="12"/>
          </p:nvPr>
        </p:nvSpPr>
        <p:spPr/>
        <p:txBody>
          <a:bodyPr/>
          <a:lstStyle/>
          <a:p>
            <a:fld id="{5ACD0CF0-90CC-9C41-A77B-2776398A8C8B}" type="slidenum">
              <a:rPr lang="en-US" smtClean="0"/>
              <a:pPr/>
              <a:t>81</a:t>
            </a:fld>
            <a:endParaRPr lang="en-US" dirty="0"/>
          </a:p>
        </p:txBody>
      </p:sp>
    </p:spTree>
    <p:extLst>
      <p:ext uri="{BB962C8B-B14F-4D97-AF65-F5344CB8AC3E}">
        <p14:creationId xmlns:p14="http://schemas.microsoft.com/office/powerpoint/2010/main" val="10903263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Bayesian Inference Example</a:t>
            </a:r>
          </a:p>
        </p:txBody>
      </p:sp>
      <p:sp>
        <p:nvSpPr>
          <p:cNvPr id="3" name="Content Placeholder 2"/>
          <p:cNvSpPr>
            <a:spLocks noGrp="1"/>
          </p:cNvSpPr>
          <p:nvPr>
            <p:ph idx="1"/>
          </p:nvPr>
        </p:nvSpPr>
        <p:spPr/>
        <p:txBody>
          <a:bodyPr>
            <a:normAutofit/>
          </a:bodyPr>
          <a:lstStyle/>
          <a:p>
            <a:r>
              <a:rPr lang="en-US" dirty="0"/>
              <a:t>Observation B:</a:t>
            </a:r>
          </a:p>
          <a:p>
            <a:pPr lvl="1"/>
            <a:r>
              <a:rPr lang="en-US" dirty="0"/>
              <a:t>Now suppose that instead we </a:t>
            </a:r>
            <a:r>
              <a:rPr lang="en-US" i="1" dirty="0"/>
              <a:t>observe</a:t>
            </a:r>
            <a:r>
              <a:rPr lang="en-US" dirty="0"/>
              <a:t> that the sidewalk is wet, but it is localized to a small area next to an empty water bottle</a:t>
            </a:r>
          </a:p>
          <a:p>
            <a:pPr lvl="1"/>
            <a:r>
              <a:rPr lang="en-US" dirty="0"/>
              <a:t>How do the probabilities change given this new information?</a:t>
            </a:r>
          </a:p>
          <a:p>
            <a:pPr lvl="1"/>
            <a:r>
              <a:rPr lang="en-US" dirty="0"/>
              <a:t>P(recent rain | Observation B)</a:t>
            </a:r>
          </a:p>
        </p:txBody>
      </p:sp>
      <p:sp>
        <p:nvSpPr>
          <p:cNvPr id="4" name="Slide Number Placeholder 3"/>
          <p:cNvSpPr>
            <a:spLocks noGrp="1"/>
          </p:cNvSpPr>
          <p:nvPr>
            <p:ph type="sldNum" sz="quarter" idx="12"/>
          </p:nvPr>
        </p:nvSpPr>
        <p:spPr/>
        <p:txBody>
          <a:bodyPr/>
          <a:lstStyle/>
          <a:p>
            <a:fld id="{5ACD0CF0-90CC-9C41-A77B-2776398A8C8B}" type="slidenum">
              <a:rPr lang="en-US" smtClean="0"/>
              <a:pPr/>
              <a:t>82</a:t>
            </a:fld>
            <a:endParaRPr lang="en-US" dirty="0"/>
          </a:p>
        </p:txBody>
      </p:sp>
    </p:spTree>
    <p:extLst>
      <p:ext uri="{BB962C8B-B14F-4D97-AF65-F5344CB8AC3E}">
        <p14:creationId xmlns:p14="http://schemas.microsoft.com/office/powerpoint/2010/main" val="14288192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Bayesian Inference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Observation B:</a:t>
                </a:r>
              </a:p>
              <a:p>
                <a:pPr lvl="1"/>
                <a:r>
                  <a:rPr lang="en-US" dirty="0"/>
                  <a:t>Now suppose that instead we </a:t>
                </a:r>
                <a:r>
                  <a:rPr lang="en-US" i="1" dirty="0"/>
                  <a:t>observe</a:t>
                </a:r>
                <a:r>
                  <a:rPr lang="en-US" dirty="0"/>
                  <a:t> that the sidewalk is wet, but it is localized to a small area next to an empty water bottle</a:t>
                </a:r>
              </a:p>
              <a:p>
                <a:pPr lvl="1"/>
                <a:r>
                  <a:rPr lang="en-US" dirty="0"/>
                  <a:t>How do the probabilities change given this new information?</a:t>
                </a:r>
              </a:p>
              <a:p>
                <a:pPr lvl="1"/>
                <a:r>
                  <a:rPr lang="en-US" dirty="0"/>
                  <a:t>P(recent rain | Observation B) </a:t>
                </a:r>
                <a14:m>
                  <m:oMath xmlns:m="http://schemas.openxmlformats.org/officeDocument/2006/math">
                    <m:r>
                      <a:rPr lang="en-US" i="1">
                        <a:latin typeface="Cambria Math" charset="0"/>
                        <a:ea typeface="Cambria Math" charset="0"/>
                        <a:cs typeface="Cambria Math" charset="0"/>
                      </a:rPr>
                      <m: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86" t="-22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83</a:t>
            </a:fld>
            <a:endParaRPr lang="en-US" dirty="0"/>
          </a:p>
        </p:txBody>
      </p:sp>
    </p:spTree>
    <p:extLst>
      <p:ext uri="{BB962C8B-B14F-4D97-AF65-F5344CB8AC3E}">
        <p14:creationId xmlns:p14="http://schemas.microsoft.com/office/powerpoint/2010/main" val="7504758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Bayesian Inference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Observation B:</a:t>
                </a:r>
              </a:p>
              <a:p>
                <a:pPr lvl="1"/>
                <a:r>
                  <a:rPr lang="en-US" dirty="0"/>
                  <a:t>Now suppose that instead we </a:t>
                </a:r>
                <a:r>
                  <a:rPr lang="en-US" i="1" dirty="0"/>
                  <a:t>observe</a:t>
                </a:r>
                <a:r>
                  <a:rPr lang="en-US" dirty="0"/>
                  <a:t> that the sidewalk is wet, but it is localized to a small area next to an empty water bottle</a:t>
                </a:r>
              </a:p>
              <a:p>
                <a:pPr lvl="1"/>
                <a:r>
                  <a:rPr lang="en-US" dirty="0"/>
                  <a:t>How do the probabilities change given this new information?</a:t>
                </a:r>
              </a:p>
              <a:p>
                <a:pPr lvl="1"/>
                <a:r>
                  <a:rPr lang="en-US" dirty="0"/>
                  <a:t>P(recent rain | Observation B) </a:t>
                </a:r>
                <a14:m>
                  <m:oMath xmlns:m="http://schemas.openxmlformats.org/officeDocument/2006/math">
                    <m:r>
                      <a:rPr lang="en-US" i="1">
                        <a:latin typeface="Cambria Math" charset="0"/>
                        <a:ea typeface="Cambria Math" charset="0"/>
                        <a:cs typeface="Cambria Math" charset="0"/>
                      </a:rPr>
                      <m:t>↓</m:t>
                    </m:r>
                  </m:oMath>
                </a14:m>
                <a:endParaRPr lang="en-US" dirty="0"/>
              </a:p>
              <a:p>
                <a:pPr lvl="1"/>
                <a:r>
                  <a:rPr lang="en-US" dirty="0"/>
                  <a:t>P(spilled drink | Observation B)</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86" t="-22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84</a:t>
            </a:fld>
            <a:endParaRPr lang="en-US" dirty="0"/>
          </a:p>
        </p:txBody>
      </p:sp>
    </p:spTree>
    <p:extLst>
      <p:ext uri="{BB962C8B-B14F-4D97-AF65-F5344CB8AC3E}">
        <p14:creationId xmlns:p14="http://schemas.microsoft.com/office/powerpoint/2010/main" val="12313008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Bayesian Inference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Observation B:</a:t>
                </a:r>
              </a:p>
              <a:p>
                <a:pPr lvl="1"/>
                <a:r>
                  <a:rPr lang="en-US" dirty="0"/>
                  <a:t>Now suppose that instead we </a:t>
                </a:r>
                <a:r>
                  <a:rPr lang="en-US" i="1" dirty="0"/>
                  <a:t>observe</a:t>
                </a:r>
                <a:r>
                  <a:rPr lang="en-US" dirty="0"/>
                  <a:t> that the sidewalk is wet, but it is localized to a small area next to an empty water bottle</a:t>
                </a:r>
              </a:p>
              <a:p>
                <a:pPr lvl="1"/>
                <a:r>
                  <a:rPr lang="en-US" dirty="0"/>
                  <a:t>How do the probabilities change given this new information?</a:t>
                </a:r>
              </a:p>
              <a:p>
                <a:pPr lvl="1"/>
                <a:r>
                  <a:rPr lang="en-US" dirty="0"/>
                  <a:t>P(recent rain | Observation B) </a:t>
                </a:r>
                <a14:m>
                  <m:oMath xmlns:m="http://schemas.openxmlformats.org/officeDocument/2006/math">
                    <m:r>
                      <a:rPr lang="en-US" i="1">
                        <a:latin typeface="Cambria Math" charset="0"/>
                        <a:ea typeface="Cambria Math" charset="0"/>
                        <a:cs typeface="Cambria Math" charset="0"/>
                      </a:rPr>
                      <m:t>↓</m:t>
                    </m:r>
                  </m:oMath>
                </a14:m>
                <a:endParaRPr lang="en-US" dirty="0"/>
              </a:p>
              <a:p>
                <a:pPr lvl="1"/>
                <a:r>
                  <a:rPr lang="en-US" dirty="0"/>
                  <a:t>P(spilled drink | Observation B)</a:t>
                </a:r>
                <a:r>
                  <a:rPr lang="en-US" dirty="0">
                    <a:ea typeface="Cambria Math" charset="0"/>
                    <a:cs typeface="Cambria Math" charset="0"/>
                  </a:rPr>
                  <a:t> </a:t>
                </a:r>
                <a14:m>
                  <m:oMath xmlns:m="http://schemas.openxmlformats.org/officeDocument/2006/math">
                    <m:r>
                      <a:rPr lang="en-US" i="1">
                        <a:latin typeface="Cambria Math" charset="0"/>
                        <a:ea typeface="Cambria Math" charset="0"/>
                        <a:cs typeface="Cambria Math" charset="0"/>
                      </a:rPr>
                      <m: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86" t="-22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ACD0CF0-90CC-9C41-A77B-2776398A8C8B}" type="slidenum">
              <a:rPr lang="en-US" smtClean="0"/>
              <a:pPr/>
              <a:t>85</a:t>
            </a:fld>
            <a:endParaRPr lang="en-US" dirty="0"/>
          </a:p>
        </p:txBody>
      </p:sp>
    </p:spTree>
    <p:extLst>
      <p:ext uri="{BB962C8B-B14F-4D97-AF65-F5344CB8AC3E}">
        <p14:creationId xmlns:p14="http://schemas.microsoft.com/office/powerpoint/2010/main" val="156745358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Bayesian Updating </a:t>
            </a:r>
          </a:p>
        </p:txBody>
      </p:sp>
      <p:pic>
        <p:nvPicPr>
          <p:cNvPr id="5" name="Content Placeholder 4">
            <a:extLst>
              <a:ext uri="{FF2B5EF4-FFF2-40B4-BE49-F238E27FC236}">
                <a16:creationId xmlns:a16="http://schemas.microsoft.com/office/drawing/2014/main" id="{7BE682B4-80A6-9946-BD9A-8EB86BEDE32B}"/>
              </a:ext>
            </a:extLst>
          </p:cNvPr>
          <p:cNvPicPr>
            <a:picLocks noGrp="1" noChangeAspect="1"/>
          </p:cNvPicPr>
          <p:nvPr>
            <p:ph idx="1"/>
          </p:nvPr>
        </p:nvPicPr>
        <p:blipFill>
          <a:blip r:embed="rId2"/>
          <a:stretch>
            <a:fillRect/>
          </a:stretch>
        </p:blipFill>
        <p:spPr>
          <a:xfrm>
            <a:off x="2691904" y="1066800"/>
            <a:ext cx="5293718" cy="4351338"/>
          </a:xfrm>
          <a:prstGeom prst="rect">
            <a:avLst/>
          </a:prstGeom>
        </p:spPr>
      </p:pic>
      <p:sp>
        <p:nvSpPr>
          <p:cNvPr id="4" name="Slide Number Placeholder 3"/>
          <p:cNvSpPr>
            <a:spLocks noGrp="1"/>
          </p:cNvSpPr>
          <p:nvPr>
            <p:ph type="sldNum" sz="quarter" idx="12"/>
          </p:nvPr>
        </p:nvSpPr>
        <p:spPr/>
        <p:txBody>
          <a:bodyPr/>
          <a:lstStyle/>
          <a:p>
            <a:fld id="{5ACD0CF0-90CC-9C41-A77B-2776398A8C8B}" type="slidenum">
              <a:rPr lang="en-US" smtClean="0"/>
              <a:pPr/>
              <a:t>86</a:t>
            </a:fld>
            <a:endParaRPr lang="en-US" dirty="0"/>
          </a:p>
        </p:txBody>
      </p:sp>
    </p:spTree>
    <p:extLst>
      <p:ext uri="{BB962C8B-B14F-4D97-AF65-F5344CB8AC3E}">
        <p14:creationId xmlns:p14="http://schemas.microsoft.com/office/powerpoint/2010/main" val="28749855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Applying Bayesian Inference to parameters/data</a:t>
            </a:r>
          </a:p>
        </p:txBody>
      </p:sp>
      <p:sp>
        <p:nvSpPr>
          <p:cNvPr id="3" name="Content Placeholder 2"/>
          <p:cNvSpPr>
            <a:spLocks noGrp="1"/>
          </p:cNvSpPr>
          <p:nvPr>
            <p:ph idx="1"/>
          </p:nvPr>
        </p:nvSpPr>
        <p:spPr/>
        <p:txBody>
          <a:bodyPr>
            <a:normAutofit/>
          </a:bodyPr>
          <a:lstStyle/>
          <a:p>
            <a:r>
              <a:rPr lang="en-US" dirty="0"/>
              <a:t>Naïve Bayes is a machine learning method that can be used to predict the likelihood that an event will occur given evidence that is present in your data</a:t>
            </a:r>
          </a:p>
          <a:p>
            <a:r>
              <a:rPr lang="en-US" dirty="0"/>
              <a:t>The Naïve Bayes Classifier relies on Bayesian inference at its core</a:t>
            </a:r>
          </a:p>
          <a:p>
            <a:r>
              <a:rPr lang="en-US" dirty="0"/>
              <a:t>Makes two “Naïve” assumptions over attributes</a:t>
            </a:r>
          </a:p>
        </p:txBody>
      </p:sp>
      <p:sp>
        <p:nvSpPr>
          <p:cNvPr id="4" name="Slide Number Placeholder 3"/>
          <p:cNvSpPr>
            <a:spLocks noGrp="1"/>
          </p:cNvSpPr>
          <p:nvPr>
            <p:ph type="sldNum" sz="quarter" idx="12"/>
          </p:nvPr>
        </p:nvSpPr>
        <p:spPr/>
        <p:txBody>
          <a:bodyPr/>
          <a:lstStyle/>
          <a:p>
            <a:fld id="{5ACD0CF0-90CC-9C41-A77B-2776398A8C8B}" type="slidenum">
              <a:rPr lang="en-US" smtClean="0"/>
              <a:pPr/>
              <a:t>87</a:t>
            </a:fld>
            <a:endParaRPr lang="en-US" dirty="0"/>
          </a:p>
        </p:txBody>
      </p:sp>
    </p:spTree>
    <p:extLst>
      <p:ext uri="{BB962C8B-B14F-4D97-AF65-F5344CB8AC3E}">
        <p14:creationId xmlns:p14="http://schemas.microsoft.com/office/powerpoint/2010/main" val="26862781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Classifier Assumptions</a:t>
            </a:r>
          </a:p>
        </p:txBody>
      </p:sp>
      <p:sp>
        <p:nvSpPr>
          <p:cNvPr id="3" name="Content Placeholder 2"/>
          <p:cNvSpPr>
            <a:spLocks noGrp="1"/>
          </p:cNvSpPr>
          <p:nvPr>
            <p:ph idx="1"/>
          </p:nvPr>
        </p:nvSpPr>
        <p:spPr/>
        <p:txBody>
          <a:bodyPr>
            <a:normAutofit/>
          </a:bodyPr>
          <a:lstStyle/>
          <a:p>
            <a:r>
              <a:rPr lang="en-US" sz="2400" dirty="0"/>
              <a:t>Fundamental assumption:</a:t>
            </a:r>
          </a:p>
          <a:p>
            <a:pPr lvl="1"/>
            <a:r>
              <a:rPr lang="en-US" dirty="0"/>
              <a:t>Each feature makes an </a:t>
            </a:r>
            <a:r>
              <a:rPr lang="en-US" b="1" dirty="0"/>
              <a:t>independent</a:t>
            </a:r>
            <a:r>
              <a:rPr lang="en-US" dirty="0"/>
              <a:t> and </a:t>
            </a:r>
            <a:r>
              <a:rPr lang="en-US" b="1" dirty="0"/>
              <a:t>equal</a:t>
            </a:r>
            <a:r>
              <a:rPr lang="en-US" dirty="0"/>
              <a:t> contribution to the outcome</a:t>
            </a:r>
          </a:p>
          <a:p>
            <a:pPr lvl="2" fontAlgn="base"/>
            <a:r>
              <a:rPr lang="en-US" sz="2400" dirty="0"/>
              <a:t>We assume that no pair of features are dependent on one another in any way (complete independence)</a:t>
            </a:r>
          </a:p>
          <a:p>
            <a:pPr lvl="3" fontAlgn="base"/>
            <a:r>
              <a:rPr lang="en-US" sz="2400" dirty="0"/>
              <a:t>Temperature has nothing to do with humidity, and has no effect on whether or not it is windy</a:t>
            </a:r>
          </a:p>
          <a:p>
            <a:pPr lvl="2" fontAlgn="base"/>
            <a:r>
              <a:rPr lang="en-US" sz="2400" dirty="0"/>
              <a:t>Each feature is given the same weight/importance</a:t>
            </a:r>
          </a:p>
          <a:p>
            <a:pPr lvl="3" fontAlgn="base"/>
            <a:r>
              <a:rPr lang="en-US" sz="2400" dirty="0"/>
              <a:t>We assume that none of the attributes is irrelevant, and that they are all contributing equally to the outcome.</a:t>
            </a:r>
          </a:p>
        </p:txBody>
      </p:sp>
      <p:sp>
        <p:nvSpPr>
          <p:cNvPr id="4" name="Slide Number Placeholder 3"/>
          <p:cNvSpPr>
            <a:spLocks noGrp="1"/>
          </p:cNvSpPr>
          <p:nvPr>
            <p:ph type="sldNum" sz="quarter" idx="12"/>
          </p:nvPr>
        </p:nvSpPr>
        <p:spPr/>
        <p:txBody>
          <a:bodyPr/>
          <a:lstStyle/>
          <a:p>
            <a:fld id="{5ACD0CF0-90CC-9C41-A77B-2776398A8C8B}" type="slidenum">
              <a:rPr lang="en-US" smtClean="0"/>
              <a:pPr/>
              <a:t>88</a:t>
            </a:fld>
            <a:endParaRPr lang="en-US" dirty="0"/>
          </a:p>
        </p:txBody>
      </p:sp>
    </p:spTree>
    <p:extLst>
      <p:ext uri="{BB962C8B-B14F-4D97-AF65-F5344CB8AC3E}">
        <p14:creationId xmlns:p14="http://schemas.microsoft.com/office/powerpoint/2010/main" val="17467368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Classifier</a:t>
            </a:r>
          </a:p>
        </p:txBody>
      </p:sp>
      <p:sp>
        <p:nvSpPr>
          <p:cNvPr id="3" name="Content Placeholder 2"/>
          <p:cNvSpPr>
            <a:spLocks noGrp="1"/>
          </p:cNvSpPr>
          <p:nvPr>
            <p:ph idx="1"/>
          </p:nvPr>
        </p:nvSpPr>
        <p:spPr/>
        <p:txBody>
          <a:bodyPr>
            <a:normAutofit/>
          </a:bodyPr>
          <a:lstStyle/>
          <a:p>
            <a:r>
              <a:rPr lang="en-US" dirty="0"/>
              <a:t>To illustrate the inner workings of the Naïve Bayes Classifier, we will consider an example:</a:t>
            </a:r>
          </a:p>
          <a:p>
            <a:pPr lvl="1"/>
            <a:r>
              <a:rPr lang="en-US" dirty="0"/>
              <a:t>We have recorded weather features about the last 14 times that we played golf. </a:t>
            </a:r>
          </a:p>
          <a:p>
            <a:pPr lvl="1"/>
            <a:r>
              <a:rPr lang="en-US" dirty="0"/>
              <a:t>We also recorded the result of whether the conditions were favorable or not.</a:t>
            </a:r>
          </a:p>
          <a:p>
            <a:pPr lvl="1"/>
            <a:r>
              <a:rPr lang="en-US" dirty="0"/>
              <a:t>We will demonstrate how a Naïve Bayes Classifier can be used to determine whether or not the a specific set of weather conditions supports playing golf.</a:t>
            </a:r>
          </a:p>
          <a:p>
            <a:endParaRPr lang="en-US" dirty="0"/>
          </a:p>
          <a:p>
            <a:pPr lvl="1"/>
            <a:endParaRPr lang="en-US"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89</a:t>
            </a:fld>
            <a:endParaRPr lang="en-US" dirty="0"/>
          </a:p>
        </p:txBody>
      </p:sp>
    </p:spTree>
    <p:extLst>
      <p:ext uri="{BB962C8B-B14F-4D97-AF65-F5344CB8AC3E}">
        <p14:creationId xmlns:p14="http://schemas.microsoft.com/office/powerpoint/2010/main" val="10071213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approach for k-NN</a:t>
            </a:r>
          </a:p>
        </p:txBody>
      </p:sp>
      <p:sp>
        <p:nvSpPr>
          <p:cNvPr id="3" name="Content Placeholder 2"/>
          <p:cNvSpPr>
            <a:spLocks noGrp="1"/>
          </p:cNvSpPr>
          <p:nvPr>
            <p:ph idx="1"/>
          </p:nvPr>
        </p:nvSpPr>
        <p:spPr/>
        <p:txBody>
          <a:bodyPr>
            <a:normAutofit fontScale="92500" lnSpcReduction="10000"/>
          </a:bodyPr>
          <a:lstStyle/>
          <a:p>
            <a:pPr marL="0" indent="0" fontAlgn="base">
              <a:buNone/>
            </a:pPr>
            <a:r>
              <a:rPr lang="en-US" sz="2400" dirty="0"/>
              <a:t>Simple goal:</a:t>
            </a:r>
          </a:p>
          <a:p>
            <a:pPr fontAlgn="base"/>
            <a:r>
              <a:rPr lang="en-US" sz="2400" dirty="0"/>
              <a:t>Predict the label of a data point by:</a:t>
            </a:r>
          </a:p>
          <a:p>
            <a:pPr lvl="1" fontAlgn="base"/>
            <a:r>
              <a:rPr lang="en-US" dirty="0"/>
              <a:t>Looking at the ‘k’ closest labeled data points (neighbors)</a:t>
            </a:r>
          </a:p>
          <a:p>
            <a:pPr lvl="1" fontAlgn="base"/>
            <a:r>
              <a:rPr lang="en-US" dirty="0"/>
              <a:t>Taking a majority vote</a:t>
            </a:r>
          </a:p>
          <a:p>
            <a:pPr fontAlgn="base"/>
            <a:r>
              <a:rPr lang="en-US" sz="2400" dirty="0"/>
              <a:t>One of the easiest algorithms to interpret, oftentimes used as a baseline for measuring model performance</a:t>
            </a:r>
          </a:p>
          <a:p>
            <a:r>
              <a:rPr lang="en-US" altLang="en-US" sz="2400" dirty="0"/>
              <a:t>Memory-Based Learning</a:t>
            </a:r>
          </a:p>
          <a:p>
            <a:pPr lvl="1"/>
            <a:r>
              <a:rPr lang="en-US" altLang="en-US" dirty="0"/>
              <a:t>Also known as “case-based” or “example-based” learning</a:t>
            </a:r>
          </a:p>
          <a:p>
            <a:r>
              <a:rPr lang="en-US" altLang="en-US" sz="2400" dirty="0"/>
              <a:t>Intuition behind memory-based learning</a:t>
            </a:r>
          </a:p>
          <a:p>
            <a:pPr lvl="1"/>
            <a:r>
              <a:rPr lang="en-US" altLang="en-US" dirty="0"/>
              <a:t>Similar inputs map to similar outputs</a:t>
            </a:r>
          </a:p>
          <a:p>
            <a:pPr lvl="2"/>
            <a:r>
              <a:rPr lang="en-US" altLang="en-US" sz="2400" dirty="0"/>
              <a:t>If true, we just have to define “similar”</a:t>
            </a:r>
          </a:p>
          <a:p>
            <a:pPr lvl="2"/>
            <a:r>
              <a:rPr lang="en-US" altLang="en-US" dirty="0"/>
              <a:t>Not all similarities created equal</a:t>
            </a:r>
            <a:r>
              <a:rPr lang="mr-IN" altLang="en-US" dirty="0"/>
              <a:t>…</a:t>
            </a:r>
            <a:endParaRPr lang="en-US" altLang="en-US" dirty="0"/>
          </a:p>
          <a:p>
            <a:pPr fontAlgn="base"/>
            <a:endParaRPr lang="en-US" sz="2400" dirty="0"/>
          </a:p>
        </p:txBody>
      </p:sp>
      <p:sp>
        <p:nvSpPr>
          <p:cNvPr id="4" name="Slide Number Placeholder 3"/>
          <p:cNvSpPr>
            <a:spLocks noGrp="1"/>
          </p:cNvSpPr>
          <p:nvPr>
            <p:ph type="sldNum" sz="quarter" idx="12"/>
          </p:nvPr>
        </p:nvSpPr>
        <p:spPr/>
        <p:txBody>
          <a:bodyPr/>
          <a:lstStyle/>
          <a:p>
            <a:fld id="{5ACD0CF0-90CC-9C41-A77B-2776398A8C8B}" type="slidenum">
              <a:rPr lang="en-US" smtClean="0"/>
              <a:pPr/>
              <a:t>9</a:t>
            </a:fld>
            <a:endParaRPr lang="en-US" dirty="0"/>
          </a:p>
        </p:txBody>
      </p:sp>
    </p:spTree>
    <p:extLst>
      <p:ext uri="{BB962C8B-B14F-4D97-AF65-F5344CB8AC3E}">
        <p14:creationId xmlns:p14="http://schemas.microsoft.com/office/powerpoint/2010/main" val="15930446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Classifier Example</a:t>
            </a:r>
          </a:p>
        </p:txBody>
      </p:sp>
      <p:sp>
        <p:nvSpPr>
          <p:cNvPr id="3" name="Content Placeholder 2"/>
          <p:cNvSpPr>
            <a:spLocks noGrp="1"/>
          </p:cNvSpPr>
          <p:nvPr>
            <p:ph idx="1"/>
          </p:nvPr>
        </p:nvSpPr>
        <p:spPr>
          <a:xfrm>
            <a:off x="80554" y="1066868"/>
            <a:ext cx="7133857" cy="4823978"/>
          </a:xfrm>
        </p:spPr>
        <p:txBody>
          <a:bodyPr>
            <a:normAutofit/>
          </a:bodyPr>
          <a:lstStyle/>
          <a:p>
            <a:r>
              <a:rPr lang="en-US" dirty="0"/>
              <a:t>Weather Independent Variables:</a:t>
            </a:r>
          </a:p>
          <a:p>
            <a:pPr lvl="1"/>
            <a:r>
              <a:rPr lang="en-US" dirty="0"/>
              <a:t>Outlook </a:t>
            </a:r>
          </a:p>
          <a:p>
            <a:pPr lvl="2"/>
            <a:r>
              <a:rPr lang="en-US" dirty="0"/>
              <a:t>(Rainy, Overcast, Sunny)</a:t>
            </a:r>
          </a:p>
          <a:p>
            <a:pPr lvl="1"/>
            <a:r>
              <a:rPr lang="en-US" dirty="0"/>
              <a:t>Temperature </a:t>
            </a:r>
          </a:p>
          <a:p>
            <a:pPr lvl="2"/>
            <a:r>
              <a:rPr lang="en-US" dirty="0"/>
              <a:t>(Hot, Mild, Cool)</a:t>
            </a:r>
          </a:p>
          <a:p>
            <a:pPr lvl="1"/>
            <a:r>
              <a:rPr lang="en-US" dirty="0"/>
              <a:t>Humidity </a:t>
            </a:r>
          </a:p>
          <a:p>
            <a:pPr lvl="2"/>
            <a:r>
              <a:rPr lang="en-US" dirty="0"/>
              <a:t>(High, Normal)</a:t>
            </a:r>
          </a:p>
          <a:p>
            <a:pPr lvl="1"/>
            <a:r>
              <a:rPr lang="en-US" dirty="0"/>
              <a:t>Windy </a:t>
            </a:r>
          </a:p>
          <a:p>
            <a:pPr lvl="2"/>
            <a:r>
              <a:rPr lang="en-US" dirty="0"/>
              <a:t>(False, True)</a:t>
            </a:r>
          </a:p>
          <a:p>
            <a:r>
              <a:rPr lang="en-US" dirty="0"/>
              <a:t>Weather Dependent Variable:</a:t>
            </a:r>
          </a:p>
          <a:p>
            <a:pPr lvl="1"/>
            <a:r>
              <a:rPr lang="en-US" dirty="0"/>
              <a:t>Play Golf </a:t>
            </a:r>
          </a:p>
          <a:p>
            <a:pPr lvl="2"/>
            <a:r>
              <a:rPr lang="en-US" dirty="0"/>
              <a:t>(YES, NO)</a:t>
            </a:r>
          </a:p>
        </p:txBody>
      </p:sp>
      <p:sp>
        <p:nvSpPr>
          <p:cNvPr id="4" name="Slide Number Placeholder 3"/>
          <p:cNvSpPr>
            <a:spLocks noGrp="1"/>
          </p:cNvSpPr>
          <p:nvPr>
            <p:ph type="sldNum" sz="quarter" idx="12"/>
          </p:nvPr>
        </p:nvSpPr>
        <p:spPr/>
        <p:txBody>
          <a:bodyPr/>
          <a:lstStyle/>
          <a:p>
            <a:fld id="{5ACD0CF0-90CC-9C41-A77B-2776398A8C8B}" type="slidenum">
              <a:rPr lang="en-US" smtClean="0"/>
              <a:pPr/>
              <a:t>90</a:t>
            </a:fld>
            <a:endParaRPr lang="en-US" dirty="0"/>
          </a:p>
        </p:txBody>
      </p:sp>
      <p:pic>
        <p:nvPicPr>
          <p:cNvPr id="6" name="Picture 5"/>
          <p:cNvPicPr>
            <a:picLocks noChangeAspect="1"/>
          </p:cNvPicPr>
          <p:nvPr/>
        </p:nvPicPr>
        <p:blipFill>
          <a:blip r:embed="rId2"/>
          <a:stretch>
            <a:fillRect/>
          </a:stretch>
        </p:blipFill>
        <p:spPr>
          <a:xfrm>
            <a:off x="7214411" y="997585"/>
            <a:ext cx="4635500" cy="5092700"/>
          </a:xfrm>
          <a:prstGeom prst="rect">
            <a:avLst/>
          </a:prstGeom>
          <a:ln>
            <a:solidFill>
              <a:schemeClr val="accent1"/>
            </a:solidFill>
          </a:ln>
        </p:spPr>
      </p:pic>
    </p:spTree>
    <p:extLst>
      <p:ext uri="{BB962C8B-B14F-4D97-AF65-F5344CB8AC3E}">
        <p14:creationId xmlns:p14="http://schemas.microsoft.com/office/powerpoint/2010/main" val="12087031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Classifier</a:t>
            </a:r>
          </a:p>
        </p:txBody>
      </p:sp>
      <p:sp>
        <p:nvSpPr>
          <p:cNvPr id="4" name="Slide Number Placeholder 3"/>
          <p:cNvSpPr>
            <a:spLocks noGrp="1"/>
          </p:cNvSpPr>
          <p:nvPr>
            <p:ph type="sldNum" sz="quarter" idx="12"/>
          </p:nvPr>
        </p:nvSpPr>
        <p:spPr/>
        <p:txBody>
          <a:bodyPr/>
          <a:lstStyle/>
          <a:p>
            <a:fld id="{5ACD0CF0-90CC-9C41-A77B-2776398A8C8B}" type="slidenum">
              <a:rPr lang="en-US" smtClean="0"/>
              <a:pPr/>
              <a:t>91</a:t>
            </a:fld>
            <a:endParaRPr lang="en-US" dirty="0"/>
          </a:p>
        </p:txBody>
      </p:sp>
      <p:sp>
        <p:nvSpPr>
          <p:cNvPr id="6" name="Content Placeholder 5"/>
          <p:cNvSpPr>
            <a:spLocks noGrp="1"/>
          </p:cNvSpPr>
          <p:nvPr>
            <p:ph idx="1"/>
          </p:nvPr>
        </p:nvSpPr>
        <p:spPr>
          <a:xfrm>
            <a:off x="80554" y="1066868"/>
            <a:ext cx="10968446" cy="4351338"/>
          </a:xfrm>
        </p:spPr>
        <p:txBody>
          <a:bodyPr/>
          <a:lstStyle/>
          <a:p>
            <a:pPr marL="0" indent="0">
              <a:buNone/>
            </a:pPr>
            <a:r>
              <a:rPr lang="en-US" dirty="0"/>
              <a:t>How does the Naïve Bayes Classifier work?</a:t>
            </a:r>
          </a:p>
          <a:p>
            <a:r>
              <a:rPr lang="en-US" dirty="0"/>
              <a:t>Step 1: </a:t>
            </a:r>
          </a:p>
          <a:p>
            <a:pPr lvl="1"/>
            <a:r>
              <a:rPr lang="en-US" dirty="0"/>
              <a:t>Convert the data set into frequency tables</a:t>
            </a:r>
          </a:p>
          <a:p>
            <a:pPr lvl="1"/>
            <a:r>
              <a:rPr lang="en-US" dirty="0"/>
              <a:t>Use the frequency tables to calculate likelihood tables</a:t>
            </a:r>
          </a:p>
          <a:p>
            <a:r>
              <a:rPr lang="en-US" dirty="0"/>
              <a:t>Step 2: </a:t>
            </a:r>
          </a:p>
          <a:p>
            <a:pPr lvl="1"/>
            <a:r>
              <a:rPr lang="en-US" dirty="0"/>
              <a:t>Use the product rule to obtain a joint conditional probability for the attributes</a:t>
            </a:r>
          </a:p>
          <a:p>
            <a:r>
              <a:rPr lang="en-US" dirty="0"/>
              <a:t>Step 3: </a:t>
            </a:r>
          </a:p>
          <a:p>
            <a:pPr lvl="1"/>
            <a:r>
              <a:rPr lang="en-US" dirty="0"/>
              <a:t>Use Bayes Rule to calculate the posterior probability for each class variable </a:t>
            </a:r>
          </a:p>
          <a:p>
            <a:pPr lvl="1"/>
            <a:r>
              <a:rPr lang="en-US" dirty="0"/>
              <a:t>Once this has been done for all classes, output the class with the highest probability</a:t>
            </a:r>
          </a:p>
        </p:txBody>
      </p:sp>
    </p:spTree>
    <p:extLst>
      <p:ext uri="{BB962C8B-B14F-4D97-AF65-F5344CB8AC3E}">
        <p14:creationId xmlns:p14="http://schemas.microsoft.com/office/powerpoint/2010/main" val="18761782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Classifier Example</a:t>
            </a:r>
          </a:p>
        </p:txBody>
      </p:sp>
      <p:sp>
        <p:nvSpPr>
          <p:cNvPr id="3" name="Content Placeholder 2"/>
          <p:cNvSpPr>
            <a:spLocks noGrp="1"/>
          </p:cNvSpPr>
          <p:nvPr>
            <p:ph idx="1"/>
          </p:nvPr>
        </p:nvSpPr>
        <p:spPr>
          <a:xfrm>
            <a:off x="80554" y="1066868"/>
            <a:ext cx="7133857" cy="4823978"/>
          </a:xfrm>
        </p:spPr>
        <p:txBody>
          <a:bodyPr>
            <a:normAutofit/>
          </a:bodyPr>
          <a:lstStyle/>
          <a:p>
            <a:r>
              <a:rPr lang="en-US" dirty="0"/>
              <a:t>Step 1:</a:t>
            </a:r>
          </a:p>
          <a:p>
            <a:pPr lvl="1"/>
            <a:r>
              <a:rPr lang="en-US" dirty="0"/>
              <a:t>Create a frequency table for the Class:</a:t>
            </a:r>
          </a:p>
          <a:p>
            <a:pPr lvl="2"/>
            <a:r>
              <a:rPr lang="en-US" dirty="0"/>
              <a:t>P</a:t>
            </a:r>
            <a:r>
              <a:rPr lang="de-DE" dirty="0"/>
              <a:t>(C) or P(CLASS)</a:t>
            </a:r>
          </a:p>
          <a:p>
            <a:pPr lvl="2"/>
            <a:r>
              <a:rPr lang="de-DE" dirty="0"/>
              <a:t>P(YES)</a:t>
            </a:r>
          </a:p>
        </p:txBody>
      </p:sp>
      <p:sp>
        <p:nvSpPr>
          <p:cNvPr id="4" name="Slide Number Placeholder 3"/>
          <p:cNvSpPr>
            <a:spLocks noGrp="1"/>
          </p:cNvSpPr>
          <p:nvPr>
            <p:ph type="sldNum" sz="quarter" idx="12"/>
          </p:nvPr>
        </p:nvSpPr>
        <p:spPr/>
        <p:txBody>
          <a:bodyPr/>
          <a:lstStyle/>
          <a:p>
            <a:fld id="{5ACD0CF0-90CC-9C41-A77B-2776398A8C8B}" type="slidenum">
              <a:rPr lang="en-US" smtClean="0"/>
              <a:pPr/>
              <a:t>92</a:t>
            </a:fld>
            <a:endParaRPr lang="en-US" dirty="0"/>
          </a:p>
        </p:txBody>
      </p:sp>
      <p:pic>
        <p:nvPicPr>
          <p:cNvPr id="6" name="Picture 5"/>
          <p:cNvPicPr>
            <a:picLocks noChangeAspect="1"/>
          </p:cNvPicPr>
          <p:nvPr/>
        </p:nvPicPr>
        <p:blipFill>
          <a:blip r:embed="rId2"/>
          <a:stretch>
            <a:fillRect/>
          </a:stretch>
        </p:blipFill>
        <p:spPr>
          <a:xfrm>
            <a:off x="7214411" y="997585"/>
            <a:ext cx="4635500" cy="5092700"/>
          </a:xfrm>
          <a:prstGeom prst="rect">
            <a:avLst/>
          </a:prstGeom>
          <a:ln>
            <a:solidFill>
              <a:schemeClr val="accent1"/>
            </a:solidFill>
          </a:ln>
        </p:spPr>
      </p:pic>
    </p:spTree>
    <p:extLst>
      <p:ext uri="{BB962C8B-B14F-4D97-AF65-F5344CB8AC3E}">
        <p14:creationId xmlns:p14="http://schemas.microsoft.com/office/powerpoint/2010/main" val="3461494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Classifier Example</a:t>
            </a:r>
          </a:p>
        </p:txBody>
      </p:sp>
      <p:sp>
        <p:nvSpPr>
          <p:cNvPr id="3" name="Content Placeholder 2"/>
          <p:cNvSpPr>
            <a:spLocks noGrp="1"/>
          </p:cNvSpPr>
          <p:nvPr>
            <p:ph idx="1"/>
          </p:nvPr>
        </p:nvSpPr>
        <p:spPr>
          <a:xfrm>
            <a:off x="80554" y="1066868"/>
            <a:ext cx="7133857" cy="4823978"/>
          </a:xfrm>
        </p:spPr>
        <p:txBody>
          <a:bodyPr>
            <a:normAutofit/>
          </a:bodyPr>
          <a:lstStyle/>
          <a:p>
            <a:r>
              <a:rPr lang="en-US" dirty="0"/>
              <a:t>Step 1:</a:t>
            </a:r>
          </a:p>
          <a:p>
            <a:pPr lvl="1"/>
            <a:r>
              <a:rPr lang="en-US" dirty="0"/>
              <a:t>Create a frequency table for the Class:</a:t>
            </a:r>
          </a:p>
          <a:p>
            <a:pPr lvl="2"/>
            <a:r>
              <a:rPr lang="en-US" dirty="0"/>
              <a:t>P</a:t>
            </a:r>
            <a:r>
              <a:rPr lang="de-DE" dirty="0"/>
              <a:t>(C) or P(CLASS)</a:t>
            </a:r>
          </a:p>
          <a:p>
            <a:pPr lvl="2"/>
            <a:r>
              <a:rPr lang="de-DE" dirty="0"/>
              <a:t>P(YES) = 9/14</a:t>
            </a:r>
          </a:p>
        </p:txBody>
      </p:sp>
      <p:sp>
        <p:nvSpPr>
          <p:cNvPr id="4" name="Slide Number Placeholder 3"/>
          <p:cNvSpPr>
            <a:spLocks noGrp="1"/>
          </p:cNvSpPr>
          <p:nvPr>
            <p:ph type="sldNum" sz="quarter" idx="12"/>
          </p:nvPr>
        </p:nvSpPr>
        <p:spPr/>
        <p:txBody>
          <a:bodyPr/>
          <a:lstStyle/>
          <a:p>
            <a:fld id="{5ACD0CF0-90CC-9C41-A77B-2776398A8C8B}" type="slidenum">
              <a:rPr lang="en-US" smtClean="0"/>
              <a:pPr/>
              <a:t>93</a:t>
            </a:fld>
            <a:endParaRPr lang="en-US" dirty="0"/>
          </a:p>
        </p:txBody>
      </p:sp>
      <p:pic>
        <p:nvPicPr>
          <p:cNvPr id="6" name="Picture 5"/>
          <p:cNvPicPr>
            <a:picLocks noChangeAspect="1"/>
          </p:cNvPicPr>
          <p:nvPr/>
        </p:nvPicPr>
        <p:blipFill>
          <a:blip r:embed="rId2"/>
          <a:stretch>
            <a:fillRect/>
          </a:stretch>
        </p:blipFill>
        <p:spPr>
          <a:xfrm>
            <a:off x="7214411" y="997585"/>
            <a:ext cx="4635500" cy="5092700"/>
          </a:xfrm>
          <a:prstGeom prst="rect">
            <a:avLst/>
          </a:prstGeom>
          <a:ln>
            <a:solidFill>
              <a:schemeClr val="accent1"/>
            </a:solidFill>
          </a:ln>
        </p:spPr>
      </p:pic>
      <p:sp>
        <p:nvSpPr>
          <p:cNvPr id="5" name="Left Arrow 4"/>
          <p:cNvSpPr/>
          <p:nvPr/>
        </p:nvSpPr>
        <p:spPr>
          <a:xfrm>
            <a:off x="11711888" y="2009954"/>
            <a:ext cx="276045" cy="30192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Left Arrow 6"/>
          <p:cNvSpPr/>
          <p:nvPr/>
        </p:nvSpPr>
        <p:spPr>
          <a:xfrm>
            <a:off x="11711888" y="2360464"/>
            <a:ext cx="276045" cy="30192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Left Arrow 7"/>
          <p:cNvSpPr/>
          <p:nvPr/>
        </p:nvSpPr>
        <p:spPr>
          <a:xfrm>
            <a:off x="11711888" y="2710975"/>
            <a:ext cx="276045" cy="30192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Left Arrow 8"/>
          <p:cNvSpPr/>
          <p:nvPr/>
        </p:nvSpPr>
        <p:spPr>
          <a:xfrm>
            <a:off x="11711887" y="3392973"/>
            <a:ext cx="276045" cy="30192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Left Arrow 9"/>
          <p:cNvSpPr/>
          <p:nvPr/>
        </p:nvSpPr>
        <p:spPr>
          <a:xfrm>
            <a:off x="11711886" y="4059631"/>
            <a:ext cx="276045" cy="30192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Left Arrow 10"/>
          <p:cNvSpPr/>
          <p:nvPr/>
        </p:nvSpPr>
        <p:spPr>
          <a:xfrm>
            <a:off x="11711886" y="4390370"/>
            <a:ext cx="276045" cy="30192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Left Arrow 11"/>
          <p:cNvSpPr/>
          <p:nvPr/>
        </p:nvSpPr>
        <p:spPr>
          <a:xfrm>
            <a:off x="11711886" y="4729818"/>
            <a:ext cx="276045" cy="30192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Left Arrow 12"/>
          <p:cNvSpPr/>
          <p:nvPr/>
        </p:nvSpPr>
        <p:spPr>
          <a:xfrm>
            <a:off x="11711885" y="5095075"/>
            <a:ext cx="276045" cy="30192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Left Arrow 13"/>
          <p:cNvSpPr/>
          <p:nvPr/>
        </p:nvSpPr>
        <p:spPr>
          <a:xfrm>
            <a:off x="11709098" y="5445585"/>
            <a:ext cx="276045" cy="30192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722856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Classifier Example</a:t>
            </a:r>
          </a:p>
        </p:txBody>
      </p:sp>
      <p:sp>
        <p:nvSpPr>
          <p:cNvPr id="3" name="Content Placeholder 2"/>
          <p:cNvSpPr>
            <a:spLocks noGrp="1"/>
          </p:cNvSpPr>
          <p:nvPr>
            <p:ph idx="1"/>
          </p:nvPr>
        </p:nvSpPr>
        <p:spPr>
          <a:xfrm>
            <a:off x="80554" y="1066868"/>
            <a:ext cx="7133857" cy="4823978"/>
          </a:xfrm>
        </p:spPr>
        <p:txBody>
          <a:bodyPr>
            <a:normAutofit/>
          </a:bodyPr>
          <a:lstStyle/>
          <a:p>
            <a:r>
              <a:rPr lang="en-US" dirty="0"/>
              <a:t>Step 1:</a:t>
            </a:r>
          </a:p>
          <a:p>
            <a:pPr lvl="1"/>
            <a:r>
              <a:rPr lang="en-US" dirty="0"/>
              <a:t>Create a frequency table for the Class:</a:t>
            </a:r>
          </a:p>
          <a:p>
            <a:pPr lvl="2"/>
            <a:r>
              <a:rPr lang="en-US" dirty="0"/>
              <a:t>P</a:t>
            </a:r>
            <a:r>
              <a:rPr lang="de-DE" dirty="0"/>
              <a:t>(C) or P(CLASS)</a:t>
            </a:r>
          </a:p>
          <a:p>
            <a:pPr lvl="2"/>
            <a:r>
              <a:rPr lang="de-DE" dirty="0"/>
              <a:t>P(YES) = 9/14</a:t>
            </a:r>
          </a:p>
          <a:p>
            <a:pPr lvl="2"/>
            <a:r>
              <a:rPr lang="de-DE" dirty="0"/>
              <a:t>P(NO) = 5/14</a:t>
            </a:r>
          </a:p>
        </p:txBody>
      </p:sp>
      <p:sp>
        <p:nvSpPr>
          <p:cNvPr id="4" name="Slide Number Placeholder 3"/>
          <p:cNvSpPr>
            <a:spLocks noGrp="1"/>
          </p:cNvSpPr>
          <p:nvPr>
            <p:ph type="sldNum" sz="quarter" idx="12"/>
          </p:nvPr>
        </p:nvSpPr>
        <p:spPr/>
        <p:txBody>
          <a:bodyPr/>
          <a:lstStyle/>
          <a:p>
            <a:fld id="{5ACD0CF0-90CC-9C41-A77B-2776398A8C8B}" type="slidenum">
              <a:rPr lang="en-US" smtClean="0"/>
              <a:pPr/>
              <a:t>94</a:t>
            </a:fld>
            <a:endParaRPr lang="en-US" dirty="0"/>
          </a:p>
        </p:txBody>
      </p:sp>
      <p:pic>
        <p:nvPicPr>
          <p:cNvPr id="6" name="Picture 5"/>
          <p:cNvPicPr>
            <a:picLocks noChangeAspect="1"/>
          </p:cNvPicPr>
          <p:nvPr/>
        </p:nvPicPr>
        <p:blipFill>
          <a:blip r:embed="rId2"/>
          <a:stretch>
            <a:fillRect/>
          </a:stretch>
        </p:blipFill>
        <p:spPr>
          <a:xfrm>
            <a:off x="7214411" y="997585"/>
            <a:ext cx="4635500" cy="5092700"/>
          </a:xfrm>
          <a:prstGeom prst="rect">
            <a:avLst/>
          </a:prstGeom>
          <a:ln>
            <a:solidFill>
              <a:schemeClr val="accent1"/>
            </a:solidFill>
          </a:ln>
        </p:spPr>
      </p:pic>
      <p:sp>
        <p:nvSpPr>
          <p:cNvPr id="7" name="Left Arrow 6"/>
          <p:cNvSpPr/>
          <p:nvPr/>
        </p:nvSpPr>
        <p:spPr>
          <a:xfrm>
            <a:off x="11651502" y="1339886"/>
            <a:ext cx="276045" cy="30192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Left Arrow 7"/>
          <p:cNvSpPr/>
          <p:nvPr/>
        </p:nvSpPr>
        <p:spPr>
          <a:xfrm>
            <a:off x="11644405" y="1682187"/>
            <a:ext cx="276045" cy="30192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Left Arrow 8"/>
          <p:cNvSpPr/>
          <p:nvPr/>
        </p:nvSpPr>
        <p:spPr>
          <a:xfrm>
            <a:off x="11632993" y="3007900"/>
            <a:ext cx="276045" cy="30192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Left Arrow 9"/>
          <p:cNvSpPr/>
          <p:nvPr/>
        </p:nvSpPr>
        <p:spPr>
          <a:xfrm>
            <a:off x="11632995" y="3723209"/>
            <a:ext cx="276045" cy="30192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Left Arrow 10"/>
          <p:cNvSpPr/>
          <p:nvPr/>
        </p:nvSpPr>
        <p:spPr>
          <a:xfrm>
            <a:off x="11632992" y="5764232"/>
            <a:ext cx="276045" cy="30192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252401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Classifier Example</a:t>
            </a:r>
          </a:p>
        </p:txBody>
      </p:sp>
      <p:sp>
        <p:nvSpPr>
          <p:cNvPr id="3" name="Content Placeholder 2"/>
          <p:cNvSpPr>
            <a:spLocks noGrp="1"/>
          </p:cNvSpPr>
          <p:nvPr>
            <p:ph idx="1"/>
          </p:nvPr>
        </p:nvSpPr>
        <p:spPr>
          <a:xfrm>
            <a:off x="80554" y="1066868"/>
            <a:ext cx="7133857" cy="4823978"/>
          </a:xfrm>
        </p:spPr>
        <p:txBody>
          <a:bodyPr>
            <a:normAutofit/>
          </a:bodyPr>
          <a:lstStyle/>
          <a:p>
            <a:r>
              <a:rPr lang="en-US" dirty="0"/>
              <a:t>Step 1:</a:t>
            </a:r>
          </a:p>
          <a:p>
            <a:pPr lvl="1"/>
            <a:r>
              <a:rPr lang="en-US" dirty="0"/>
              <a:t>Create a frequency table for the Class:</a:t>
            </a:r>
          </a:p>
          <a:p>
            <a:pPr lvl="2"/>
            <a:r>
              <a:rPr lang="en-US" dirty="0"/>
              <a:t>P</a:t>
            </a:r>
            <a:r>
              <a:rPr lang="de-DE" dirty="0"/>
              <a:t>(C) or P(CLASS)</a:t>
            </a:r>
          </a:p>
          <a:p>
            <a:pPr lvl="2"/>
            <a:r>
              <a:rPr lang="de-DE" dirty="0"/>
              <a:t>P(YES) = 9/14</a:t>
            </a:r>
          </a:p>
          <a:p>
            <a:pPr lvl="2"/>
            <a:r>
              <a:rPr lang="de-DE" dirty="0"/>
              <a:t>P(NO) = 5/14 </a:t>
            </a:r>
          </a:p>
          <a:p>
            <a:r>
              <a:rPr lang="de-DE" dirty="0"/>
              <a:t>Class Frequency Table:</a:t>
            </a:r>
          </a:p>
        </p:txBody>
      </p:sp>
      <p:sp>
        <p:nvSpPr>
          <p:cNvPr id="4" name="Slide Number Placeholder 3"/>
          <p:cNvSpPr>
            <a:spLocks noGrp="1"/>
          </p:cNvSpPr>
          <p:nvPr>
            <p:ph type="sldNum" sz="quarter" idx="12"/>
          </p:nvPr>
        </p:nvSpPr>
        <p:spPr/>
        <p:txBody>
          <a:bodyPr/>
          <a:lstStyle/>
          <a:p>
            <a:fld id="{5ACD0CF0-90CC-9C41-A77B-2776398A8C8B}" type="slidenum">
              <a:rPr lang="en-US" smtClean="0"/>
              <a:pPr/>
              <a:t>95</a:t>
            </a:fld>
            <a:endParaRPr lang="en-US" dirty="0"/>
          </a:p>
        </p:txBody>
      </p:sp>
      <p:pic>
        <p:nvPicPr>
          <p:cNvPr id="6" name="Picture 5"/>
          <p:cNvPicPr>
            <a:picLocks noChangeAspect="1"/>
          </p:cNvPicPr>
          <p:nvPr/>
        </p:nvPicPr>
        <p:blipFill>
          <a:blip r:embed="rId2"/>
          <a:stretch>
            <a:fillRect/>
          </a:stretch>
        </p:blipFill>
        <p:spPr>
          <a:xfrm>
            <a:off x="7214411" y="997585"/>
            <a:ext cx="4635500" cy="5092700"/>
          </a:xfrm>
          <a:prstGeom prst="rect">
            <a:avLst/>
          </a:prstGeom>
          <a:ln>
            <a:solidFill>
              <a:schemeClr val="accent1"/>
            </a:solidFill>
          </a:ln>
        </p:spPr>
      </p:pic>
      <p:graphicFrame>
        <p:nvGraphicFramePr>
          <p:cNvPr id="12" name="Content Placeholder 7"/>
          <p:cNvGraphicFramePr>
            <a:graphicFrameLocks/>
          </p:cNvGraphicFramePr>
          <p:nvPr>
            <p:extLst>
              <p:ext uri="{D42A27DB-BD31-4B8C-83A1-F6EECF244321}">
                <p14:modId xmlns:p14="http://schemas.microsoft.com/office/powerpoint/2010/main" val="57052280"/>
              </p:ext>
            </p:extLst>
          </p:nvPr>
        </p:nvGraphicFramePr>
        <p:xfrm>
          <a:off x="811053" y="3765526"/>
          <a:ext cx="3436848" cy="1483360"/>
        </p:xfrm>
        <a:graphic>
          <a:graphicData uri="http://schemas.openxmlformats.org/drawingml/2006/table">
            <a:tbl>
              <a:tblPr firstRow="1" bandRow="1">
                <a:tableStyleId>{5C22544A-7EE6-4342-B048-85BDC9FD1C3A}</a:tableStyleId>
              </a:tblPr>
              <a:tblGrid>
                <a:gridCol w="1718424">
                  <a:extLst>
                    <a:ext uri="{9D8B030D-6E8A-4147-A177-3AD203B41FA5}">
                      <a16:colId xmlns:a16="http://schemas.microsoft.com/office/drawing/2014/main" val="20000"/>
                    </a:ext>
                  </a:extLst>
                </a:gridCol>
                <a:gridCol w="1718424">
                  <a:extLst>
                    <a:ext uri="{9D8B030D-6E8A-4147-A177-3AD203B41FA5}">
                      <a16:colId xmlns:a16="http://schemas.microsoft.com/office/drawing/2014/main" val="20001"/>
                    </a:ext>
                  </a:extLst>
                </a:gridCol>
              </a:tblGrid>
              <a:tr h="370840">
                <a:tc gridSpan="2">
                  <a:txBody>
                    <a:bodyPr/>
                    <a:lstStyle/>
                    <a:p>
                      <a:pPr algn="ctr"/>
                      <a:r>
                        <a:rPr lang="en-US" dirty="0"/>
                        <a:t>Play</a:t>
                      </a:r>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r>
                        <a:rPr lang="en-US" dirty="0"/>
                        <a:t>YES</a:t>
                      </a:r>
                    </a:p>
                  </a:txBody>
                  <a:tcPr/>
                </a:tc>
                <a:tc>
                  <a:txBody>
                    <a:bodyPr/>
                    <a:lstStyle/>
                    <a:p>
                      <a:r>
                        <a:rPr lang="en-US" dirty="0"/>
                        <a:t>9</a:t>
                      </a:r>
                    </a:p>
                  </a:txBody>
                  <a:tcPr/>
                </a:tc>
                <a:extLst>
                  <a:ext uri="{0D108BD9-81ED-4DB2-BD59-A6C34878D82A}">
                    <a16:rowId xmlns:a16="http://schemas.microsoft.com/office/drawing/2014/main" val="10001"/>
                  </a:ext>
                </a:extLst>
              </a:tr>
              <a:tr h="370840">
                <a:tc>
                  <a:txBody>
                    <a:bodyPr/>
                    <a:lstStyle/>
                    <a:p>
                      <a:r>
                        <a:rPr lang="en-US" dirty="0"/>
                        <a:t>NO</a:t>
                      </a:r>
                    </a:p>
                  </a:txBody>
                  <a:tcPr/>
                </a:tc>
                <a:tc>
                  <a:txBody>
                    <a:bodyPr/>
                    <a:lstStyle/>
                    <a:p>
                      <a:r>
                        <a:rPr lang="en-US" dirty="0"/>
                        <a:t>5</a:t>
                      </a:r>
                    </a:p>
                  </a:txBody>
                  <a:tcPr/>
                </a:tc>
                <a:extLst>
                  <a:ext uri="{0D108BD9-81ED-4DB2-BD59-A6C34878D82A}">
                    <a16:rowId xmlns:a16="http://schemas.microsoft.com/office/drawing/2014/main" val="10002"/>
                  </a:ext>
                </a:extLst>
              </a:tr>
              <a:tr h="370840">
                <a:tc>
                  <a:txBody>
                    <a:bodyPr/>
                    <a:lstStyle/>
                    <a:p>
                      <a:r>
                        <a:rPr lang="en-US" b="1" dirty="0"/>
                        <a:t>Total</a:t>
                      </a:r>
                    </a:p>
                  </a:txBody>
                  <a:tcPr/>
                </a:tc>
                <a:tc>
                  <a:txBody>
                    <a:bodyPr/>
                    <a:lstStyle/>
                    <a:p>
                      <a:r>
                        <a:rPr lang="en-US" b="1" dirty="0"/>
                        <a:t>14</a:t>
                      </a:r>
                    </a:p>
                  </a:txBody>
                  <a:tcPr/>
                </a:tc>
                <a:extLst>
                  <a:ext uri="{0D108BD9-81ED-4DB2-BD59-A6C34878D82A}">
                    <a16:rowId xmlns:a16="http://schemas.microsoft.com/office/drawing/2014/main" val="10003"/>
                  </a:ext>
                </a:extLst>
              </a:tr>
            </a:tbl>
          </a:graphicData>
        </a:graphic>
      </p:graphicFrame>
      <p:sp>
        <p:nvSpPr>
          <p:cNvPr id="5" name="Rectangle 4"/>
          <p:cNvSpPr/>
          <p:nvPr/>
        </p:nvSpPr>
        <p:spPr>
          <a:xfrm>
            <a:off x="10877909" y="997585"/>
            <a:ext cx="972002" cy="516167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299318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Classifier</a:t>
            </a:r>
          </a:p>
        </p:txBody>
      </p:sp>
      <p:sp>
        <p:nvSpPr>
          <p:cNvPr id="4" name="Slide Number Placeholder 3"/>
          <p:cNvSpPr>
            <a:spLocks noGrp="1"/>
          </p:cNvSpPr>
          <p:nvPr>
            <p:ph type="sldNum" sz="quarter" idx="12"/>
          </p:nvPr>
        </p:nvSpPr>
        <p:spPr/>
        <p:txBody>
          <a:bodyPr/>
          <a:lstStyle/>
          <a:p>
            <a:fld id="{5ACD0CF0-90CC-9C41-A77B-2776398A8C8B}" type="slidenum">
              <a:rPr lang="en-US" smtClean="0"/>
              <a:pPr/>
              <a:t>96</a:t>
            </a:fld>
            <a:endParaRPr lang="en-US" dirty="0"/>
          </a:p>
        </p:txBody>
      </p:sp>
      <p:sp>
        <p:nvSpPr>
          <p:cNvPr id="6" name="Content Placeholder 5"/>
          <p:cNvSpPr>
            <a:spLocks noGrp="1"/>
          </p:cNvSpPr>
          <p:nvPr>
            <p:ph idx="1"/>
          </p:nvPr>
        </p:nvSpPr>
        <p:spPr>
          <a:xfrm>
            <a:off x="80554" y="1066868"/>
            <a:ext cx="10968446" cy="4351338"/>
          </a:xfrm>
        </p:spPr>
        <p:txBody>
          <a:bodyPr/>
          <a:lstStyle/>
          <a:p>
            <a:pPr marL="0" indent="0">
              <a:buNone/>
            </a:pPr>
            <a:r>
              <a:rPr lang="en-US" dirty="0"/>
              <a:t>How does the Naïve Bayes Classifier work?</a:t>
            </a:r>
          </a:p>
          <a:p>
            <a:r>
              <a:rPr lang="en-US" dirty="0"/>
              <a:t>Step 1: </a:t>
            </a:r>
          </a:p>
          <a:p>
            <a:pPr lvl="1"/>
            <a:r>
              <a:rPr lang="en-US" dirty="0"/>
              <a:t>Convert the data set into frequency tables</a:t>
            </a:r>
          </a:p>
          <a:p>
            <a:pPr lvl="1"/>
            <a:r>
              <a:rPr lang="en-US" dirty="0"/>
              <a:t>Use the frequency tables to calculate likelihood tables</a:t>
            </a:r>
          </a:p>
          <a:p>
            <a:r>
              <a:rPr lang="en-US" dirty="0">
                <a:solidFill>
                  <a:schemeClr val="accent1">
                    <a:lumMod val="40000"/>
                    <a:lumOff val="60000"/>
                  </a:schemeClr>
                </a:solidFill>
              </a:rPr>
              <a:t>Step 2: </a:t>
            </a:r>
          </a:p>
          <a:p>
            <a:pPr lvl="1"/>
            <a:r>
              <a:rPr lang="en-US" dirty="0">
                <a:solidFill>
                  <a:schemeClr val="accent1">
                    <a:lumMod val="40000"/>
                    <a:lumOff val="60000"/>
                  </a:schemeClr>
                </a:solidFill>
              </a:rPr>
              <a:t>Use the product rule to obtain a joint conditional probability for the attributes</a:t>
            </a:r>
          </a:p>
          <a:p>
            <a:r>
              <a:rPr lang="en-US" dirty="0">
                <a:solidFill>
                  <a:schemeClr val="accent1">
                    <a:lumMod val="40000"/>
                    <a:lumOff val="60000"/>
                  </a:schemeClr>
                </a:solidFill>
              </a:rPr>
              <a:t>Step 3: </a:t>
            </a:r>
          </a:p>
          <a:p>
            <a:pPr lvl="1"/>
            <a:r>
              <a:rPr lang="en-US" dirty="0">
                <a:solidFill>
                  <a:schemeClr val="accent1">
                    <a:lumMod val="40000"/>
                    <a:lumOff val="60000"/>
                  </a:schemeClr>
                </a:solidFill>
              </a:rPr>
              <a:t>Use Bayes Rule to calculate the posterior probability for each class variable </a:t>
            </a:r>
          </a:p>
          <a:p>
            <a:pPr lvl="1"/>
            <a:r>
              <a:rPr lang="en-US" dirty="0">
                <a:solidFill>
                  <a:schemeClr val="accent1">
                    <a:lumMod val="40000"/>
                    <a:lumOff val="60000"/>
                  </a:schemeClr>
                </a:solidFill>
              </a:rPr>
              <a:t>Once this has been done for all classes, output the class with the highest probability</a:t>
            </a:r>
          </a:p>
        </p:txBody>
      </p:sp>
    </p:spTree>
    <p:extLst>
      <p:ext uri="{BB962C8B-B14F-4D97-AF65-F5344CB8AC3E}">
        <p14:creationId xmlns:p14="http://schemas.microsoft.com/office/powerpoint/2010/main" val="9287798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Classifier Example</a:t>
            </a:r>
          </a:p>
        </p:txBody>
      </p:sp>
      <p:sp>
        <p:nvSpPr>
          <p:cNvPr id="3" name="Content Placeholder 2"/>
          <p:cNvSpPr>
            <a:spLocks noGrp="1"/>
          </p:cNvSpPr>
          <p:nvPr>
            <p:ph idx="1"/>
          </p:nvPr>
        </p:nvSpPr>
        <p:spPr>
          <a:xfrm>
            <a:off x="80555" y="1066868"/>
            <a:ext cx="6865368" cy="2698658"/>
          </a:xfrm>
        </p:spPr>
        <p:txBody>
          <a:bodyPr>
            <a:noAutofit/>
          </a:bodyPr>
          <a:lstStyle/>
          <a:p>
            <a:r>
              <a:rPr lang="en-US" sz="2000" dirty="0"/>
              <a:t>Step 1:</a:t>
            </a:r>
          </a:p>
          <a:p>
            <a:pPr lvl="1"/>
            <a:r>
              <a:rPr lang="en-US" sz="2000" dirty="0"/>
              <a:t>P</a:t>
            </a:r>
            <a:r>
              <a:rPr lang="de-DE" sz="2000" dirty="0"/>
              <a:t>(C) or P(CLASS)</a:t>
            </a:r>
          </a:p>
          <a:p>
            <a:pPr lvl="1"/>
            <a:r>
              <a:rPr lang="de-DE" sz="2000" dirty="0"/>
              <a:t>P(YES) = 9/14 = 0.643</a:t>
            </a:r>
          </a:p>
          <a:p>
            <a:pPr lvl="1"/>
            <a:r>
              <a:rPr lang="de-DE" sz="2000" dirty="0"/>
              <a:t>P(NO) = 5/14 = 0.357</a:t>
            </a:r>
          </a:p>
          <a:p>
            <a:r>
              <a:rPr lang="de-DE" sz="2000" dirty="0"/>
              <a:t>The Class Frequency Table can be used to create the Class Likelihood Table by dividing each class frequency by the total (relative probability) </a:t>
            </a:r>
          </a:p>
          <a:p>
            <a:r>
              <a:rPr lang="de-DE" sz="2000" dirty="0"/>
              <a:t>Likelihood Table:</a:t>
            </a:r>
          </a:p>
        </p:txBody>
      </p:sp>
      <p:sp>
        <p:nvSpPr>
          <p:cNvPr id="4" name="Slide Number Placeholder 3"/>
          <p:cNvSpPr>
            <a:spLocks noGrp="1"/>
          </p:cNvSpPr>
          <p:nvPr>
            <p:ph type="sldNum" sz="quarter" idx="12"/>
          </p:nvPr>
        </p:nvSpPr>
        <p:spPr/>
        <p:txBody>
          <a:bodyPr/>
          <a:lstStyle/>
          <a:p>
            <a:fld id="{5ACD0CF0-90CC-9C41-A77B-2776398A8C8B}" type="slidenum">
              <a:rPr lang="en-US" smtClean="0"/>
              <a:pPr/>
              <a:t>97</a:t>
            </a:fld>
            <a:endParaRPr lang="en-US" dirty="0"/>
          </a:p>
        </p:txBody>
      </p:sp>
      <p:pic>
        <p:nvPicPr>
          <p:cNvPr id="6" name="Picture 5"/>
          <p:cNvPicPr>
            <a:picLocks noChangeAspect="1"/>
          </p:cNvPicPr>
          <p:nvPr/>
        </p:nvPicPr>
        <p:blipFill>
          <a:blip r:embed="rId2"/>
          <a:stretch>
            <a:fillRect/>
          </a:stretch>
        </p:blipFill>
        <p:spPr>
          <a:xfrm>
            <a:off x="7214411" y="997585"/>
            <a:ext cx="4635500" cy="5092700"/>
          </a:xfrm>
          <a:prstGeom prst="rect">
            <a:avLst/>
          </a:prstGeom>
          <a:ln>
            <a:solidFill>
              <a:schemeClr val="accent1"/>
            </a:solidFill>
          </a:ln>
        </p:spPr>
      </p:pic>
      <p:graphicFrame>
        <p:nvGraphicFramePr>
          <p:cNvPr id="12" name="Content Placeholder 7"/>
          <p:cNvGraphicFramePr>
            <a:graphicFrameLocks/>
          </p:cNvGraphicFramePr>
          <p:nvPr>
            <p:extLst>
              <p:ext uri="{D42A27DB-BD31-4B8C-83A1-F6EECF244321}">
                <p14:modId xmlns:p14="http://schemas.microsoft.com/office/powerpoint/2010/main" val="2016528166"/>
              </p:ext>
            </p:extLst>
          </p:nvPr>
        </p:nvGraphicFramePr>
        <p:xfrm>
          <a:off x="811053" y="3765526"/>
          <a:ext cx="5155272" cy="1483360"/>
        </p:xfrm>
        <a:graphic>
          <a:graphicData uri="http://schemas.openxmlformats.org/drawingml/2006/table">
            <a:tbl>
              <a:tblPr firstRow="1" bandRow="1">
                <a:tableStyleId>{5C22544A-7EE6-4342-B048-85BDC9FD1C3A}</a:tableStyleId>
              </a:tblPr>
              <a:tblGrid>
                <a:gridCol w="1718424">
                  <a:extLst>
                    <a:ext uri="{9D8B030D-6E8A-4147-A177-3AD203B41FA5}">
                      <a16:colId xmlns:a16="http://schemas.microsoft.com/office/drawing/2014/main" val="20000"/>
                    </a:ext>
                  </a:extLst>
                </a:gridCol>
                <a:gridCol w="1718424">
                  <a:extLst>
                    <a:ext uri="{9D8B030D-6E8A-4147-A177-3AD203B41FA5}">
                      <a16:colId xmlns:a16="http://schemas.microsoft.com/office/drawing/2014/main" val="20001"/>
                    </a:ext>
                  </a:extLst>
                </a:gridCol>
                <a:gridCol w="1718424">
                  <a:extLst>
                    <a:ext uri="{9D8B030D-6E8A-4147-A177-3AD203B41FA5}">
                      <a16:colId xmlns:a16="http://schemas.microsoft.com/office/drawing/2014/main" val="20002"/>
                    </a:ext>
                  </a:extLst>
                </a:gridCol>
              </a:tblGrid>
              <a:tr h="370840">
                <a:tc gridSpan="2">
                  <a:txBody>
                    <a:bodyPr/>
                    <a:lstStyle/>
                    <a:p>
                      <a:pPr algn="ctr"/>
                      <a:r>
                        <a:rPr lang="en-US" dirty="0"/>
                        <a:t>Play</a:t>
                      </a:r>
                    </a:p>
                  </a:txBody>
                  <a:tcPr/>
                </a:tc>
                <a:tc hMerge="1">
                  <a:txBody>
                    <a:bodyPr/>
                    <a:lstStyle/>
                    <a:p>
                      <a:endParaRPr lang="en-US" dirty="0"/>
                    </a:p>
                  </a:txBody>
                  <a:tcPr/>
                </a:tc>
                <a:tc>
                  <a:txBody>
                    <a:bodyPr/>
                    <a:lstStyle/>
                    <a:p>
                      <a:r>
                        <a:rPr lang="en-US" dirty="0"/>
                        <a:t>P(YES)</a:t>
                      </a:r>
                    </a:p>
                  </a:txBody>
                  <a:tcPr/>
                </a:tc>
                <a:extLst>
                  <a:ext uri="{0D108BD9-81ED-4DB2-BD59-A6C34878D82A}">
                    <a16:rowId xmlns:a16="http://schemas.microsoft.com/office/drawing/2014/main" val="10000"/>
                  </a:ext>
                </a:extLst>
              </a:tr>
              <a:tr h="370840">
                <a:tc>
                  <a:txBody>
                    <a:bodyPr/>
                    <a:lstStyle/>
                    <a:p>
                      <a:r>
                        <a:rPr lang="en-US" dirty="0"/>
                        <a:t>YES</a:t>
                      </a:r>
                    </a:p>
                  </a:txBody>
                  <a:tcPr/>
                </a:tc>
                <a:tc>
                  <a:txBody>
                    <a:bodyPr/>
                    <a:lstStyle/>
                    <a:p>
                      <a:r>
                        <a:rPr lang="en-US" dirty="0"/>
                        <a:t>9</a:t>
                      </a:r>
                    </a:p>
                  </a:txBody>
                  <a:tcPr/>
                </a:tc>
                <a:tc>
                  <a:txBody>
                    <a:bodyPr/>
                    <a:lstStyle/>
                    <a:p>
                      <a:r>
                        <a:rPr lang="en-US" dirty="0"/>
                        <a:t>9/14 = 0.643</a:t>
                      </a:r>
                    </a:p>
                  </a:txBody>
                  <a:tcPr/>
                </a:tc>
                <a:extLst>
                  <a:ext uri="{0D108BD9-81ED-4DB2-BD59-A6C34878D82A}">
                    <a16:rowId xmlns:a16="http://schemas.microsoft.com/office/drawing/2014/main" val="10001"/>
                  </a:ext>
                </a:extLst>
              </a:tr>
              <a:tr h="370840">
                <a:tc>
                  <a:txBody>
                    <a:bodyPr/>
                    <a:lstStyle/>
                    <a:p>
                      <a:r>
                        <a:rPr lang="en-US" dirty="0"/>
                        <a:t>NO</a:t>
                      </a:r>
                    </a:p>
                  </a:txBody>
                  <a:tcPr/>
                </a:tc>
                <a:tc>
                  <a:txBody>
                    <a:bodyPr/>
                    <a:lstStyle/>
                    <a:p>
                      <a:r>
                        <a:rPr lang="en-US" dirty="0"/>
                        <a:t>5</a:t>
                      </a:r>
                    </a:p>
                  </a:txBody>
                  <a:tcPr/>
                </a:tc>
                <a:tc>
                  <a:txBody>
                    <a:bodyPr/>
                    <a:lstStyle/>
                    <a:p>
                      <a:r>
                        <a:rPr lang="en-US" b="0" dirty="0"/>
                        <a:t>5/14 = 0.357</a:t>
                      </a:r>
                    </a:p>
                  </a:txBody>
                  <a:tcPr/>
                </a:tc>
                <a:extLst>
                  <a:ext uri="{0D108BD9-81ED-4DB2-BD59-A6C34878D82A}">
                    <a16:rowId xmlns:a16="http://schemas.microsoft.com/office/drawing/2014/main" val="10002"/>
                  </a:ext>
                </a:extLst>
              </a:tr>
              <a:tr h="370840">
                <a:tc>
                  <a:txBody>
                    <a:bodyPr/>
                    <a:lstStyle/>
                    <a:p>
                      <a:r>
                        <a:rPr lang="en-US" b="1" dirty="0"/>
                        <a:t>Total</a:t>
                      </a:r>
                    </a:p>
                  </a:txBody>
                  <a:tcPr/>
                </a:tc>
                <a:tc>
                  <a:txBody>
                    <a:bodyPr/>
                    <a:lstStyle/>
                    <a:p>
                      <a:r>
                        <a:rPr lang="en-US" b="1" dirty="0"/>
                        <a:t>14</a:t>
                      </a:r>
                    </a:p>
                  </a:txBody>
                  <a:tcPr/>
                </a:tc>
                <a:tc>
                  <a:txBody>
                    <a:bodyPr/>
                    <a:lstStyle/>
                    <a:p>
                      <a:r>
                        <a:rPr lang="en-US" b="1" dirty="0"/>
                        <a:t>14/14 = 100%</a:t>
                      </a:r>
                    </a:p>
                  </a:txBody>
                  <a:tcPr/>
                </a:tc>
                <a:extLst>
                  <a:ext uri="{0D108BD9-81ED-4DB2-BD59-A6C34878D82A}">
                    <a16:rowId xmlns:a16="http://schemas.microsoft.com/office/drawing/2014/main" val="10003"/>
                  </a:ext>
                </a:extLst>
              </a:tr>
            </a:tbl>
          </a:graphicData>
        </a:graphic>
      </p:graphicFrame>
      <p:sp>
        <p:nvSpPr>
          <p:cNvPr id="5" name="Rectangle 4"/>
          <p:cNvSpPr/>
          <p:nvPr/>
        </p:nvSpPr>
        <p:spPr>
          <a:xfrm>
            <a:off x="10877909" y="997585"/>
            <a:ext cx="972002" cy="516167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4206814" y="3441940"/>
            <a:ext cx="1952446" cy="2070339"/>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399142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Classifier Example</a:t>
            </a:r>
          </a:p>
        </p:txBody>
      </p:sp>
      <p:sp>
        <p:nvSpPr>
          <p:cNvPr id="4" name="Slide Number Placeholder 3"/>
          <p:cNvSpPr>
            <a:spLocks noGrp="1"/>
          </p:cNvSpPr>
          <p:nvPr>
            <p:ph type="sldNum" sz="quarter" idx="12"/>
          </p:nvPr>
        </p:nvSpPr>
        <p:spPr/>
        <p:txBody>
          <a:bodyPr/>
          <a:lstStyle/>
          <a:p>
            <a:fld id="{5ACD0CF0-90CC-9C41-A77B-2776398A8C8B}" type="slidenum">
              <a:rPr lang="en-US" smtClean="0"/>
              <a:pPr/>
              <a:t>98</a:t>
            </a:fld>
            <a:endParaRPr lang="en-US" dirty="0"/>
          </a:p>
        </p:txBody>
      </p:sp>
      <p:sp>
        <p:nvSpPr>
          <p:cNvPr id="12" name="Content Placeholder 2"/>
          <p:cNvSpPr txBox="1">
            <a:spLocks/>
          </p:cNvSpPr>
          <p:nvPr/>
        </p:nvSpPr>
        <p:spPr>
          <a:xfrm>
            <a:off x="80554" y="1066868"/>
            <a:ext cx="6531261" cy="48239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The next step is to repeat this process for each weather feature and compute their corresponding Feature Frequency Tables</a:t>
            </a:r>
          </a:p>
          <a:p>
            <a:r>
              <a:rPr lang="en-US" dirty="0"/>
              <a:t>These Frequency tables can then be used to create Likelihood tables as previously demonstrated for each feature (weather condition) in our dataset</a:t>
            </a:r>
          </a:p>
        </p:txBody>
      </p:sp>
      <p:pic>
        <p:nvPicPr>
          <p:cNvPr id="6" name="Picture 5"/>
          <p:cNvPicPr>
            <a:picLocks noChangeAspect="1"/>
          </p:cNvPicPr>
          <p:nvPr/>
        </p:nvPicPr>
        <p:blipFill>
          <a:blip r:embed="rId2"/>
          <a:stretch>
            <a:fillRect/>
          </a:stretch>
        </p:blipFill>
        <p:spPr>
          <a:xfrm>
            <a:off x="7214411" y="997585"/>
            <a:ext cx="4635500" cy="5092700"/>
          </a:xfrm>
          <a:prstGeom prst="rect">
            <a:avLst/>
          </a:prstGeom>
          <a:ln>
            <a:solidFill>
              <a:schemeClr val="accent1"/>
            </a:solidFill>
          </a:ln>
        </p:spPr>
      </p:pic>
    </p:spTree>
    <p:extLst>
      <p:ext uri="{BB962C8B-B14F-4D97-AF65-F5344CB8AC3E}">
        <p14:creationId xmlns:p14="http://schemas.microsoft.com/office/powerpoint/2010/main" val="13640595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Classifier Example</a:t>
            </a:r>
          </a:p>
        </p:txBody>
      </p:sp>
      <p:sp>
        <p:nvSpPr>
          <p:cNvPr id="4" name="Slide Number Placeholder 3"/>
          <p:cNvSpPr>
            <a:spLocks noGrp="1"/>
          </p:cNvSpPr>
          <p:nvPr>
            <p:ph type="sldNum" sz="quarter" idx="12"/>
          </p:nvPr>
        </p:nvSpPr>
        <p:spPr/>
        <p:txBody>
          <a:bodyPr/>
          <a:lstStyle/>
          <a:p>
            <a:fld id="{5ACD0CF0-90CC-9C41-A77B-2776398A8C8B}" type="slidenum">
              <a:rPr lang="en-US" smtClean="0"/>
              <a:pPr/>
              <a:t>99</a:t>
            </a:fld>
            <a:endParaRPr lang="en-US" dirty="0"/>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761719461"/>
              </p:ext>
            </p:extLst>
          </p:nvPr>
        </p:nvGraphicFramePr>
        <p:xfrm>
          <a:off x="396815" y="3433313"/>
          <a:ext cx="6561920" cy="2283676"/>
        </p:xfrm>
        <a:graphic>
          <a:graphicData uri="http://schemas.openxmlformats.org/drawingml/2006/table">
            <a:tbl>
              <a:tblPr firstRow="1" bandRow="1">
                <a:tableStyleId>{5C22544A-7EE6-4342-B048-85BDC9FD1C3A}</a:tableStyleId>
              </a:tblPr>
              <a:tblGrid>
                <a:gridCol w="1312384">
                  <a:extLst>
                    <a:ext uri="{9D8B030D-6E8A-4147-A177-3AD203B41FA5}">
                      <a16:colId xmlns:a16="http://schemas.microsoft.com/office/drawing/2014/main" val="20000"/>
                    </a:ext>
                  </a:extLst>
                </a:gridCol>
                <a:gridCol w="1312384">
                  <a:extLst>
                    <a:ext uri="{9D8B030D-6E8A-4147-A177-3AD203B41FA5}">
                      <a16:colId xmlns:a16="http://schemas.microsoft.com/office/drawing/2014/main" val="20001"/>
                    </a:ext>
                  </a:extLst>
                </a:gridCol>
                <a:gridCol w="1312384">
                  <a:extLst>
                    <a:ext uri="{9D8B030D-6E8A-4147-A177-3AD203B41FA5}">
                      <a16:colId xmlns:a16="http://schemas.microsoft.com/office/drawing/2014/main" val="20002"/>
                    </a:ext>
                  </a:extLst>
                </a:gridCol>
                <a:gridCol w="1312384">
                  <a:extLst>
                    <a:ext uri="{9D8B030D-6E8A-4147-A177-3AD203B41FA5}">
                      <a16:colId xmlns:a16="http://schemas.microsoft.com/office/drawing/2014/main" val="20003"/>
                    </a:ext>
                  </a:extLst>
                </a:gridCol>
                <a:gridCol w="1312384">
                  <a:extLst>
                    <a:ext uri="{9D8B030D-6E8A-4147-A177-3AD203B41FA5}">
                      <a16:colId xmlns:a16="http://schemas.microsoft.com/office/drawing/2014/main" val="20004"/>
                    </a:ext>
                  </a:extLst>
                </a:gridCol>
              </a:tblGrid>
              <a:tr h="351245">
                <a:tc gridSpan="5">
                  <a:txBody>
                    <a:bodyPr/>
                    <a:lstStyle/>
                    <a:p>
                      <a:pPr algn="ctr"/>
                      <a:r>
                        <a:rPr lang="en-US" dirty="0"/>
                        <a:t>Outlook</a:t>
                      </a:r>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351245">
                <a:tc>
                  <a:txBody>
                    <a:bodyPr/>
                    <a:lstStyle/>
                    <a:p>
                      <a:endParaRPr lang="en-US" dirty="0"/>
                    </a:p>
                  </a:txBody>
                  <a:tcPr/>
                </a:tc>
                <a:tc>
                  <a:txBody>
                    <a:bodyPr/>
                    <a:lstStyle/>
                    <a:p>
                      <a:r>
                        <a:rPr lang="en-US" dirty="0"/>
                        <a:t>YES</a:t>
                      </a:r>
                    </a:p>
                  </a:txBody>
                  <a:tcPr/>
                </a:tc>
                <a:tc>
                  <a:txBody>
                    <a:bodyPr/>
                    <a:lstStyle/>
                    <a:p>
                      <a:r>
                        <a:rPr lang="en-US" dirty="0"/>
                        <a:t>NO</a:t>
                      </a:r>
                    </a:p>
                  </a:txBody>
                  <a:tcPr/>
                </a:tc>
                <a:tc>
                  <a:txBody>
                    <a:bodyPr/>
                    <a:lstStyle/>
                    <a:p>
                      <a:r>
                        <a:rPr lang="en-US" dirty="0"/>
                        <a:t>P(YES)</a:t>
                      </a:r>
                    </a:p>
                  </a:txBody>
                  <a:tcPr/>
                </a:tc>
                <a:tc>
                  <a:txBody>
                    <a:bodyPr/>
                    <a:lstStyle/>
                    <a:p>
                      <a:r>
                        <a:rPr lang="en-US" dirty="0"/>
                        <a:t>P(NO)</a:t>
                      </a:r>
                    </a:p>
                  </a:txBody>
                  <a:tcPr/>
                </a:tc>
                <a:extLst>
                  <a:ext uri="{0D108BD9-81ED-4DB2-BD59-A6C34878D82A}">
                    <a16:rowId xmlns:a16="http://schemas.microsoft.com/office/drawing/2014/main" val="10001"/>
                  </a:ext>
                </a:extLst>
              </a:tr>
              <a:tr h="410318">
                <a:tc>
                  <a:txBody>
                    <a:bodyPr/>
                    <a:lstStyle/>
                    <a:p>
                      <a:r>
                        <a:rPr lang="en-US" dirty="0"/>
                        <a:t>Sunny</a:t>
                      </a:r>
                    </a:p>
                  </a:txBody>
                  <a:tcPr/>
                </a:tc>
                <a:tc>
                  <a:txBody>
                    <a:bodyPr/>
                    <a:lstStyle/>
                    <a:p>
                      <a:r>
                        <a:rPr lang="en-US" dirty="0"/>
                        <a:t>2</a:t>
                      </a:r>
                    </a:p>
                  </a:txBody>
                  <a:tcPr/>
                </a:tc>
                <a:tc>
                  <a:txBody>
                    <a:bodyPr/>
                    <a:lstStyle/>
                    <a:p>
                      <a:r>
                        <a:rPr lang="en-US" dirty="0"/>
                        <a:t>3</a:t>
                      </a:r>
                    </a:p>
                  </a:txBody>
                  <a:tcPr/>
                </a:tc>
                <a:tc>
                  <a:txBody>
                    <a:bodyPr/>
                    <a:lstStyle/>
                    <a:p>
                      <a:r>
                        <a:rPr lang="en-US" dirty="0"/>
                        <a:t>2/9 = 0.222</a:t>
                      </a:r>
                    </a:p>
                  </a:txBody>
                  <a:tcPr/>
                </a:tc>
                <a:tc>
                  <a:txBody>
                    <a:bodyPr/>
                    <a:lstStyle/>
                    <a:p>
                      <a:r>
                        <a:rPr lang="en-US" dirty="0"/>
                        <a:t>3/5 = 0.6</a:t>
                      </a:r>
                    </a:p>
                  </a:txBody>
                  <a:tcPr/>
                </a:tc>
                <a:extLst>
                  <a:ext uri="{0D108BD9-81ED-4DB2-BD59-A6C34878D82A}">
                    <a16:rowId xmlns:a16="http://schemas.microsoft.com/office/drawing/2014/main" val="10002"/>
                  </a:ext>
                </a:extLst>
              </a:tr>
              <a:tr h="410318">
                <a:tc>
                  <a:txBody>
                    <a:bodyPr/>
                    <a:lstStyle/>
                    <a:p>
                      <a:r>
                        <a:rPr lang="en-US" dirty="0"/>
                        <a:t>Overcast</a:t>
                      </a:r>
                    </a:p>
                  </a:txBody>
                  <a:tcPr/>
                </a:tc>
                <a:tc>
                  <a:txBody>
                    <a:bodyPr/>
                    <a:lstStyle/>
                    <a:p>
                      <a:r>
                        <a:rPr lang="en-US" dirty="0"/>
                        <a:t>4</a:t>
                      </a:r>
                    </a:p>
                  </a:txBody>
                  <a:tcPr/>
                </a:tc>
                <a:tc>
                  <a:txBody>
                    <a:bodyPr/>
                    <a:lstStyle/>
                    <a:p>
                      <a:r>
                        <a:rPr lang="en-US" dirty="0"/>
                        <a:t>0</a:t>
                      </a:r>
                    </a:p>
                  </a:txBody>
                  <a:tcPr/>
                </a:tc>
                <a:tc>
                  <a:txBody>
                    <a:bodyPr/>
                    <a:lstStyle/>
                    <a:p>
                      <a:r>
                        <a:rPr lang="en-US" dirty="0"/>
                        <a:t>4/9 = 0.444</a:t>
                      </a:r>
                    </a:p>
                  </a:txBody>
                  <a:tcPr/>
                </a:tc>
                <a:tc>
                  <a:txBody>
                    <a:bodyPr/>
                    <a:lstStyle/>
                    <a:p>
                      <a:r>
                        <a:rPr lang="en-US" dirty="0"/>
                        <a:t>0/5 = 0</a:t>
                      </a:r>
                    </a:p>
                  </a:txBody>
                  <a:tcPr/>
                </a:tc>
                <a:extLst>
                  <a:ext uri="{0D108BD9-81ED-4DB2-BD59-A6C34878D82A}">
                    <a16:rowId xmlns:a16="http://schemas.microsoft.com/office/drawing/2014/main" val="10003"/>
                  </a:ext>
                </a:extLst>
              </a:tr>
              <a:tr h="351245">
                <a:tc>
                  <a:txBody>
                    <a:bodyPr/>
                    <a:lstStyle/>
                    <a:p>
                      <a:r>
                        <a:rPr lang="en-US" dirty="0"/>
                        <a:t>Rainy</a:t>
                      </a:r>
                    </a:p>
                  </a:txBody>
                  <a:tcPr/>
                </a:tc>
                <a:tc>
                  <a:txBody>
                    <a:bodyPr/>
                    <a:lstStyle/>
                    <a:p>
                      <a:r>
                        <a:rPr lang="en-US" dirty="0"/>
                        <a:t>3</a:t>
                      </a:r>
                    </a:p>
                  </a:txBody>
                  <a:tcPr/>
                </a:tc>
                <a:tc>
                  <a:txBody>
                    <a:bodyPr/>
                    <a:lstStyle/>
                    <a:p>
                      <a:r>
                        <a:rPr lang="en-US" dirty="0"/>
                        <a:t>2</a:t>
                      </a:r>
                    </a:p>
                  </a:txBody>
                  <a:tcPr/>
                </a:tc>
                <a:tc>
                  <a:txBody>
                    <a:bodyPr/>
                    <a:lstStyle/>
                    <a:p>
                      <a:r>
                        <a:rPr lang="en-US" dirty="0"/>
                        <a:t>3/9 = 0.33</a:t>
                      </a:r>
                    </a:p>
                  </a:txBody>
                  <a:tcPr/>
                </a:tc>
                <a:tc>
                  <a:txBody>
                    <a:bodyPr/>
                    <a:lstStyle/>
                    <a:p>
                      <a:r>
                        <a:rPr lang="en-US" dirty="0"/>
                        <a:t>2/5</a:t>
                      </a:r>
                      <a:r>
                        <a:rPr lang="en-US" baseline="0" dirty="0"/>
                        <a:t> = 0.4</a:t>
                      </a:r>
                      <a:endParaRPr lang="en-US" dirty="0"/>
                    </a:p>
                  </a:txBody>
                  <a:tcPr/>
                </a:tc>
                <a:extLst>
                  <a:ext uri="{0D108BD9-81ED-4DB2-BD59-A6C34878D82A}">
                    <a16:rowId xmlns:a16="http://schemas.microsoft.com/office/drawing/2014/main" val="10004"/>
                  </a:ext>
                </a:extLst>
              </a:tr>
              <a:tr h="351245">
                <a:tc>
                  <a:txBody>
                    <a:bodyPr/>
                    <a:lstStyle/>
                    <a:p>
                      <a:r>
                        <a:rPr lang="en-US" b="0" dirty="0"/>
                        <a:t>Total</a:t>
                      </a:r>
                    </a:p>
                  </a:txBody>
                  <a:tcPr/>
                </a:tc>
                <a:tc>
                  <a:txBody>
                    <a:bodyPr/>
                    <a:lstStyle/>
                    <a:p>
                      <a:r>
                        <a:rPr lang="en-US" b="0" dirty="0"/>
                        <a:t>9</a:t>
                      </a:r>
                    </a:p>
                  </a:txBody>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mj-lt"/>
                        <a:buNone/>
                        <a:tabLst/>
                        <a:defRPr/>
                      </a:pPr>
                      <a:r>
                        <a:rPr lang="en-US" b="0" dirty="0"/>
                        <a:t>5</a:t>
                      </a:r>
                    </a:p>
                  </a:txBody>
                  <a:tcPr/>
                </a:tc>
                <a:tc>
                  <a:txBody>
                    <a:bodyPr/>
                    <a:lstStyle/>
                    <a:p>
                      <a:r>
                        <a:rPr lang="en-US" b="0" dirty="0"/>
                        <a:t>9/9</a:t>
                      </a:r>
                      <a:r>
                        <a:rPr lang="en-US" b="0" baseline="0" dirty="0"/>
                        <a:t> = 1</a:t>
                      </a:r>
                      <a:endParaRPr lang="en-US" b="0" dirty="0"/>
                    </a:p>
                  </a:txBody>
                  <a:tcPr/>
                </a:tc>
                <a:tc>
                  <a:txBody>
                    <a:bodyPr/>
                    <a:lstStyle/>
                    <a:p>
                      <a:r>
                        <a:rPr lang="en-US" b="0" dirty="0"/>
                        <a:t>5/5 = 1</a:t>
                      </a:r>
                    </a:p>
                  </a:txBody>
                  <a:tcPr/>
                </a:tc>
                <a:extLst>
                  <a:ext uri="{0D108BD9-81ED-4DB2-BD59-A6C34878D82A}">
                    <a16:rowId xmlns:a16="http://schemas.microsoft.com/office/drawing/2014/main" val="10005"/>
                  </a:ext>
                </a:extLst>
              </a:tr>
            </a:tbl>
          </a:graphicData>
        </a:graphic>
      </p:graphicFrame>
      <p:sp>
        <p:nvSpPr>
          <p:cNvPr id="12" name="Content Placeholder 2"/>
          <p:cNvSpPr txBox="1">
            <a:spLocks/>
          </p:cNvSpPr>
          <p:nvPr/>
        </p:nvSpPr>
        <p:spPr>
          <a:xfrm>
            <a:off x="80554" y="1066868"/>
            <a:ext cx="6878181" cy="48239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v"/>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v"/>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dirty="0"/>
              <a:t>Outlook</a:t>
            </a:r>
            <a:r>
              <a:rPr lang="en-US" dirty="0"/>
              <a:t> Frequency and Likelihood</a:t>
            </a:r>
          </a:p>
        </p:txBody>
      </p:sp>
      <p:pic>
        <p:nvPicPr>
          <p:cNvPr id="6" name="Picture 5"/>
          <p:cNvPicPr>
            <a:picLocks noChangeAspect="1"/>
          </p:cNvPicPr>
          <p:nvPr/>
        </p:nvPicPr>
        <p:blipFill>
          <a:blip r:embed="rId2"/>
          <a:stretch>
            <a:fillRect/>
          </a:stretch>
        </p:blipFill>
        <p:spPr>
          <a:xfrm>
            <a:off x="7214411" y="997585"/>
            <a:ext cx="4635500" cy="5092700"/>
          </a:xfrm>
          <a:prstGeom prst="rect">
            <a:avLst/>
          </a:prstGeom>
          <a:ln>
            <a:solidFill>
              <a:schemeClr val="accent1"/>
            </a:solidFill>
          </a:ln>
        </p:spPr>
      </p:pic>
      <p:sp>
        <p:nvSpPr>
          <p:cNvPr id="7" name="Rectangle 6"/>
          <p:cNvSpPr/>
          <p:nvPr/>
        </p:nvSpPr>
        <p:spPr>
          <a:xfrm>
            <a:off x="7608498" y="963097"/>
            <a:ext cx="972002" cy="516167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495701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15980</TotalTime>
  <Words>9393</Words>
  <Application>Microsoft Macintosh PowerPoint</Application>
  <PresentationFormat>Widescreen</PresentationFormat>
  <Paragraphs>2008</Paragraphs>
  <Slides>173</Slides>
  <Notes>33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173</vt:i4>
      </vt:variant>
    </vt:vector>
  </HeadingPairs>
  <TitlesOfParts>
    <vt:vector size="181" baseType="lpstr">
      <vt:lpstr>Arial</vt:lpstr>
      <vt:lpstr>Calibri</vt:lpstr>
      <vt:lpstr>Calibri Light</vt:lpstr>
      <vt:lpstr>Cambria Math</vt:lpstr>
      <vt:lpstr>Mangal</vt:lpstr>
      <vt:lpstr>Times</vt:lpstr>
      <vt:lpstr>Wingdings</vt:lpstr>
      <vt:lpstr>Office Theme</vt:lpstr>
      <vt:lpstr>Day 2</vt:lpstr>
      <vt:lpstr>Day 2 Outline</vt:lpstr>
      <vt:lpstr>Day 1 Recap</vt:lpstr>
      <vt:lpstr>Classification</vt:lpstr>
      <vt:lpstr>Classification</vt:lpstr>
      <vt:lpstr>Classification</vt:lpstr>
      <vt:lpstr>Classification</vt:lpstr>
      <vt:lpstr>PowerPoint Presentation</vt:lpstr>
      <vt:lpstr>Simple approach for k-NN</vt:lpstr>
      <vt:lpstr>Memory-Based Learning</vt:lpstr>
      <vt:lpstr>kNN Model Representation</vt:lpstr>
      <vt:lpstr>k-NN Approach</vt:lpstr>
      <vt:lpstr>kNN</vt:lpstr>
      <vt:lpstr>kNN</vt:lpstr>
      <vt:lpstr>kNN</vt:lpstr>
      <vt:lpstr>kNN distance problem</vt:lpstr>
      <vt:lpstr>Making Predictions and Distance</vt:lpstr>
      <vt:lpstr>Distance Metrics</vt:lpstr>
      <vt:lpstr>kNN Decision Boundaries</vt:lpstr>
      <vt:lpstr>kNN Decision Boundaries</vt:lpstr>
      <vt:lpstr>kNN Decision Boundaries</vt:lpstr>
      <vt:lpstr>kNN Decision Boundaries</vt:lpstr>
      <vt:lpstr>kNN Decision Boundaries</vt:lpstr>
      <vt:lpstr>kNN Decision Boundaries</vt:lpstr>
      <vt:lpstr>kNN Decision Boundaries</vt:lpstr>
      <vt:lpstr>kNN Decision Boundaries</vt:lpstr>
      <vt:lpstr>kNN Decision Boundaries</vt:lpstr>
      <vt:lpstr>k-NN Graphical Example</vt:lpstr>
      <vt:lpstr>k-NN Graphical Example</vt:lpstr>
      <vt:lpstr>k-NN Graphical Example</vt:lpstr>
      <vt:lpstr>k-NN Graphical Example</vt:lpstr>
      <vt:lpstr>k-NN Graphical Example</vt:lpstr>
      <vt:lpstr>k-NN Graphical Example</vt:lpstr>
      <vt:lpstr>k-NN Graphical Example</vt:lpstr>
      <vt:lpstr>k-NN Graphical Example</vt:lpstr>
      <vt:lpstr>k-NN Graphical Example</vt:lpstr>
      <vt:lpstr>How to choose “k”</vt:lpstr>
      <vt:lpstr>Best Preparation of Data for kNN</vt:lpstr>
      <vt:lpstr>Recap/Summary of kNN</vt:lpstr>
      <vt:lpstr>Advantages of k-NN</vt:lpstr>
      <vt:lpstr>Disadvantages of k-NN</vt:lpstr>
      <vt:lpstr>kNN Exercise</vt:lpstr>
      <vt:lpstr>PowerPoint Presentation</vt:lpstr>
      <vt:lpstr>Naïve Bayes</vt:lpstr>
      <vt:lpstr>A new method: Naïve Bayes</vt:lpstr>
      <vt:lpstr>Understanding Naïve Bayes Classifiers</vt:lpstr>
      <vt:lpstr>Random Variables</vt:lpstr>
      <vt:lpstr>Random Variables</vt:lpstr>
      <vt:lpstr>Probability</vt:lpstr>
      <vt:lpstr>Probability Distributions</vt:lpstr>
      <vt:lpstr>Discrete Probability Distribution</vt:lpstr>
      <vt:lpstr>Discrete Probability Example</vt:lpstr>
      <vt:lpstr>Discrete Probability Example</vt:lpstr>
      <vt:lpstr>Continuous Probability Distribution</vt:lpstr>
      <vt:lpstr>Continuous Probability Distribution – Probability Density</vt:lpstr>
      <vt:lpstr>Probability Density</vt:lpstr>
      <vt:lpstr>Probability Density</vt:lpstr>
      <vt:lpstr>Properties of Probability Density Functions</vt:lpstr>
      <vt:lpstr>Properties of Probability Density Functions</vt:lpstr>
      <vt:lpstr>The Normal Probability Density Functions</vt:lpstr>
      <vt:lpstr>Example - Continuous Normal Distribution</vt:lpstr>
      <vt:lpstr>Random Variables/Distributions Exercise</vt:lpstr>
      <vt:lpstr>Bayes Rule (Just a preview)</vt:lpstr>
      <vt:lpstr>Joint Probability</vt:lpstr>
      <vt:lpstr>Joint Probability and Marginal Probability</vt:lpstr>
      <vt:lpstr>Conditional Probability</vt:lpstr>
      <vt:lpstr>Conditional Probability – Order Matters</vt:lpstr>
      <vt:lpstr>Conditional Probability Example</vt:lpstr>
      <vt:lpstr>Conditional Probability Example</vt:lpstr>
      <vt:lpstr>Statistical Independence</vt:lpstr>
      <vt:lpstr>Statistical Independence Example</vt:lpstr>
      <vt:lpstr>Bayesian Inference</vt:lpstr>
      <vt:lpstr>Bayesian Inference Example</vt:lpstr>
      <vt:lpstr>Bayesian Inference Example</vt:lpstr>
      <vt:lpstr>Bayesian Inference Example</vt:lpstr>
      <vt:lpstr>Bayesian Inference Example</vt:lpstr>
      <vt:lpstr>Bayesian Inference Example</vt:lpstr>
      <vt:lpstr>Bayesian Inference Example</vt:lpstr>
      <vt:lpstr>Bayesian Inference Example</vt:lpstr>
      <vt:lpstr>Bayesian Inference Example</vt:lpstr>
      <vt:lpstr>Bayesian Inference Example</vt:lpstr>
      <vt:lpstr>Bayesian Inference Example</vt:lpstr>
      <vt:lpstr>Bayesian Inference Example</vt:lpstr>
      <vt:lpstr>Bayesian Inference Example</vt:lpstr>
      <vt:lpstr>Bayesian Inference Example</vt:lpstr>
      <vt:lpstr>Bayesian Updating </vt:lpstr>
      <vt:lpstr>Applying Bayesian Inference to parameters/data</vt:lpstr>
      <vt:lpstr>Naïve Bayes Classifier Assumptions</vt:lpstr>
      <vt:lpstr>Naïve Bayes Classifier</vt:lpstr>
      <vt:lpstr>Naïve Bayes Classifier Example</vt:lpstr>
      <vt:lpstr>Naïve Bayes Classifier</vt:lpstr>
      <vt:lpstr>Naïve Bayes Classifier Example</vt:lpstr>
      <vt:lpstr>Naïve Bayes Classifier Example</vt:lpstr>
      <vt:lpstr>Naïve Bayes Classifier Example</vt:lpstr>
      <vt:lpstr>Naïve Bayes Classifier Example</vt:lpstr>
      <vt:lpstr>Naïve Bayes Classifier</vt:lpstr>
      <vt:lpstr>Naïve Bayes Classifier Example</vt:lpstr>
      <vt:lpstr>Naïve Bayes Classifier Example</vt:lpstr>
      <vt:lpstr>Naïve Bayes Classifier Example</vt:lpstr>
      <vt:lpstr>Naïve Bayes Classifier Example</vt:lpstr>
      <vt:lpstr>Naïve Bayes Classifier Example</vt:lpstr>
      <vt:lpstr>Naïve Bayes Classifier Example</vt:lpstr>
      <vt:lpstr>Bayes Rule applied to data</vt:lpstr>
      <vt:lpstr>Bayes Rule Explained</vt:lpstr>
      <vt:lpstr>Bayes Rule Explained</vt:lpstr>
      <vt:lpstr>Bayes Rule Explained</vt:lpstr>
      <vt:lpstr>Bayes Rule Explained</vt:lpstr>
      <vt:lpstr>Bayes Rule Explained</vt:lpstr>
      <vt:lpstr>Bayes Rule Explained</vt:lpstr>
      <vt:lpstr>Bayes Rule Explained</vt:lpstr>
      <vt:lpstr>Bayes Rule Explained</vt:lpstr>
      <vt:lpstr>Naïve Bayes Classifier</vt:lpstr>
      <vt:lpstr>Bayes Rule Explained</vt:lpstr>
      <vt:lpstr>Bayes Rule Explained</vt:lpstr>
      <vt:lpstr>Naïve Bayes Classifier Example</vt:lpstr>
      <vt:lpstr>Naïve Bayes Classifier Example</vt:lpstr>
      <vt:lpstr>Naïve Bayes Classifier Example</vt:lpstr>
      <vt:lpstr>Naïve Bayes Classifier Example</vt:lpstr>
      <vt:lpstr>Naïve Bayes Classifier Example</vt:lpstr>
      <vt:lpstr>Naïve Bayes Classifier Example</vt:lpstr>
      <vt:lpstr>Naïve Bayes Classifier Example</vt:lpstr>
      <vt:lpstr>Naïve Bayes Classifier</vt:lpstr>
      <vt:lpstr>Naïve Bayes Classifier Example</vt:lpstr>
      <vt:lpstr>Naïve Bayes Classifier Example</vt:lpstr>
      <vt:lpstr>Naïve Bayes Classifier Example</vt:lpstr>
      <vt:lpstr>Naïve Bayes Classifier Example</vt:lpstr>
      <vt:lpstr>Naïve Bayes Classifier Example</vt:lpstr>
      <vt:lpstr>Naïve Bayes Classifier Example</vt:lpstr>
      <vt:lpstr>Naïve Bayes Classifier Example</vt:lpstr>
      <vt:lpstr>Naïve Bayes Classifier Example</vt:lpstr>
      <vt:lpstr>Naïve Bayes Classifier Example</vt:lpstr>
      <vt:lpstr>Naïve Bayes Classifier Results</vt:lpstr>
      <vt:lpstr>Naïve Bayes Classifier Results</vt:lpstr>
      <vt:lpstr>Naïve Bayes Exercise</vt:lpstr>
      <vt:lpstr>Properties of Bayes Classifiers</vt:lpstr>
      <vt:lpstr>Improving Naïve Bayes</vt:lpstr>
      <vt:lpstr>PowerPoint Presentation</vt:lpstr>
      <vt:lpstr>Logistic Regression</vt:lpstr>
      <vt:lpstr>Logistic Regression Classification</vt:lpstr>
      <vt:lpstr>Logistic Regression Classification</vt:lpstr>
      <vt:lpstr>Logistic Regression Classification</vt:lpstr>
      <vt:lpstr>Logistic Regression Classification</vt:lpstr>
      <vt:lpstr>Logistic Regression Classification</vt:lpstr>
      <vt:lpstr>Logistic Regression Classification</vt:lpstr>
      <vt:lpstr>Logistic Regression Classification</vt:lpstr>
      <vt:lpstr>Logistic Regression Classification</vt:lpstr>
      <vt:lpstr>Logistic Regression Classification</vt:lpstr>
      <vt:lpstr>Logistic Regression Classification</vt:lpstr>
      <vt:lpstr>Logistic Regression Classification</vt:lpstr>
      <vt:lpstr>Logistic Regression Classification</vt:lpstr>
      <vt:lpstr>Logistic Regression Classification</vt:lpstr>
      <vt:lpstr>Logistic Regression Classification</vt:lpstr>
      <vt:lpstr>Logistic Regression Classification</vt:lpstr>
      <vt:lpstr>Logistic Regression Classification</vt:lpstr>
      <vt:lpstr>Logistic Regression Classification</vt:lpstr>
      <vt:lpstr>Logistic Regression Classification</vt:lpstr>
      <vt:lpstr>Logistic Regression Classification</vt:lpstr>
      <vt:lpstr>Logistic Regression Classification</vt:lpstr>
      <vt:lpstr>Logistic Regression Classification</vt:lpstr>
      <vt:lpstr>Logistic Regression Classification</vt:lpstr>
      <vt:lpstr>Interpreting Binary Logistic Regression Model Output</vt:lpstr>
      <vt:lpstr>Interpreting Binary Logistic Regression Model Output</vt:lpstr>
      <vt:lpstr>Interpreting Binary Logistic Regression Model Output</vt:lpstr>
      <vt:lpstr>Interpreting Binary Logistic Regression Model Output</vt:lpstr>
      <vt:lpstr>Interpreting Binary Logistic Regression Model Output</vt:lpstr>
      <vt:lpstr>Interpreting Binary Logistic Regression Model Output</vt:lpstr>
      <vt:lpstr>Logistic Regression Classification</vt:lpstr>
      <vt:lpstr>Logistic Regression Classification</vt:lpstr>
      <vt:lpstr>Logistic Regression Example</vt:lpstr>
      <vt:lpstr>Logistic Regression Summary</vt:lpstr>
      <vt:lpstr>Exercise Model Comparison</vt:lpstr>
      <vt:lpstr>Day 2 Recap</vt:lpstr>
      <vt:lpstr>References</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Larry Medsker</dc:creator>
  <cp:lastModifiedBy>Brent Michael Skoumal</cp:lastModifiedBy>
  <cp:revision>567</cp:revision>
  <dcterms:created xsi:type="dcterms:W3CDTF">2017-12-21T15:47:29Z</dcterms:created>
  <dcterms:modified xsi:type="dcterms:W3CDTF">2018-01-30T13:57:41Z</dcterms:modified>
</cp:coreProperties>
</file>